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93"/>
  </p:notesMasterIdLst>
  <p:handoutMasterIdLst>
    <p:handoutMasterId r:id="rId394"/>
  </p:handoutMasterIdLst>
  <p:sldIdLst>
    <p:sldId id="303" r:id="rId2"/>
    <p:sldId id="478" r:id="rId3"/>
    <p:sldId id="728" r:id="rId4"/>
    <p:sldId id="479" r:id="rId5"/>
    <p:sldId id="480" r:id="rId6"/>
    <p:sldId id="750" r:id="rId7"/>
    <p:sldId id="729" r:id="rId8"/>
    <p:sldId id="730" r:id="rId9"/>
    <p:sldId id="732" r:id="rId10"/>
    <p:sldId id="801" r:id="rId11"/>
    <p:sldId id="800" r:id="rId12"/>
    <p:sldId id="733" r:id="rId13"/>
    <p:sldId id="734" r:id="rId14"/>
    <p:sldId id="735" r:id="rId15"/>
    <p:sldId id="736" r:id="rId16"/>
    <p:sldId id="737" r:id="rId17"/>
    <p:sldId id="482" r:id="rId18"/>
    <p:sldId id="738" r:id="rId19"/>
    <p:sldId id="739" r:id="rId20"/>
    <p:sldId id="740" r:id="rId21"/>
    <p:sldId id="741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481" r:id="rId30"/>
    <p:sldId id="751" r:id="rId31"/>
    <p:sldId id="752" r:id="rId32"/>
    <p:sldId id="753" r:id="rId33"/>
    <p:sldId id="754" r:id="rId34"/>
    <p:sldId id="755" r:id="rId35"/>
    <p:sldId id="756" r:id="rId36"/>
    <p:sldId id="757" r:id="rId37"/>
    <p:sldId id="758" r:id="rId38"/>
    <p:sldId id="841" r:id="rId39"/>
    <p:sldId id="759" r:id="rId40"/>
    <p:sldId id="760" r:id="rId41"/>
    <p:sldId id="761" r:id="rId42"/>
    <p:sldId id="762" r:id="rId43"/>
    <p:sldId id="763" r:id="rId44"/>
    <p:sldId id="764" r:id="rId45"/>
    <p:sldId id="765" r:id="rId46"/>
    <p:sldId id="766" r:id="rId47"/>
    <p:sldId id="767" r:id="rId48"/>
    <p:sldId id="768" r:id="rId49"/>
    <p:sldId id="769" r:id="rId50"/>
    <p:sldId id="749" r:id="rId51"/>
    <p:sldId id="483" r:id="rId52"/>
    <p:sldId id="484" r:id="rId53"/>
    <p:sldId id="485" r:id="rId54"/>
    <p:sldId id="487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496" r:id="rId64"/>
    <p:sldId id="497" r:id="rId65"/>
    <p:sldId id="770" r:id="rId66"/>
    <p:sldId id="498" r:id="rId67"/>
    <p:sldId id="500" r:id="rId68"/>
    <p:sldId id="501" r:id="rId69"/>
    <p:sldId id="499" r:id="rId70"/>
    <p:sldId id="502" r:id="rId71"/>
    <p:sldId id="503" r:id="rId72"/>
    <p:sldId id="504" r:id="rId73"/>
    <p:sldId id="505" r:id="rId74"/>
    <p:sldId id="506" r:id="rId75"/>
    <p:sldId id="508" r:id="rId76"/>
    <p:sldId id="509" r:id="rId77"/>
    <p:sldId id="510" r:id="rId78"/>
    <p:sldId id="771" r:id="rId79"/>
    <p:sldId id="772" r:id="rId80"/>
    <p:sldId id="773" r:id="rId81"/>
    <p:sldId id="774" r:id="rId82"/>
    <p:sldId id="775" r:id="rId83"/>
    <p:sldId id="776" r:id="rId84"/>
    <p:sldId id="777" r:id="rId85"/>
    <p:sldId id="778" r:id="rId86"/>
    <p:sldId id="779" r:id="rId87"/>
    <p:sldId id="780" r:id="rId88"/>
    <p:sldId id="781" r:id="rId89"/>
    <p:sldId id="782" r:id="rId90"/>
    <p:sldId id="783" r:id="rId91"/>
    <p:sldId id="784" r:id="rId92"/>
    <p:sldId id="785" r:id="rId93"/>
    <p:sldId id="786" r:id="rId94"/>
    <p:sldId id="511" r:id="rId95"/>
    <p:sldId id="788" r:id="rId96"/>
    <p:sldId id="789" r:id="rId97"/>
    <p:sldId id="787" r:id="rId98"/>
    <p:sldId id="790" r:id="rId99"/>
    <p:sldId id="513" r:id="rId100"/>
    <p:sldId id="522" r:id="rId101"/>
    <p:sldId id="514" r:id="rId102"/>
    <p:sldId id="515" r:id="rId103"/>
    <p:sldId id="516" r:id="rId104"/>
    <p:sldId id="517" r:id="rId105"/>
    <p:sldId id="518" r:id="rId106"/>
    <p:sldId id="519" r:id="rId107"/>
    <p:sldId id="520" r:id="rId108"/>
    <p:sldId id="523" r:id="rId109"/>
    <p:sldId id="531" r:id="rId110"/>
    <p:sldId id="521" r:id="rId111"/>
    <p:sldId id="524" r:id="rId112"/>
    <p:sldId id="525" r:id="rId113"/>
    <p:sldId id="526" r:id="rId114"/>
    <p:sldId id="530" r:id="rId115"/>
    <p:sldId id="527" r:id="rId116"/>
    <p:sldId id="528" r:id="rId117"/>
    <p:sldId id="529" r:id="rId118"/>
    <p:sldId id="532" r:id="rId119"/>
    <p:sldId id="533" r:id="rId120"/>
    <p:sldId id="534" r:id="rId121"/>
    <p:sldId id="535" r:id="rId122"/>
    <p:sldId id="536" r:id="rId123"/>
    <p:sldId id="538" r:id="rId124"/>
    <p:sldId id="539" r:id="rId125"/>
    <p:sldId id="540" r:id="rId126"/>
    <p:sldId id="541" r:id="rId127"/>
    <p:sldId id="542" r:id="rId128"/>
    <p:sldId id="543" r:id="rId129"/>
    <p:sldId id="544" r:id="rId130"/>
    <p:sldId id="545" r:id="rId131"/>
    <p:sldId id="546" r:id="rId132"/>
    <p:sldId id="547" r:id="rId133"/>
    <p:sldId id="548" r:id="rId134"/>
    <p:sldId id="549" r:id="rId135"/>
    <p:sldId id="550" r:id="rId136"/>
    <p:sldId id="551" r:id="rId137"/>
    <p:sldId id="552" r:id="rId138"/>
    <p:sldId id="553" r:id="rId139"/>
    <p:sldId id="554" r:id="rId140"/>
    <p:sldId id="555" r:id="rId141"/>
    <p:sldId id="556" r:id="rId142"/>
    <p:sldId id="557" r:id="rId143"/>
    <p:sldId id="558" r:id="rId144"/>
    <p:sldId id="559" r:id="rId145"/>
    <p:sldId id="560" r:id="rId146"/>
    <p:sldId id="561" r:id="rId147"/>
    <p:sldId id="562" r:id="rId148"/>
    <p:sldId id="563" r:id="rId149"/>
    <p:sldId id="564" r:id="rId150"/>
    <p:sldId id="565" r:id="rId151"/>
    <p:sldId id="566" r:id="rId152"/>
    <p:sldId id="567" r:id="rId153"/>
    <p:sldId id="568" r:id="rId154"/>
    <p:sldId id="569" r:id="rId155"/>
    <p:sldId id="570" r:id="rId156"/>
    <p:sldId id="571" r:id="rId157"/>
    <p:sldId id="572" r:id="rId158"/>
    <p:sldId id="573" r:id="rId159"/>
    <p:sldId id="574" r:id="rId160"/>
    <p:sldId id="575" r:id="rId161"/>
    <p:sldId id="576" r:id="rId162"/>
    <p:sldId id="577" r:id="rId163"/>
    <p:sldId id="578" r:id="rId164"/>
    <p:sldId id="579" r:id="rId165"/>
    <p:sldId id="580" r:id="rId166"/>
    <p:sldId id="581" r:id="rId167"/>
    <p:sldId id="607" r:id="rId168"/>
    <p:sldId id="881" r:id="rId169"/>
    <p:sldId id="837" r:id="rId170"/>
    <p:sldId id="608" r:id="rId171"/>
    <p:sldId id="612" r:id="rId172"/>
    <p:sldId id="613" r:id="rId173"/>
    <p:sldId id="615" r:id="rId174"/>
    <p:sldId id="614" r:id="rId175"/>
    <p:sldId id="616" r:id="rId176"/>
    <p:sldId id="617" r:id="rId177"/>
    <p:sldId id="618" r:id="rId178"/>
    <p:sldId id="619" r:id="rId179"/>
    <p:sldId id="620" r:id="rId180"/>
    <p:sldId id="621" r:id="rId181"/>
    <p:sldId id="622" r:id="rId182"/>
    <p:sldId id="623" r:id="rId183"/>
    <p:sldId id="624" r:id="rId184"/>
    <p:sldId id="625" r:id="rId185"/>
    <p:sldId id="626" r:id="rId186"/>
    <p:sldId id="627" r:id="rId187"/>
    <p:sldId id="628" r:id="rId188"/>
    <p:sldId id="629" r:id="rId189"/>
    <p:sldId id="630" r:id="rId190"/>
    <p:sldId id="631" r:id="rId191"/>
    <p:sldId id="632" r:id="rId192"/>
    <p:sldId id="633" r:id="rId193"/>
    <p:sldId id="634" r:id="rId194"/>
    <p:sldId id="635" r:id="rId195"/>
    <p:sldId id="636" r:id="rId196"/>
    <p:sldId id="637" r:id="rId197"/>
    <p:sldId id="661" r:id="rId198"/>
    <p:sldId id="662" r:id="rId199"/>
    <p:sldId id="663" r:id="rId200"/>
    <p:sldId id="642" r:id="rId201"/>
    <p:sldId id="643" r:id="rId202"/>
    <p:sldId id="644" r:id="rId203"/>
    <p:sldId id="645" r:id="rId204"/>
    <p:sldId id="647" r:id="rId205"/>
    <p:sldId id="648" r:id="rId206"/>
    <p:sldId id="649" r:id="rId207"/>
    <p:sldId id="650" r:id="rId208"/>
    <p:sldId id="651" r:id="rId209"/>
    <p:sldId id="652" r:id="rId210"/>
    <p:sldId id="653" r:id="rId211"/>
    <p:sldId id="654" r:id="rId212"/>
    <p:sldId id="655" r:id="rId213"/>
    <p:sldId id="656" r:id="rId214"/>
    <p:sldId id="657" r:id="rId215"/>
    <p:sldId id="659" r:id="rId216"/>
    <p:sldId id="660" r:id="rId217"/>
    <p:sldId id="582" r:id="rId218"/>
    <p:sldId id="583" r:id="rId219"/>
    <p:sldId id="584" r:id="rId220"/>
    <p:sldId id="585" r:id="rId221"/>
    <p:sldId id="586" r:id="rId222"/>
    <p:sldId id="587" r:id="rId223"/>
    <p:sldId id="588" r:id="rId224"/>
    <p:sldId id="589" r:id="rId225"/>
    <p:sldId id="590" r:id="rId226"/>
    <p:sldId id="591" r:id="rId227"/>
    <p:sldId id="592" r:id="rId228"/>
    <p:sldId id="593" r:id="rId229"/>
    <p:sldId id="594" r:id="rId230"/>
    <p:sldId id="595" r:id="rId231"/>
    <p:sldId id="596" r:id="rId232"/>
    <p:sldId id="597" r:id="rId233"/>
    <p:sldId id="842" r:id="rId234"/>
    <p:sldId id="598" r:id="rId235"/>
    <p:sldId id="599" r:id="rId236"/>
    <p:sldId id="600" r:id="rId237"/>
    <p:sldId id="601" r:id="rId238"/>
    <p:sldId id="602" r:id="rId239"/>
    <p:sldId id="603" r:id="rId240"/>
    <p:sldId id="604" r:id="rId241"/>
    <p:sldId id="605" r:id="rId242"/>
    <p:sldId id="664" r:id="rId243"/>
    <p:sldId id="665" r:id="rId244"/>
    <p:sldId id="666" r:id="rId245"/>
    <p:sldId id="675" r:id="rId246"/>
    <p:sldId id="676" r:id="rId247"/>
    <p:sldId id="670" r:id="rId248"/>
    <p:sldId id="677" r:id="rId249"/>
    <p:sldId id="678" r:id="rId250"/>
    <p:sldId id="679" r:id="rId251"/>
    <p:sldId id="680" r:id="rId252"/>
    <p:sldId id="681" r:id="rId253"/>
    <p:sldId id="682" r:id="rId254"/>
    <p:sldId id="683" r:id="rId255"/>
    <p:sldId id="684" r:id="rId256"/>
    <p:sldId id="685" r:id="rId257"/>
    <p:sldId id="686" r:id="rId258"/>
    <p:sldId id="687" r:id="rId259"/>
    <p:sldId id="688" r:id="rId260"/>
    <p:sldId id="689" r:id="rId261"/>
    <p:sldId id="690" r:id="rId262"/>
    <p:sldId id="691" r:id="rId263"/>
    <p:sldId id="692" r:id="rId264"/>
    <p:sldId id="693" r:id="rId265"/>
    <p:sldId id="694" r:id="rId266"/>
    <p:sldId id="695" r:id="rId267"/>
    <p:sldId id="696" r:id="rId268"/>
    <p:sldId id="697" r:id="rId269"/>
    <p:sldId id="698" r:id="rId270"/>
    <p:sldId id="699" r:id="rId271"/>
    <p:sldId id="700" r:id="rId272"/>
    <p:sldId id="702" r:id="rId273"/>
    <p:sldId id="703" r:id="rId274"/>
    <p:sldId id="701" r:id="rId275"/>
    <p:sldId id="852" r:id="rId276"/>
    <p:sldId id="853" r:id="rId277"/>
    <p:sldId id="854" r:id="rId278"/>
    <p:sldId id="855" r:id="rId279"/>
    <p:sldId id="856" r:id="rId280"/>
    <p:sldId id="857" r:id="rId281"/>
    <p:sldId id="858" r:id="rId282"/>
    <p:sldId id="859" r:id="rId283"/>
    <p:sldId id="704" r:id="rId284"/>
    <p:sldId id="705" r:id="rId285"/>
    <p:sldId id="706" r:id="rId286"/>
    <p:sldId id="707" r:id="rId287"/>
    <p:sldId id="708" r:id="rId288"/>
    <p:sldId id="709" r:id="rId289"/>
    <p:sldId id="883" r:id="rId290"/>
    <p:sldId id="882" r:id="rId291"/>
    <p:sldId id="710" r:id="rId292"/>
    <p:sldId id="711" r:id="rId293"/>
    <p:sldId id="712" r:id="rId294"/>
    <p:sldId id="713" r:id="rId295"/>
    <p:sldId id="714" r:id="rId296"/>
    <p:sldId id="715" r:id="rId297"/>
    <p:sldId id="716" r:id="rId298"/>
    <p:sldId id="717" r:id="rId299"/>
    <p:sldId id="718" r:id="rId300"/>
    <p:sldId id="719" r:id="rId301"/>
    <p:sldId id="720" r:id="rId302"/>
    <p:sldId id="721" r:id="rId303"/>
    <p:sldId id="798" r:id="rId304"/>
    <p:sldId id="791" r:id="rId305"/>
    <p:sldId id="792" r:id="rId306"/>
    <p:sldId id="722" r:id="rId307"/>
    <p:sldId id="723" r:id="rId308"/>
    <p:sldId id="724" r:id="rId309"/>
    <p:sldId id="725" r:id="rId310"/>
    <p:sldId id="726" r:id="rId311"/>
    <p:sldId id="727" r:id="rId312"/>
    <p:sldId id="795" r:id="rId313"/>
    <p:sldId id="796" r:id="rId314"/>
    <p:sldId id="793" r:id="rId315"/>
    <p:sldId id="794" r:id="rId316"/>
    <p:sldId id="797" r:id="rId317"/>
    <p:sldId id="799" r:id="rId318"/>
    <p:sldId id="802" r:id="rId319"/>
    <p:sldId id="803" r:id="rId320"/>
    <p:sldId id="804" r:id="rId321"/>
    <p:sldId id="805" r:id="rId322"/>
    <p:sldId id="806" r:id="rId323"/>
    <p:sldId id="807" r:id="rId324"/>
    <p:sldId id="808" r:id="rId325"/>
    <p:sldId id="813" r:id="rId326"/>
    <p:sldId id="814" r:id="rId327"/>
    <p:sldId id="816" r:id="rId328"/>
    <p:sldId id="815" r:id="rId329"/>
    <p:sldId id="817" r:id="rId330"/>
    <p:sldId id="818" r:id="rId331"/>
    <p:sldId id="819" r:id="rId332"/>
    <p:sldId id="820" r:id="rId333"/>
    <p:sldId id="821" r:id="rId334"/>
    <p:sldId id="809" r:id="rId335"/>
    <p:sldId id="810" r:id="rId336"/>
    <p:sldId id="811" r:id="rId337"/>
    <p:sldId id="822" r:id="rId338"/>
    <p:sldId id="823" r:id="rId339"/>
    <p:sldId id="824" r:id="rId340"/>
    <p:sldId id="825" r:id="rId341"/>
    <p:sldId id="827" r:id="rId342"/>
    <p:sldId id="826" r:id="rId343"/>
    <p:sldId id="828" r:id="rId344"/>
    <p:sldId id="829" r:id="rId345"/>
    <p:sldId id="830" r:id="rId346"/>
    <p:sldId id="831" r:id="rId347"/>
    <p:sldId id="832" r:id="rId348"/>
    <p:sldId id="833" r:id="rId349"/>
    <p:sldId id="838" r:id="rId350"/>
    <p:sldId id="839" r:id="rId351"/>
    <p:sldId id="834" r:id="rId352"/>
    <p:sldId id="835" r:id="rId353"/>
    <p:sldId id="836" r:id="rId354"/>
    <p:sldId id="844" r:id="rId355"/>
    <p:sldId id="880" r:id="rId356"/>
    <p:sldId id="879" r:id="rId357"/>
    <p:sldId id="845" r:id="rId358"/>
    <p:sldId id="847" r:id="rId359"/>
    <p:sldId id="848" r:id="rId360"/>
    <p:sldId id="849" r:id="rId361"/>
    <p:sldId id="910" r:id="rId362"/>
    <p:sldId id="878" r:id="rId363"/>
    <p:sldId id="850" r:id="rId364"/>
    <p:sldId id="860" r:id="rId365"/>
    <p:sldId id="884" r:id="rId366"/>
    <p:sldId id="911" r:id="rId367"/>
    <p:sldId id="912" r:id="rId368"/>
    <p:sldId id="914" r:id="rId369"/>
    <p:sldId id="915" r:id="rId370"/>
    <p:sldId id="917" r:id="rId371"/>
    <p:sldId id="918" r:id="rId372"/>
    <p:sldId id="920" r:id="rId373"/>
    <p:sldId id="921" r:id="rId374"/>
    <p:sldId id="923" r:id="rId375"/>
    <p:sldId id="924" r:id="rId376"/>
    <p:sldId id="926" r:id="rId377"/>
    <p:sldId id="927" r:id="rId378"/>
    <p:sldId id="929" r:id="rId379"/>
    <p:sldId id="928" r:id="rId380"/>
    <p:sldId id="932" r:id="rId381"/>
    <p:sldId id="931" r:id="rId382"/>
    <p:sldId id="877" r:id="rId383"/>
    <p:sldId id="902" r:id="rId384"/>
    <p:sldId id="903" r:id="rId385"/>
    <p:sldId id="904" r:id="rId386"/>
    <p:sldId id="905" r:id="rId387"/>
    <p:sldId id="909" r:id="rId388"/>
    <p:sldId id="906" r:id="rId389"/>
    <p:sldId id="907" r:id="rId390"/>
    <p:sldId id="908" r:id="rId391"/>
    <p:sldId id="477" r:id="rId392"/>
  </p:sldIdLst>
  <p:sldSz cx="9144000" cy="5143500" type="screen16x9"/>
  <p:notesSz cx="6805613" cy="9944100"/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428946A-3F2F-4355-A021-1052AC58DDA2}">
          <p14:sldIdLst>
            <p14:sldId id="303"/>
            <p14:sldId id="478"/>
            <p14:sldId id="728"/>
            <p14:sldId id="479"/>
            <p14:sldId id="480"/>
          </p14:sldIdLst>
        </p14:section>
        <p14:section name="1. Installation Introduction &amp; Summary" id="{0AB9ADCF-87A3-4530-9D26-1FA012C8AFE3}">
          <p14:sldIdLst>
            <p14:sldId id="750"/>
            <p14:sldId id="729"/>
            <p14:sldId id="730"/>
            <p14:sldId id="732"/>
            <p14:sldId id="801"/>
            <p14:sldId id="800"/>
            <p14:sldId id="733"/>
            <p14:sldId id="734"/>
            <p14:sldId id="735"/>
            <p14:sldId id="736"/>
            <p14:sldId id="737"/>
            <p14:sldId id="482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</p14:sldIdLst>
        </p14:section>
        <p14:section name="2. OS &amp; Third-Party Installation" id="{E47BCAF1-9FDD-4509-88AC-53E098D67F48}">
          <p14:sldIdLst>
            <p14:sldId id="481"/>
            <p14:sldId id="751"/>
          </p14:sldIdLst>
        </p14:section>
        <p14:section name="     - OS Configuration" id="{F0EC7FD0-4F5D-4978-8C95-9B344064D12F}">
          <p14:sldIdLst>
            <p14:sldId id="752"/>
            <p14:sldId id="753"/>
            <p14:sldId id="754"/>
            <p14:sldId id="755"/>
            <p14:sldId id="756"/>
            <p14:sldId id="757"/>
            <p14:sldId id="758"/>
            <p14:sldId id="841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</p14:sldIdLst>
        </p14:section>
        <p14:section name="     - Java Installation" id="{EC5AABF3-F994-4404-9478-8E41E8492990}">
          <p14:sldIdLst>
            <p14:sldId id="768"/>
            <p14:sldId id="769"/>
          </p14:sldIdLst>
        </p14:section>
        <p14:section name="     - Database Installation" id="{F5A26E06-4787-460F-9272-8DDFC7F683F0}">
          <p14:sldIdLst>
            <p14:sldId id="749"/>
            <p14:sldId id="483"/>
            <p14:sldId id="484"/>
            <p14:sldId id="485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770"/>
            <p14:sldId id="498"/>
            <p14:sldId id="500"/>
            <p14:sldId id="501"/>
            <p14:sldId id="499"/>
            <p14:sldId id="502"/>
            <p14:sldId id="503"/>
          </p14:sldIdLst>
        </p14:section>
        <p14:section name="     - WS Installation &amp; Configuration" id="{8B9EBBE7-C543-4F1A-B914-0F0D9E248D54}">
          <p14:sldIdLst>
            <p14:sldId id="504"/>
            <p14:sldId id="505"/>
            <p14:sldId id="506"/>
            <p14:sldId id="508"/>
            <p14:sldId id="509"/>
            <p14:sldId id="51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</p14:sldIdLst>
        </p14:section>
        <p14:section name="3. R2022x Server Installation" id="{8525C595-8159-4883-9244-343D86CA21E3}">
          <p14:sldIdLst>
            <p14:sldId id="511"/>
            <p14:sldId id="788"/>
            <p14:sldId id="789"/>
          </p14:sldIdLst>
        </p14:section>
        <p14:section name="     - 3DEXPERIENCE platform GA Installation" id="{28869025-653B-4337-9E1A-429C4C5F1D31}">
          <p14:sldIdLst>
            <p14:sldId id="787"/>
            <p14:sldId id="790"/>
            <p14:sldId id="513"/>
            <p14:sldId id="522"/>
            <p14:sldId id="514"/>
            <p14:sldId id="515"/>
            <p14:sldId id="516"/>
            <p14:sldId id="517"/>
            <p14:sldId id="518"/>
            <p14:sldId id="519"/>
            <p14:sldId id="520"/>
            <p14:sldId id="523"/>
            <p14:sldId id="531"/>
            <p14:sldId id="521"/>
            <p14:sldId id="524"/>
            <p14:sldId id="525"/>
            <p14:sldId id="526"/>
            <p14:sldId id="530"/>
            <p14:sldId id="527"/>
            <p14:sldId id="528"/>
            <p14:sldId id="529"/>
            <p14:sldId id="532"/>
            <p14:sldId id="533"/>
            <p14:sldId id="534"/>
            <p14:sldId id="535"/>
            <p14:sldId id="536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</p14:sldIdLst>
        </p14:section>
        <p14:section name="     - WebApps GA Installation" id="{FCC5F06C-7B01-4977-9221-5A10A00C0930}">
          <p14:sldIdLst>
            <p14:sldId id="581"/>
            <p14:sldId id="607"/>
            <p14:sldId id="881"/>
            <p14:sldId id="837"/>
            <p14:sldId id="608"/>
            <p14:sldId id="612"/>
            <p14:sldId id="613"/>
            <p14:sldId id="615"/>
            <p14:sldId id="614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61"/>
            <p14:sldId id="662"/>
            <p14:sldId id="663"/>
            <p14:sldId id="642"/>
            <p14:sldId id="643"/>
            <p14:sldId id="644"/>
            <p14:sldId id="645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9"/>
            <p14:sldId id="660"/>
          </p14:sldIdLst>
        </p14:section>
        <p14:section name="     - 3DEXPERIENCE platform FP Installation" id="{5C3953F6-807A-40E9-9815-7A32982F0EFC}">
          <p14:sldIdLst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842"/>
            <p14:sldId id="598"/>
            <p14:sldId id="599"/>
            <p14:sldId id="600"/>
            <p14:sldId id="601"/>
            <p14:sldId id="602"/>
            <p14:sldId id="603"/>
            <p14:sldId id="604"/>
          </p14:sldIdLst>
        </p14:section>
        <p14:section name="     - WebApps FP Installation" id="{22881DF4-ED61-440E-B1A2-09D250126081}">
          <p14:sldIdLst>
            <p14:sldId id="605"/>
            <p14:sldId id="664"/>
            <p14:sldId id="665"/>
            <p14:sldId id="666"/>
            <p14:sldId id="675"/>
            <p14:sldId id="676"/>
            <p14:sldId id="670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2"/>
            <p14:sldId id="703"/>
            <p14:sldId id="70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704"/>
            <p14:sldId id="705"/>
            <p14:sldId id="706"/>
            <p14:sldId id="707"/>
          </p14:sldIdLst>
        </p14:section>
        <p14:section name="     - Post Installation" id="{796E59FA-3919-40CE-87C4-F7675EF971AE}">
          <p14:sldIdLst>
            <p14:sldId id="708"/>
            <p14:sldId id="709"/>
            <p14:sldId id="883"/>
            <p14:sldId id="882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98"/>
            <p14:sldId id="791"/>
            <p14:sldId id="792"/>
            <p14:sldId id="722"/>
            <p14:sldId id="723"/>
            <p14:sldId id="724"/>
            <p14:sldId id="725"/>
            <p14:sldId id="726"/>
            <p14:sldId id="727"/>
            <p14:sldId id="795"/>
            <p14:sldId id="796"/>
            <p14:sldId id="793"/>
            <p14:sldId id="794"/>
            <p14:sldId id="797"/>
            <p14:sldId id="799"/>
          </p14:sldIdLst>
        </p14:section>
        <p14:section name="4. R2022x Client Installation" id="{66DED90F-3541-41F2-B5A0-182C2F8636A2}">
          <p14:sldIdLst>
            <p14:sldId id="802"/>
            <p14:sldId id="803"/>
            <p14:sldId id="804"/>
          </p14:sldIdLst>
        </p14:section>
        <p14:section name="     - Overview &amp; Prerequisite" id="{9D89BA6B-CAA7-4E60-9CB5-E7D5256A4510}">
          <p14:sldIdLst>
            <p14:sldId id="805"/>
            <p14:sldId id="806"/>
            <p14:sldId id="807"/>
          </p14:sldIdLst>
        </p14:section>
        <p14:section name="     - Native Application Installation" id="{674DA835-AEFE-40E7-AE1C-099385C54AB7}">
          <p14:sldIdLst>
            <p14:sldId id="808"/>
            <p14:sldId id="813"/>
            <p14:sldId id="814"/>
            <p14:sldId id="816"/>
            <p14:sldId id="815"/>
            <p14:sldId id="817"/>
            <p14:sldId id="818"/>
            <p14:sldId id="819"/>
            <p14:sldId id="820"/>
            <p14:sldId id="821"/>
          </p14:sldIdLst>
        </p14:section>
        <p14:section name="     - CATIA V5-6R2022 Installation" id="{28BCAA35-7E70-47D3-875E-A09D28C294B7}">
          <p14:sldIdLst>
            <p14:sldId id="809"/>
            <p14:sldId id="810"/>
            <p14:sldId id="811"/>
            <p14:sldId id="822"/>
            <p14:sldId id="823"/>
            <p14:sldId id="824"/>
            <p14:sldId id="825"/>
            <p14:sldId id="827"/>
            <p14:sldId id="826"/>
            <p14:sldId id="828"/>
            <p14:sldId id="829"/>
            <p14:sldId id="830"/>
            <p14:sldId id="831"/>
            <p14:sldId id="832"/>
            <p14:sldId id="833"/>
            <p14:sldId id="838"/>
            <p14:sldId id="839"/>
            <p14:sldId id="834"/>
            <p14:sldId id="835"/>
            <p14:sldId id="836"/>
          </p14:sldIdLst>
        </p14:section>
        <p14:section name="5. Appendix" id="{8CF93B04-8070-4DD0-B5BE-74FA364CB96F}">
          <p14:sldIdLst>
            <p14:sldId id="844"/>
            <p14:sldId id="880"/>
          </p14:sldIdLst>
        </p14:section>
        <p14:section name="     - OpenJDK Installation" id="{5E158EB9-1769-4DA4-BD11-648956CC9184}">
          <p14:sldIdLst>
            <p14:sldId id="879"/>
            <p14:sldId id="845"/>
            <p14:sldId id="847"/>
            <p14:sldId id="848"/>
            <p14:sldId id="849"/>
            <p14:sldId id="910"/>
          </p14:sldIdLst>
        </p14:section>
        <p14:section name="     - Apache TomEE+ Installation" id="{F2E56C02-89E5-4A0F-B8AE-BC0D4FF36CD2}">
          <p14:sldIdLst>
            <p14:sldId id="878"/>
            <p14:sldId id="850"/>
            <p14:sldId id="860"/>
            <p14:sldId id="884"/>
            <p14:sldId id="911"/>
            <p14:sldId id="912"/>
            <p14:sldId id="914"/>
            <p14:sldId id="915"/>
            <p14:sldId id="917"/>
            <p14:sldId id="918"/>
            <p14:sldId id="920"/>
            <p14:sldId id="921"/>
            <p14:sldId id="923"/>
            <p14:sldId id="924"/>
            <p14:sldId id="926"/>
            <p14:sldId id="927"/>
          </p14:sldIdLst>
        </p14:section>
        <p14:section name="     - Apache TomEE+ Post Installation" id="{9D61AC83-45DB-42EB-A0C8-350B4A2F30B1}">
          <p14:sldIdLst>
            <p14:sldId id="929"/>
            <p14:sldId id="928"/>
            <p14:sldId id="932"/>
            <p14:sldId id="931"/>
          </p14:sldIdLst>
        </p14:section>
        <p14:section name="     - Installation Example" id="{C37587FF-C7A6-431A-86E8-94B8215D2BDA}">
          <p14:sldIdLst>
            <p14:sldId id="877"/>
            <p14:sldId id="902"/>
            <p14:sldId id="903"/>
            <p14:sldId id="904"/>
            <p14:sldId id="905"/>
            <p14:sldId id="909"/>
            <p14:sldId id="906"/>
            <p14:sldId id="907"/>
            <p14:sldId id="908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13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orient="horz" pos="214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97DE"/>
    <a:srgbClr val="0B3F77"/>
    <a:srgbClr val="0F5486"/>
    <a:srgbClr val="89BFEA"/>
    <a:srgbClr val="CEE5F6"/>
    <a:srgbClr val="FFCD00"/>
    <a:srgbClr val="97999B"/>
    <a:srgbClr val="005386"/>
    <a:srgbClr val="E6E6E6"/>
    <a:srgbClr val="263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024" autoAdjust="0"/>
    <p:restoredTop sz="96263" autoAdjust="0"/>
  </p:normalViewPr>
  <p:slideViewPr>
    <p:cSldViewPr snapToGrid="0">
      <p:cViewPr>
        <p:scale>
          <a:sx n="130" d="100"/>
          <a:sy n="130" d="100"/>
        </p:scale>
        <p:origin x="-2292" y="352"/>
      </p:cViewPr>
      <p:guideLst>
        <p:guide orient="horz" pos="2913"/>
        <p:guide pos="158"/>
        <p:guide pos="5602"/>
        <p:guide orient="horz" pos="21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-9930"/>
    </p:cViewPr>
  </p:sorterViewPr>
  <p:notesViewPr>
    <p:cSldViewPr snapToGrid="0">
      <p:cViewPr varScale="1">
        <p:scale>
          <a:sx n="77" d="100"/>
          <a:sy n="77" d="100"/>
        </p:scale>
        <p:origin x="309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customXml" Target="../customXml/item1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notesMaster" Target="notesMasters/notesMaster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customXml" Target="../customXml/item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theme" Target="theme/theme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customXml" Target="../customXml/item3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tableStyles" Target="tableStyle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>
                <a:latin typeface="Arial Narrow" panose="020B0606020202030204" pitchFamily="34" charset="0"/>
              </a:rPr>
              <a:pPr/>
              <a:t>11/18/2022</a:t>
            </a:fld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>
                <a:latin typeface="Arial Narrow" panose="020B0606020202030204" pitchFamily="34" charset="0"/>
              </a:rPr>
              <a:pPr/>
              <a:t>‹#›</a:t>
            </a:fld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C2262F3B-5CC7-4D5E-B602-F5E0CB55D9B3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 dirty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© </a:t>
            </a:r>
            <a:r>
              <a:rPr lang="en-US" noProof="0" dirty="0" err="1"/>
              <a:t>Dassault</a:t>
            </a:r>
            <a:r>
              <a:rPr lang="en-US" noProof="0" dirty="0"/>
              <a:t> </a:t>
            </a:r>
            <a:r>
              <a:rPr lang="en-US" noProof="0" dirty="0" err="1"/>
              <a:t>Systèmes</a:t>
            </a:r>
            <a:r>
              <a:rPr lang="en-US" noProof="0" dirty="0"/>
              <a:t> | Confidential Information |                    | ref.: 3DS_Document_2022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69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© </a:t>
            </a:r>
            <a:r>
              <a:rPr lang="en-US" noProof="0" dirty="0" err="1"/>
              <a:t>Dassault</a:t>
            </a:r>
            <a:r>
              <a:rPr lang="en-US" noProof="0" dirty="0"/>
              <a:t> </a:t>
            </a:r>
            <a:r>
              <a:rPr lang="en-US" noProof="0" dirty="0" err="1"/>
              <a:t>Systèmes</a:t>
            </a:r>
            <a:r>
              <a:rPr lang="en-US" noProof="0" dirty="0"/>
              <a:t>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633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© </a:t>
            </a:r>
            <a:r>
              <a:rPr lang="en-US" noProof="0" dirty="0" err="1"/>
              <a:t>Dassault</a:t>
            </a:r>
            <a:r>
              <a:rPr lang="en-US" noProof="0" dirty="0"/>
              <a:t> </a:t>
            </a:r>
            <a:r>
              <a:rPr lang="en-US" noProof="0" dirty="0" err="1"/>
              <a:t>Systèmes</a:t>
            </a:r>
            <a:r>
              <a:rPr lang="en-US" noProof="0" dirty="0"/>
              <a:t>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11/18/2022</a:t>
            </a:fld>
            <a:endParaRPr lang="en-US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1043090-1D44-BC47-A004-2A9EA60C3C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© </a:t>
            </a:r>
            <a:r>
              <a:rPr lang="en-US" noProof="0" dirty="0" err="1"/>
              <a:t>Dassault</a:t>
            </a:r>
            <a:r>
              <a:rPr lang="en-US" noProof="0" dirty="0"/>
              <a:t> </a:t>
            </a:r>
            <a:r>
              <a:rPr lang="en-US" noProof="0" dirty="0" err="1"/>
              <a:t>Systèmes</a:t>
            </a:r>
            <a:r>
              <a:rPr lang="en-US" noProof="0" dirty="0"/>
              <a:t>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146686BD-DAAC-CD45-B46A-68B96D6B5B1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CC70B6-8E97-424B-9124-9708D82D82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THIS IS THE SLIDE TITLE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© </a:t>
            </a:r>
            <a:r>
              <a:rPr lang="en-US" noProof="0" dirty="0" err="1"/>
              <a:t>Dassault</a:t>
            </a:r>
            <a:r>
              <a:rPr lang="en-US" noProof="0" dirty="0"/>
              <a:t> </a:t>
            </a:r>
            <a:r>
              <a:rPr lang="en-US" noProof="0" dirty="0" err="1"/>
              <a:t>Systèmes</a:t>
            </a:r>
            <a:r>
              <a:rPr lang="en-US" noProof="0" dirty="0"/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6883A8A-F009-4948-A684-D17FAEFCAA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764DEA-2EE2-D748-874A-A79D4731B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© </a:t>
            </a:r>
            <a:r>
              <a:rPr lang="en-US" noProof="0" dirty="0" err="1"/>
              <a:t>Dassault</a:t>
            </a:r>
            <a:r>
              <a:rPr lang="en-US" noProof="0" dirty="0"/>
              <a:t> </a:t>
            </a:r>
            <a:r>
              <a:rPr lang="en-US" noProof="0" dirty="0" err="1"/>
              <a:t>Systèmes</a:t>
            </a:r>
            <a:r>
              <a:rPr lang="en-US" noProof="0" dirty="0"/>
              <a:t>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11/18/2022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E49FCF-D70B-7A41-82A8-6A6783DE8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1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© </a:t>
            </a:r>
            <a:r>
              <a:rPr lang="en-US" noProof="0" dirty="0" err="1"/>
              <a:t>Dassault</a:t>
            </a:r>
            <a:r>
              <a:rPr lang="en-US" noProof="0" dirty="0"/>
              <a:t> </a:t>
            </a:r>
            <a:r>
              <a:rPr lang="en-US" noProof="0" dirty="0" err="1"/>
              <a:t>Systèmes</a:t>
            </a:r>
            <a:r>
              <a:rPr lang="en-US" noProof="0" dirty="0"/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92372A-B92C-4940-A1E1-6D14831A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© </a:t>
            </a:r>
            <a:r>
              <a:rPr lang="en-US" noProof="0" dirty="0" err="1"/>
              <a:t>Dassault</a:t>
            </a:r>
            <a:r>
              <a:rPr lang="en-US" noProof="0" dirty="0"/>
              <a:t> </a:t>
            </a:r>
            <a:r>
              <a:rPr lang="en-US" noProof="0" dirty="0" err="1"/>
              <a:t>Systèmes</a:t>
            </a:r>
            <a:r>
              <a:rPr lang="en-US" noProof="0" dirty="0"/>
              <a:t>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11/18/2022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16C0B9-0880-8F41-B723-F54B3A1AD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5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A0C03B-EA77-4A03-A288-E62F68AC738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3791CC0-1BF0-4958-8EFF-8FF23FC48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8EAC3-BB95-3D43-9AD3-B82AE3B85D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24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0" r:id="rId2"/>
    <p:sldLayoutId id="2147484066" r:id="rId3"/>
    <p:sldLayoutId id="2147484014" r:id="rId4"/>
    <p:sldLayoutId id="2147484076" r:id="rId5"/>
    <p:sldLayoutId id="2147484068" r:id="rId6"/>
    <p:sldLayoutId id="2147484882" r:id="rId7"/>
    <p:sldLayoutId id="2147484084" r:id="rId8"/>
    <p:sldLayoutId id="2147484869" r:id="rId9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4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6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7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9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2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74.png"/><Relationship Id="rId4" Type="http://schemas.microsoft.com/office/2007/relationships/hdphoto" Target="../media/hdphoto2.wdp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3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5.emf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7.png"/><Relationship Id="rId9" Type="http://schemas.openxmlformats.org/officeDocument/2006/relationships/image" Target="../media/image81.emf"/><Relationship Id="rId14" Type="http://schemas.openxmlformats.org/officeDocument/2006/relationships/image" Target="../media/image8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4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6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8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9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3ds.com/support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4.png"/><Relationship Id="rId4" Type="http://schemas.openxmlformats.org/officeDocument/2006/relationships/image" Target="../media/image8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://www.3ds.com/support/documentation/program-directories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www.3ds.com/support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5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1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://www.3ds.com/support/documentation/best-practices/" TargetMode="External"/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5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5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5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8.png"/><Relationship Id="rId4" Type="http://schemas.openxmlformats.org/officeDocument/2006/relationships/image" Target="../media/image537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5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547.png"/><Relationship Id="rId4" Type="http://schemas.openxmlformats.org/officeDocument/2006/relationships/image" Target="../media/image54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3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7.png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0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56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5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5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jpeg"/><Relationship Id="rId1" Type="http://schemas.openxmlformats.org/officeDocument/2006/relationships/slideLayout" Target="../slideLayouts/slideLayout5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5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wmf"/><Relationship Id="rId7" Type="http://schemas.openxmlformats.org/officeDocument/2006/relationships/image" Target="../media/image57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5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606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7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5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5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5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5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5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5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1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5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0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3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6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9.png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2.png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8.pn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1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4.pn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7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0.pn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3.png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6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9.png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31.pn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5.png"/><Relationship Id="rId4" Type="http://schemas.openxmlformats.org/officeDocument/2006/relationships/image" Target="../media/image694.png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5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8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achehaus.com/" TargetMode="Externa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1A7A5C68-A4BC-FA49-9085-E0829AB9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700" dirty="0"/>
              <a:t>3DEXPERIENCE Platform</a:t>
            </a:r>
            <a:br>
              <a:rPr lang="en-US" sz="2700" dirty="0"/>
            </a:br>
            <a:r>
              <a:rPr lang="en-US" sz="2700" dirty="0"/>
              <a:t>R2022x </a:t>
            </a:r>
            <a:r>
              <a:rPr lang="ko-KR" altLang="en-US" sz="2700" dirty="0"/>
              <a:t>환경 구축 가이드</a:t>
            </a:r>
            <a:endParaRPr lang="en-US" sz="2700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316A1B3-5392-F74F-ADAC-0A4608013A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3ds" panose="02000503020000020004" pitchFamily="50" charset="0"/>
              </a:rPr>
              <a:t>Industry Consultants - Platform Team</a:t>
            </a:r>
          </a:p>
          <a:p>
            <a:r>
              <a:rPr lang="en-US">
                <a:latin typeface="3ds" panose="02000503020000020004" pitchFamily="50" charset="0"/>
              </a:rPr>
              <a:t>2022.06.27</a:t>
            </a:r>
            <a:endParaRPr lang="en-US" dirty="0">
              <a:latin typeface="3ds" panose="02000503020000020004" pitchFamily="50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ED80-A159-45EC-9974-67384CA03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C3A8C-B37B-404C-80A5-0317E5BC43ED}" type="datetime1">
              <a:rPr lang="en-US" smtClean="0"/>
              <a:t>11/18/2022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60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2526417" y="0"/>
            <a:ext cx="4091167" cy="5143500"/>
            <a:chOff x="2483217" y="0"/>
            <a:chExt cx="4091167" cy="5143500"/>
          </a:xfrm>
        </p:grpSpPr>
        <p:sp>
          <p:nvSpPr>
            <p:cNvPr id="80" name="Freeform: Shape 26">
              <a:extLst>
                <a:ext uri="{FF2B5EF4-FFF2-40B4-BE49-F238E27FC236}">
                  <a16:creationId xmlns:a16="http://schemas.microsoft.com/office/drawing/2014/main" id="{4606005B-CCF3-46D5-9920-A7ECDF567DF1}"/>
                </a:ext>
              </a:extLst>
            </p:cNvPr>
            <p:cNvSpPr/>
            <p:nvPr/>
          </p:nvSpPr>
          <p:spPr>
            <a:xfrm>
              <a:off x="2483217" y="0"/>
              <a:ext cx="1522368" cy="5143500"/>
            </a:xfrm>
            <a:custGeom>
              <a:avLst/>
              <a:gdLst>
                <a:gd name="connsiteX0" fmla="*/ 0 w 6302900"/>
                <a:gd name="connsiteY0" fmla="*/ 0 h 6858000"/>
                <a:gd name="connsiteX1" fmla="*/ 4273076 w 6302900"/>
                <a:gd name="connsiteY1" fmla="*/ 0 h 6858000"/>
                <a:gd name="connsiteX2" fmla="*/ 4465613 w 6302900"/>
                <a:gd name="connsiteY2" fmla="*/ 183566 h 6858000"/>
                <a:gd name="connsiteX3" fmla="*/ 6302900 w 6302900"/>
                <a:gd name="connsiteY3" fmla="*/ 4619171 h 6858000"/>
                <a:gd name="connsiteX4" fmla="*/ 5922262 w 6302900"/>
                <a:gd name="connsiteY4" fmla="*/ 6776002 h 6858000"/>
                <a:gd name="connsiteX5" fmla="*/ 5889932 w 6302900"/>
                <a:gd name="connsiteY5" fmla="*/ 6858000 h 6858000"/>
                <a:gd name="connsiteX6" fmla="*/ 0 w 6302900"/>
                <a:gd name="connsiteY6" fmla="*/ 6858000 h 6858000"/>
                <a:gd name="connsiteX0" fmla="*/ 0 w 6302900"/>
                <a:gd name="connsiteY0" fmla="*/ 0 h 6858000"/>
                <a:gd name="connsiteX1" fmla="*/ 4273076 w 6302900"/>
                <a:gd name="connsiteY1" fmla="*/ 0 h 6858000"/>
                <a:gd name="connsiteX2" fmla="*/ 4465613 w 6302900"/>
                <a:gd name="connsiteY2" fmla="*/ 183566 h 6858000"/>
                <a:gd name="connsiteX3" fmla="*/ 6302900 w 6302900"/>
                <a:gd name="connsiteY3" fmla="*/ 4619171 h 6858000"/>
                <a:gd name="connsiteX4" fmla="*/ 5922262 w 6302900"/>
                <a:gd name="connsiteY4" fmla="*/ 6776002 h 6858000"/>
                <a:gd name="connsiteX5" fmla="*/ 5889932 w 6302900"/>
                <a:gd name="connsiteY5" fmla="*/ 6858000 h 6858000"/>
                <a:gd name="connsiteX6" fmla="*/ 0 w 6302900"/>
                <a:gd name="connsiteY6" fmla="*/ 6858000 h 6858000"/>
                <a:gd name="connsiteX7" fmla="*/ 91440 w 6302900"/>
                <a:gd name="connsiteY7" fmla="*/ 91440 h 6858000"/>
                <a:gd name="connsiteX0" fmla="*/ 0 w 6302900"/>
                <a:gd name="connsiteY0" fmla="*/ 0 h 6858000"/>
                <a:gd name="connsiteX1" fmla="*/ 4273076 w 6302900"/>
                <a:gd name="connsiteY1" fmla="*/ 0 h 6858000"/>
                <a:gd name="connsiteX2" fmla="*/ 4465613 w 6302900"/>
                <a:gd name="connsiteY2" fmla="*/ 183566 h 6858000"/>
                <a:gd name="connsiteX3" fmla="*/ 6302900 w 6302900"/>
                <a:gd name="connsiteY3" fmla="*/ 4619171 h 6858000"/>
                <a:gd name="connsiteX4" fmla="*/ 5922262 w 6302900"/>
                <a:gd name="connsiteY4" fmla="*/ 6776002 h 6858000"/>
                <a:gd name="connsiteX5" fmla="*/ 5889932 w 6302900"/>
                <a:gd name="connsiteY5" fmla="*/ 6858000 h 6858000"/>
                <a:gd name="connsiteX6" fmla="*/ 0 w 6302900"/>
                <a:gd name="connsiteY6" fmla="*/ 6858000 h 6858000"/>
                <a:gd name="connsiteX0" fmla="*/ 4273076 w 6302900"/>
                <a:gd name="connsiteY0" fmla="*/ 0 h 6858000"/>
                <a:gd name="connsiteX1" fmla="*/ 4465613 w 6302900"/>
                <a:gd name="connsiteY1" fmla="*/ 183566 h 6858000"/>
                <a:gd name="connsiteX2" fmla="*/ 6302900 w 6302900"/>
                <a:gd name="connsiteY2" fmla="*/ 4619171 h 6858000"/>
                <a:gd name="connsiteX3" fmla="*/ 5922262 w 6302900"/>
                <a:gd name="connsiteY3" fmla="*/ 6776002 h 6858000"/>
                <a:gd name="connsiteX4" fmla="*/ 5889932 w 6302900"/>
                <a:gd name="connsiteY4" fmla="*/ 6858000 h 6858000"/>
                <a:gd name="connsiteX5" fmla="*/ 0 w 6302900"/>
                <a:gd name="connsiteY5" fmla="*/ 6858000 h 6858000"/>
                <a:gd name="connsiteX0" fmla="*/ 0 w 2029824"/>
                <a:gd name="connsiteY0" fmla="*/ 0 h 6858000"/>
                <a:gd name="connsiteX1" fmla="*/ 192537 w 2029824"/>
                <a:gd name="connsiteY1" fmla="*/ 183566 h 6858000"/>
                <a:gd name="connsiteX2" fmla="*/ 2029824 w 2029824"/>
                <a:gd name="connsiteY2" fmla="*/ 4619171 h 6858000"/>
                <a:gd name="connsiteX3" fmla="*/ 1649186 w 2029824"/>
                <a:gd name="connsiteY3" fmla="*/ 6776002 h 6858000"/>
                <a:gd name="connsiteX4" fmla="*/ 1616856 w 2029824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24" h="6858000">
                  <a:moveTo>
                    <a:pt x="0" y="0"/>
                  </a:moveTo>
                  <a:lnTo>
                    <a:pt x="192537" y="183566"/>
                  </a:lnTo>
                  <a:cubicBezTo>
                    <a:pt x="1327706" y="1318736"/>
                    <a:pt x="2029824" y="2886960"/>
                    <a:pt x="2029824" y="4619171"/>
                  </a:cubicBezTo>
                  <a:cubicBezTo>
                    <a:pt x="2029824" y="5377014"/>
                    <a:pt x="1895434" y="6103468"/>
                    <a:pt x="1649186" y="6776002"/>
                  </a:cubicBezTo>
                  <a:lnTo>
                    <a:pt x="1616856" y="6858000"/>
                  </a:lnTo>
                </a:path>
              </a:pathLst>
            </a:custGeom>
            <a:noFill/>
            <a:ln w="12700" cap="flat" cmpd="sng" algn="ctr">
              <a:solidFill>
                <a:srgbClr val="00497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3ds Condensed"/>
                <a:ea typeface="+mj-ea"/>
                <a:cs typeface="+mn-cs"/>
              </a:endParaRPr>
            </a:p>
          </p:txBody>
        </p:sp>
        <p:sp>
          <p:nvSpPr>
            <p:cNvPr id="81" name="Freeform: Shape 26">
              <a:extLst>
                <a:ext uri="{FF2B5EF4-FFF2-40B4-BE49-F238E27FC236}">
                  <a16:creationId xmlns:a16="http://schemas.microsoft.com/office/drawing/2014/main" id="{4606005B-CCF3-46D5-9920-A7ECDF567DF1}"/>
                </a:ext>
              </a:extLst>
            </p:cNvPr>
            <p:cNvSpPr/>
            <p:nvPr/>
          </p:nvSpPr>
          <p:spPr>
            <a:xfrm flipH="1">
              <a:off x="5052016" y="0"/>
              <a:ext cx="1522368" cy="5143500"/>
            </a:xfrm>
            <a:custGeom>
              <a:avLst/>
              <a:gdLst>
                <a:gd name="connsiteX0" fmla="*/ 0 w 6302900"/>
                <a:gd name="connsiteY0" fmla="*/ 0 h 6858000"/>
                <a:gd name="connsiteX1" fmla="*/ 4273076 w 6302900"/>
                <a:gd name="connsiteY1" fmla="*/ 0 h 6858000"/>
                <a:gd name="connsiteX2" fmla="*/ 4465613 w 6302900"/>
                <a:gd name="connsiteY2" fmla="*/ 183566 h 6858000"/>
                <a:gd name="connsiteX3" fmla="*/ 6302900 w 6302900"/>
                <a:gd name="connsiteY3" fmla="*/ 4619171 h 6858000"/>
                <a:gd name="connsiteX4" fmla="*/ 5922262 w 6302900"/>
                <a:gd name="connsiteY4" fmla="*/ 6776002 h 6858000"/>
                <a:gd name="connsiteX5" fmla="*/ 5889932 w 6302900"/>
                <a:gd name="connsiteY5" fmla="*/ 6858000 h 6858000"/>
                <a:gd name="connsiteX6" fmla="*/ 0 w 6302900"/>
                <a:gd name="connsiteY6" fmla="*/ 6858000 h 6858000"/>
                <a:gd name="connsiteX0" fmla="*/ 0 w 6302900"/>
                <a:gd name="connsiteY0" fmla="*/ 0 h 6858000"/>
                <a:gd name="connsiteX1" fmla="*/ 4273076 w 6302900"/>
                <a:gd name="connsiteY1" fmla="*/ 0 h 6858000"/>
                <a:gd name="connsiteX2" fmla="*/ 4465613 w 6302900"/>
                <a:gd name="connsiteY2" fmla="*/ 183566 h 6858000"/>
                <a:gd name="connsiteX3" fmla="*/ 6302900 w 6302900"/>
                <a:gd name="connsiteY3" fmla="*/ 4619171 h 6858000"/>
                <a:gd name="connsiteX4" fmla="*/ 5922262 w 6302900"/>
                <a:gd name="connsiteY4" fmla="*/ 6776002 h 6858000"/>
                <a:gd name="connsiteX5" fmla="*/ 5889932 w 6302900"/>
                <a:gd name="connsiteY5" fmla="*/ 6858000 h 6858000"/>
                <a:gd name="connsiteX6" fmla="*/ 0 w 6302900"/>
                <a:gd name="connsiteY6" fmla="*/ 6858000 h 6858000"/>
                <a:gd name="connsiteX7" fmla="*/ 91440 w 6302900"/>
                <a:gd name="connsiteY7" fmla="*/ 91440 h 6858000"/>
                <a:gd name="connsiteX0" fmla="*/ 0 w 6302900"/>
                <a:gd name="connsiteY0" fmla="*/ 0 h 6858000"/>
                <a:gd name="connsiteX1" fmla="*/ 4273076 w 6302900"/>
                <a:gd name="connsiteY1" fmla="*/ 0 h 6858000"/>
                <a:gd name="connsiteX2" fmla="*/ 4465613 w 6302900"/>
                <a:gd name="connsiteY2" fmla="*/ 183566 h 6858000"/>
                <a:gd name="connsiteX3" fmla="*/ 6302900 w 6302900"/>
                <a:gd name="connsiteY3" fmla="*/ 4619171 h 6858000"/>
                <a:gd name="connsiteX4" fmla="*/ 5922262 w 6302900"/>
                <a:gd name="connsiteY4" fmla="*/ 6776002 h 6858000"/>
                <a:gd name="connsiteX5" fmla="*/ 5889932 w 6302900"/>
                <a:gd name="connsiteY5" fmla="*/ 6858000 h 6858000"/>
                <a:gd name="connsiteX6" fmla="*/ 0 w 6302900"/>
                <a:gd name="connsiteY6" fmla="*/ 6858000 h 6858000"/>
                <a:gd name="connsiteX0" fmla="*/ 4273076 w 6302900"/>
                <a:gd name="connsiteY0" fmla="*/ 0 h 6858000"/>
                <a:gd name="connsiteX1" fmla="*/ 4465613 w 6302900"/>
                <a:gd name="connsiteY1" fmla="*/ 183566 h 6858000"/>
                <a:gd name="connsiteX2" fmla="*/ 6302900 w 6302900"/>
                <a:gd name="connsiteY2" fmla="*/ 4619171 h 6858000"/>
                <a:gd name="connsiteX3" fmla="*/ 5922262 w 6302900"/>
                <a:gd name="connsiteY3" fmla="*/ 6776002 h 6858000"/>
                <a:gd name="connsiteX4" fmla="*/ 5889932 w 6302900"/>
                <a:gd name="connsiteY4" fmla="*/ 6858000 h 6858000"/>
                <a:gd name="connsiteX5" fmla="*/ 0 w 6302900"/>
                <a:gd name="connsiteY5" fmla="*/ 6858000 h 6858000"/>
                <a:gd name="connsiteX0" fmla="*/ 0 w 2029824"/>
                <a:gd name="connsiteY0" fmla="*/ 0 h 6858000"/>
                <a:gd name="connsiteX1" fmla="*/ 192537 w 2029824"/>
                <a:gd name="connsiteY1" fmla="*/ 183566 h 6858000"/>
                <a:gd name="connsiteX2" fmla="*/ 2029824 w 2029824"/>
                <a:gd name="connsiteY2" fmla="*/ 4619171 h 6858000"/>
                <a:gd name="connsiteX3" fmla="*/ 1649186 w 2029824"/>
                <a:gd name="connsiteY3" fmla="*/ 6776002 h 6858000"/>
                <a:gd name="connsiteX4" fmla="*/ 1616856 w 2029824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24" h="6858000">
                  <a:moveTo>
                    <a:pt x="0" y="0"/>
                  </a:moveTo>
                  <a:lnTo>
                    <a:pt x="192537" y="183566"/>
                  </a:lnTo>
                  <a:cubicBezTo>
                    <a:pt x="1327706" y="1318736"/>
                    <a:pt x="2029824" y="2886960"/>
                    <a:pt x="2029824" y="4619171"/>
                  </a:cubicBezTo>
                  <a:cubicBezTo>
                    <a:pt x="2029824" y="5377014"/>
                    <a:pt x="1895434" y="6103468"/>
                    <a:pt x="1649186" y="6776002"/>
                  </a:cubicBezTo>
                  <a:lnTo>
                    <a:pt x="1616856" y="6858000"/>
                  </a:lnTo>
                </a:path>
              </a:pathLst>
            </a:custGeom>
            <a:noFill/>
            <a:ln w="12700" cap="flat" cmpd="sng" algn="ctr">
              <a:solidFill>
                <a:srgbClr val="00497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3ds Condensed"/>
                <a:ea typeface="+mj-ea"/>
                <a:cs typeface="+mn-cs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3467100" y="1737360"/>
            <a:ext cx="2209800" cy="232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142" name="Title 1"/>
          <p:cNvSpPr>
            <a:spLocks noGrp="1"/>
          </p:cNvSpPr>
          <p:nvPr>
            <p:ph type="title"/>
          </p:nvPr>
        </p:nvSpPr>
        <p:spPr>
          <a:xfrm>
            <a:off x="382936" y="266056"/>
            <a:ext cx="8578183" cy="369332"/>
          </a:xfrm>
          <a:solidFill>
            <a:schemeClr val="bg1"/>
          </a:solidFill>
        </p:spPr>
        <p:txBody>
          <a:bodyPr/>
          <a:lstStyle/>
          <a:p>
            <a:r>
              <a:rPr lang="en-US" altLang="ko-KR" dirty="0"/>
              <a:t>The 3DEXPERIENCE® platform | A two-fold platform</a:t>
            </a:r>
            <a:endParaRPr lang="ko-KR" alt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78" y="1882733"/>
            <a:ext cx="1701043" cy="200287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7BB2317-44D0-4F54-A5D6-6FBC23AB2A87}"/>
              </a:ext>
            </a:extLst>
          </p:cNvPr>
          <p:cNvGrpSpPr/>
          <p:nvPr/>
        </p:nvGrpSpPr>
        <p:grpSpPr>
          <a:xfrm>
            <a:off x="888574" y="1891664"/>
            <a:ext cx="2263295" cy="521714"/>
            <a:chOff x="1238729" y="3168839"/>
            <a:chExt cx="2785594" cy="642109"/>
          </a:xfrm>
        </p:grpSpPr>
        <p:pic>
          <p:nvPicPr>
            <p:cNvPr id="54" name="Picture 53" descr="A picture containing indoor, sitting, window, white&#10;&#10;Description automatically generated">
              <a:extLst>
                <a:ext uri="{FF2B5EF4-FFF2-40B4-BE49-F238E27FC236}">
                  <a16:creationId xmlns:a16="http://schemas.microsoft.com/office/drawing/2014/main" id="{21CF3B68-F609-4281-9559-BA0E6033A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438" y="3485424"/>
              <a:ext cx="292720" cy="275896"/>
            </a:xfrm>
            <a:prstGeom prst="rect">
              <a:avLst/>
            </a:prstGeom>
          </p:spPr>
        </p:pic>
        <p:pic>
          <p:nvPicPr>
            <p:cNvPr id="55" name="Picture 54" descr="A picture containing sitting, front, black, white&#10;&#10;Description automatically generated">
              <a:extLst>
                <a:ext uri="{FF2B5EF4-FFF2-40B4-BE49-F238E27FC236}">
                  <a16:creationId xmlns:a16="http://schemas.microsoft.com/office/drawing/2014/main" id="{46F3E699-DF62-4727-B41D-5716CB8B8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729" y="3236971"/>
              <a:ext cx="339824" cy="235522"/>
            </a:xfrm>
            <a:prstGeom prst="rect">
              <a:avLst/>
            </a:prstGeom>
          </p:spPr>
        </p:pic>
        <p:pic>
          <p:nvPicPr>
            <p:cNvPr id="56" name="Picture 55" descr="A large room&#10;&#10;Description automatically generated">
              <a:extLst>
                <a:ext uri="{FF2B5EF4-FFF2-40B4-BE49-F238E27FC236}">
                  <a16:creationId xmlns:a16="http://schemas.microsoft.com/office/drawing/2014/main" id="{76C300C8-E294-44C2-8C81-B8BD9CC06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511" y="3199961"/>
              <a:ext cx="255708" cy="309542"/>
            </a:xfrm>
            <a:prstGeom prst="rect">
              <a:avLst/>
            </a:prstGeom>
          </p:spPr>
        </p:pic>
        <p:pic>
          <p:nvPicPr>
            <p:cNvPr id="57" name="Picture 56" descr="A picture containing window, white, table, sitting&#10;&#10;Description automatically generated">
              <a:extLst>
                <a:ext uri="{FF2B5EF4-FFF2-40B4-BE49-F238E27FC236}">
                  <a16:creationId xmlns:a16="http://schemas.microsoft.com/office/drawing/2014/main" id="{60239573-1BEC-4121-B174-D807CC61F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964" y="3247065"/>
              <a:ext cx="412162" cy="215334"/>
            </a:xfrm>
            <a:prstGeom prst="rect">
              <a:avLst/>
            </a:prstGeom>
          </p:spPr>
        </p:pic>
        <p:pic>
          <p:nvPicPr>
            <p:cNvPr id="58" name="Picture 57" descr="A picture containing outdoor, man, sitting, white&#10;&#10;Description automatically generated">
              <a:extLst>
                <a:ext uri="{FF2B5EF4-FFF2-40B4-BE49-F238E27FC236}">
                  <a16:creationId xmlns:a16="http://schemas.microsoft.com/office/drawing/2014/main" id="{87883930-4E89-4A7A-A19C-527494B6F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219" y="3487106"/>
              <a:ext cx="243932" cy="272532"/>
            </a:xfrm>
            <a:prstGeom prst="rect">
              <a:avLst/>
            </a:prstGeom>
          </p:spPr>
        </p:pic>
        <p:pic>
          <p:nvPicPr>
            <p:cNvPr id="59" name="Picture 58" descr="A picture containing building, indoor, window, large&#10;&#10;Description automatically generated">
              <a:extLst>
                <a:ext uri="{FF2B5EF4-FFF2-40B4-BE49-F238E27FC236}">
                  <a16:creationId xmlns:a16="http://schemas.microsoft.com/office/drawing/2014/main" id="{372B3A36-BCDB-40DE-A4E6-F931871E0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793" y="3457667"/>
              <a:ext cx="301130" cy="331410"/>
            </a:xfrm>
            <a:prstGeom prst="rect">
              <a:avLst/>
            </a:prstGeom>
          </p:spPr>
        </p:pic>
        <p:pic>
          <p:nvPicPr>
            <p:cNvPr id="60" name="Picture 59" descr="A picture containing indoor, table, kitchen, sitting&#10;&#10;Description automatically generated">
              <a:extLst>
                <a:ext uri="{FF2B5EF4-FFF2-40B4-BE49-F238E27FC236}">
                  <a16:creationId xmlns:a16="http://schemas.microsoft.com/office/drawing/2014/main" id="{C300B1FE-4FC1-42BA-8380-BB704C4B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398" y="3435796"/>
              <a:ext cx="277578" cy="375152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7372A1B3-A5CD-410A-A429-D61FE472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371" y="3199962"/>
              <a:ext cx="317952" cy="309540"/>
            </a:xfrm>
            <a:prstGeom prst="rect">
              <a:avLst/>
            </a:prstGeom>
          </p:spPr>
        </p:pic>
        <p:pic>
          <p:nvPicPr>
            <p:cNvPr id="62" name="Picture 61" descr="A chair sitting in front of a car&#10;&#10;Description automatically generated">
              <a:extLst>
                <a:ext uri="{FF2B5EF4-FFF2-40B4-BE49-F238E27FC236}">
                  <a16:creationId xmlns:a16="http://schemas.microsoft.com/office/drawing/2014/main" id="{48618C14-661F-4553-94AC-FE4A4F45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388" y="3501406"/>
              <a:ext cx="353282" cy="243932"/>
            </a:xfrm>
            <a:prstGeom prst="rect">
              <a:avLst/>
            </a:prstGeom>
          </p:spPr>
        </p:pic>
        <p:pic>
          <p:nvPicPr>
            <p:cNvPr id="63" name="Picture 62" descr="A person in a blue dress&#10;&#10;Description automatically generated">
              <a:extLst>
                <a:ext uri="{FF2B5EF4-FFF2-40B4-BE49-F238E27FC236}">
                  <a16:creationId xmlns:a16="http://schemas.microsoft.com/office/drawing/2014/main" id="{AA9001AE-5B0B-4C10-B963-61DCF789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731" y="3168839"/>
              <a:ext cx="238886" cy="371786"/>
            </a:xfrm>
            <a:prstGeom prst="rect">
              <a:avLst/>
            </a:prstGeom>
          </p:spPr>
        </p:pic>
        <p:pic>
          <p:nvPicPr>
            <p:cNvPr id="65" name="Picture 64" descr="A picture containing indoor, window, sitting, kitchen&#10;&#10;Description automatically generated">
              <a:extLst>
                <a:ext uri="{FF2B5EF4-FFF2-40B4-BE49-F238E27FC236}">
                  <a16:creationId xmlns:a16="http://schemas.microsoft.com/office/drawing/2014/main" id="{69706E40-EB23-4E10-91CA-AECE32409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1971" y="3241177"/>
              <a:ext cx="385246" cy="227110"/>
            </a:xfrm>
            <a:prstGeom prst="rect">
              <a:avLst/>
            </a:prstGeom>
          </p:spPr>
        </p:pic>
      </p:grpSp>
      <p:sp>
        <p:nvSpPr>
          <p:cNvPr id="67" name="ZoneTexte 4">
            <a:extLst>
              <a:ext uri="{FF2B5EF4-FFF2-40B4-BE49-F238E27FC236}">
                <a16:creationId xmlns:a16="http://schemas.microsoft.com/office/drawing/2014/main" id="{668A1C12-72E2-474C-9EA5-45B78E5B8338}"/>
              </a:ext>
            </a:extLst>
          </p:cNvPr>
          <p:cNvSpPr txBox="1"/>
          <p:nvPr/>
        </p:nvSpPr>
        <p:spPr>
          <a:xfrm>
            <a:off x="1052651" y="1635614"/>
            <a:ext cx="1935145" cy="21874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algn="ctr"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Industry Solution Experiences</a:t>
            </a:r>
          </a:p>
        </p:txBody>
      </p:sp>
      <p:sp>
        <p:nvSpPr>
          <p:cNvPr id="68" name="ZoneTexte 4">
            <a:extLst>
              <a:ext uri="{FF2B5EF4-FFF2-40B4-BE49-F238E27FC236}">
                <a16:creationId xmlns:a16="http://schemas.microsoft.com/office/drawing/2014/main" id="{60F6E835-0BFB-4400-A73C-E4B9B5C2F3B5}"/>
              </a:ext>
            </a:extLst>
          </p:cNvPr>
          <p:cNvSpPr txBox="1"/>
          <p:nvPr/>
        </p:nvSpPr>
        <p:spPr>
          <a:xfrm>
            <a:off x="1071886" y="2652758"/>
            <a:ext cx="1896673" cy="21874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algn="ctr"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Industry Process Experiences</a:t>
            </a:r>
          </a:p>
        </p:txBody>
      </p:sp>
      <p:sp>
        <p:nvSpPr>
          <p:cNvPr id="69" name="ZoneTexte 4">
            <a:extLst>
              <a:ext uri="{FF2B5EF4-FFF2-40B4-BE49-F238E27FC236}">
                <a16:creationId xmlns:a16="http://schemas.microsoft.com/office/drawing/2014/main" id="{6511A801-A674-4926-8B83-FB08C6F8517E}"/>
              </a:ext>
            </a:extLst>
          </p:cNvPr>
          <p:cNvSpPr txBox="1"/>
          <p:nvPr/>
        </p:nvSpPr>
        <p:spPr>
          <a:xfrm>
            <a:off x="1562404" y="3078701"/>
            <a:ext cx="915635" cy="21874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algn="ctr"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Roles &amp; apps</a:t>
            </a:r>
          </a:p>
        </p:txBody>
      </p:sp>
      <p:sp>
        <p:nvSpPr>
          <p:cNvPr id="70" name="ZoneTexte 4">
            <a:extLst>
              <a:ext uri="{FF2B5EF4-FFF2-40B4-BE49-F238E27FC236}">
                <a16:creationId xmlns:a16="http://schemas.microsoft.com/office/drawing/2014/main" id="{B7C0F7B8-18B7-4AC7-9A84-9A8A76423E52}"/>
              </a:ext>
            </a:extLst>
          </p:cNvPr>
          <p:cNvSpPr txBox="1"/>
          <p:nvPr/>
        </p:nvSpPr>
        <p:spPr>
          <a:xfrm>
            <a:off x="963362" y="1214305"/>
            <a:ext cx="2113720" cy="256321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algn="ctr" defTabSz="1031509">
              <a:spcBef>
                <a:spcPts val="488"/>
              </a:spcBef>
            </a:pPr>
            <a:r>
              <a:rPr lang="en-US" sz="1300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as a </a:t>
            </a:r>
            <a:r>
              <a:rPr lang="en-US" sz="1300" b="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System of Operations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07EA604-91E4-4CDE-96BB-1796B6805CE9}"/>
              </a:ext>
            </a:extLst>
          </p:cNvPr>
          <p:cNvCxnSpPr/>
          <p:nvPr/>
        </p:nvCxnSpPr>
        <p:spPr>
          <a:xfrm>
            <a:off x="1575759" y="2537688"/>
            <a:ext cx="888925" cy="0"/>
          </a:xfrm>
          <a:prstGeom prst="line">
            <a:avLst/>
          </a:prstGeom>
          <a:noFill/>
          <a:ln w="9525" cap="flat" cmpd="sng" algn="ctr">
            <a:solidFill>
              <a:srgbClr val="00497B"/>
            </a:solidFill>
            <a:prstDash val="soli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DBC31A5-BF43-49F3-9806-67169E60DAB5}"/>
              </a:ext>
            </a:extLst>
          </p:cNvPr>
          <p:cNvCxnSpPr/>
          <p:nvPr/>
        </p:nvCxnSpPr>
        <p:spPr>
          <a:xfrm>
            <a:off x="1575759" y="3001727"/>
            <a:ext cx="888925" cy="0"/>
          </a:xfrm>
          <a:prstGeom prst="line">
            <a:avLst/>
          </a:prstGeom>
          <a:noFill/>
          <a:ln w="9525" cap="flat" cmpd="sng" algn="ctr">
            <a:solidFill>
              <a:srgbClr val="00497B"/>
            </a:solidFill>
            <a:prstDash val="solid"/>
          </a:ln>
          <a:effectLst/>
        </p:spPr>
      </p:cxnSp>
      <p:sp>
        <p:nvSpPr>
          <p:cNvPr id="73" name="ZoneTexte 4">
            <a:extLst>
              <a:ext uri="{FF2B5EF4-FFF2-40B4-BE49-F238E27FC236}">
                <a16:creationId xmlns:a16="http://schemas.microsoft.com/office/drawing/2014/main" id="{D9D93F18-ECF2-4DAD-8839-61655C4F7CD3}"/>
              </a:ext>
            </a:extLst>
          </p:cNvPr>
          <p:cNvSpPr txBox="1"/>
          <p:nvPr/>
        </p:nvSpPr>
        <p:spPr>
          <a:xfrm>
            <a:off x="6545325" y="1549963"/>
            <a:ext cx="1318694" cy="456376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algn="ctr">
              <a:spcBef>
                <a:spcPts val="488"/>
              </a:spcBef>
            </a:pPr>
            <a:r>
              <a:rPr lang="en-US" sz="1300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as a </a:t>
            </a:r>
            <a:br>
              <a:rPr lang="en-US" sz="1300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300" b="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Business Model</a:t>
            </a:r>
          </a:p>
        </p:txBody>
      </p:sp>
      <p:sp>
        <p:nvSpPr>
          <p:cNvPr id="74" name="ZoneTexte 4">
            <a:extLst>
              <a:ext uri="{FF2B5EF4-FFF2-40B4-BE49-F238E27FC236}">
                <a16:creationId xmlns:a16="http://schemas.microsoft.com/office/drawing/2014/main" id="{EE01ACFC-4BE1-46B5-A289-87A2CC7640CD}"/>
              </a:ext>
            </a:extLst>
          </p:cNvPr>
          <p:cNvSpPr txBox="1"/>
          <p:nvPr/>
        </p:nvSpPr>
        <p:spPr>
          <a:xfrm>
            <a:off x="6438988" y="2274418"/>
            <a:ext cx="1531368" cy="265363"/>
          </a:xfrm>
          <a:prstGeom prst="roundRect">
            <a:avLst>
              <a:gd name="adj" fmla="val 50000"/>
            </a:avLst>
          </a:prstGeom>
          <a:solidFill>
            <a:srgbClr val="00497B">
              <a:alpha val="20000"/>
            </a:srgbClr>
          </a:solidFill>
        </p:spPr>
        <p:txBody>
          <a:bodyPr wrap="none" lIns="55721" tIns="27861" rIns="55721" bIns="27861" rtlCol="0" anchor="ctr">
            <a:noAutofit/>
          </a:bodyPr>
          <a:lstStyle/>
          <a:p>
            <a:pPr algn="ctr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Partner of choice</a:t>
            </a:r>
          </a:p>
        </p:txBody>
      </p:sp>
      <p:sp>
        <p:nvSpPr>
          <p:cNvPr id="75" name="ZoneTexte 4">
            <a:extLst>
              <a:ext uri="{FF2B5EF4-FFF2-40B4-BE49-F238E27FC236}">
                <a16:creationId xmlns:a16="http://schemas.microsoft.com/office/drawing/2014/main" id="{8BF55D64-7A64-45BA-82BC-006F07600C08}"/>
              </a:ext>
            </a:extLst>
          </p:cNvPr>
          <p:cNvSpPr txBox="1"/>
          <p:nvPr/>
        </p:nvSpPr>
        <p:spPr>
          <a:xfrm>
            <a:off x="6438988" y="2692327"/>
            <a:ext cx="1531368" cy="265363"/>
          </a:xfrm>
          <a:prstGeom prst="roundRect">
            <a:avLst>
              <a:gd name="adj" fmla="val 50000"/>
            </a:avLst>
          </a:prstGeom>
          <a:solidFill>
            <a:srgbClr val="00497B">
              <a:alpha val="20000"/>
            </a:srgbClr>
          </a:solidFill>
        </p:spPr>
        <p:txBody>
          <a:bodyPr wrap="none" lIns="55721" tIns="27861" rIns="55721" bIns="27861" rtlCol="0" anchor="ctr">
            <a:noAutofit/>
          </a:bodyPr>
          <a:lstStyle/>
          <a:p>
            <a:pPr algn="ctr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Services</a:t>
            </a:r>
          </a:p>
        </p:txBody>
      </p:sp>
      <p:sp>
        <p:nvSpPr>
          <p:cNvPr id="76" name="ZoneTexte 4">
            <a:extLst>
              <a:ext uri="{FF2B5EF4-FFF2-40B4-BE49-F238E27FC236}">
                <a16:creationId xmlns:a16="http://schemas.microsoft.com/office/drawing/2014/main" id="{8D5C296D-39B6-43F0-9169-A61D9A6A3133}"/>
              </a:ext>
            </a:extLst>
          </p:cNvPr>
          <p:cNvSpPr txBox="1"/>
          <p:nvPr/>
        </p:nvSpPr>
        <p:spPr>
          <a:xfrm>
            <a:off x="6438988" y="3110237"/>
            <a:ext cx="1531368" cy="265363"/>
          </a:xfrm>
          <a:prstGeom prst="roundRect">
            <a:avLst>
              <a:gd name="adj" fmla="val 50000"/>
            </a:avLst>
          </a:prstGeom>
          <a:solidFill>
            <a:srgbClr val="00497B">
              <a:alpha val="20000"/>
            </a:srgbClr>
          </a:solidFill>
        </p:spPr>
        <p:txBody>
          <a:bodyPr wrap="none" lIns="55721" tIns="27861" rIns="55721" bIns="27861" rtlCol="0" anchor="ctr">
            <a:noAutofit/>
          </a:bodyPr>
          <a:lstStyle/>
          <a:p>
            <a:pPr algn="ctr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Content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32022" y="3504644"/>
            <a:ext cx="2576398" cy="848339"/>
            <a:chOff x="509243" y="3405791"/>
            <a:chExt cx="2576398" cy="8483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820" y="3405791"/>
              <a:ext cx="417104" cy="4171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961" y="3837026"/>
              <a:ext cx="417104" cy="41710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820" y="3837026"/>
              <a:ext cx="417104" cy="41710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02" y="3405791"/>
              <a:ext cx="417104" cy="41710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43" y="3405791"/>
              <a:ext cx="417104" cy="41710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02" y="3837026"/>
              <a:ext cx="417104" cy="4171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537" y="3837026"/>
              <a:ext cx="417104" cy="4171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43" y="3837026"/>
              <a:ext cx="417104" cy="4171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961" y="3405791"/>
              <a:ext cx="417104" cy="41710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537" y="3405791"/>
              <a:ext cx="417104" cy="4171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679" y="3405791"/>
              <a:ext cx="417104" cy="4171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679" y="3837026"/>
              <a:ext cx="417104" cy="417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6793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7" y="1111877"/>
            <a:ext cx="3585295" cy="2641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7" y="1111877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3DPassport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C:\R2022x\3DPassport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JDK)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grpSp>
        <p:nvGrpSpPr>
          <p:cNvPr id="16" name="Group 3"/>
          <p:cNvGrpSpPr/>
          <p:nvPr/>
        </p:nvGrpSpPr>
        <p:grpSpPr>
          <a:xfrm>
            <a:off x="973815" y="2115184"/>
            <a:ext cx="1238524" cy="363810"/>
            <a:chOff x="3019398" y="4442850"/>
            <a:chExt cx="1238524" cy="363810"/>
          </a:xfrm>
        </p:grpSpPr>
        <p:sp>
          <p:nvSpPr>
            <p:cNvPr id="17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5543996" y="2250681"/>
            <a:ext cx="657615" cy="598775"/>
            <a:chOff x="3123650" y="4493540"/>
            <a:chExt cx="657615" cy="598775"/>
          </a:xfrm>
        </p:grpSpPr>
        <p:sp>
          <p:nvSpPr>
            <p:cNvPr id="29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Rectangle 31"/>
          <p:cNvSpPr/>
          <p:nvPr/>
        </p:nvSpPr>
        <p:spPr>
          <a:xfrm>
            <a:off x="6072956" y="1510673"/>
            <a:ext cx="2829856" cy="3545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본 가이드에서는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Test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목적으로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플랫폼 서버 설치이기 때문에 체크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9438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42867" y="1111877"/>
            <a:ext cx="3585295" cy="2641796"/>
            <a:chOff x="-325925" y="792412"/>
            <a:chExt cx="5293519" cy="39004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25925" y="792412"/>
              <a:ext cx="5293519" cy="39004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0536" y="1790498"/>
              <a:ext cx="3420666" cy="21050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39" y="1111877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포트 설정 </a:t>
            </a:r>
            <a:r>
              <a:rPr lang="en-US" altLang="ko-KR" sz="1000" b="1" dirty="0">
                <a:latin typeface="3ds" panose="02000503020000020004" pitchFamily="50" charset="0"/>
              </a:rPr>
              <a:t>8080(Default)</a:t>
            </a:r>
          </a:p>
          <a:p>
            <a:r>
              <a:rPr lang="en-US" altLang="ko-KR" sz="1000" dirty="0">
                <a:latin typeface="3ds" panose="02000503020000020004" pitchFamily="50" charset="0"/>
              </a:rPr>
              <a:t>3DPassport </a:t>
            </a:r>
            <a:r>
              <a:rPr lang="ko-KR" altLang="en-US" sz="1000" dirty="0">
                <a:latin typeface="3ds" panose="02000503020000020004" pitchFamily="50" charset="0"/>
              </a:rPr>
              <a:t>각 </a:t>
            </a:r>
            <a:r>
              <a:rPr lang="en-US" altLang="ko-KR" sz="1000" dirty="0">
                <a:latin typeface="3ds" panose="02000503020000020004" pitchFamily="50" charset="0"/>
              </a:rPr>
              <a:t>Port </a:t>
            </a:r>
            <a:r>
              <a:rPr lang="ko-KR" altLang="en-US" sz="1000" dirty="0">
                <a:latin typeface="3ds" panose="02000503020000020004" pitchFamily="50" charset="0"/>
              </a:rPr>
              <a:t>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Root </a:t>
            </a:r>
            <a:r>
              <a:rPr lang="ko-KR" altLang="en-US" sz="1000" b="1" dirty="0">
                <a:latin typeface="3ds" panose="02000503020000020004" pitchFamily="50" charset="0"/>
              </a:rPr>
              <a:t>인증서 경로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C:\Apache24\conf\Root_Certification</a:t>
            </a:r>
          </a:p>
        </p:txBody>
      </p:sp>
      <p:grpSp>
        <p:nvGrpSpPr>
          <p:cNvPr id="42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4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6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4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0" name="Group 3"/>
          <p:cNvGrpSpPr/>
          <p:nvPr/>
        </p:nvGrpSpPr>
        <p:grpSpPr>
          <a:xfrm>
            <a:off x="3177084" y="2715998"/>
            <a:ext cx="929944" cy="632552"/>
            <a:chOff x="3030696" y="4428747"/>
            <a:chExt cx="929944" cy="632552"/>
          </a:xfrm>
        </p:grpSpPr>
        <p:sp>
          <p:nvSpPr>
            <p:cNvPr id="5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3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4" name="Group 3"/>
          <p:cNvGrpSpPr/>
          <p:nvPr/>
        </p:nvGrpSpPr>
        <p:grpSpPr>
          <a:xfrm>
            <a:off x="5669962" y="2224912"/>
            <a:ext cx="1348058" cy="363810"/>
            <a:chOff x="3019398" y="4442850"/>
            <a:chExt cx="1348058" cy="363810"/>
          </a:xfrm>
        </p:grpSpPr>
        <p:sp>
          <p:nvSpPr>
            <p:cNvPr id="55" name="직사각형 16"/>
            <p:cNvSpPr/>
            <p:nvPr/>
          </p:nvSpPr>
          <p:spPr>
            <a:xfrm>
              <a:off x="3189657" y="4655040"/>
              <a:ext cx="1177799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6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8574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9" y="1111876"/>
            <a:ext cx="3585295" cy="26417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8" y="1111876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55527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8" y="3787157"/>
            <a:ext cx="29626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Force lowercase users’ login </a:t>
            </a:r>
            <a:r>
              <a:rPr lang="ko-KR" altLang="en-US" sz="1000" b="1" dirty="0">
                <a:latin typeface="3ds" panose="02000503020000020004" pitchFamily="50" charset="0"/>
              </a:rPr>
              <a:t>체크 해제</a:t>
            </a:r>
            <a:r>
              <a:rPr lang="en-US" altLang="ko-KR" sz="1000" b="1" dirty="0">
                <a:latin typeface="3ds" panose="02000503020000020004" pitchFamily="50" charset="0"/>
              </a:rPr>
              <a:t>(Default)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Oracle </a:t>
            </a:r>
            <a:r>
              <a:rPr lang="ko-KR" altLang="en-US" sz="1000" dirty="0">
                <a:latin typeface="3ds" panose="02000503020000020004" pitchFamily="50" charset="0"/>
              </a:rPr>
              <a:t>선택</a:t>
            </a:r>
          </a:p>
        </p:txBody>
      </p:sp>
      <p:grpSp>
        <p:nvGrpSpPr>
          <p:cNvPr id="27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3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5011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8" y="1120002"/>
            <a:ext cx="3585295" cy="2804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55527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11124" y="3792570"/>
            <a:ext cx="21002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위와 같이 설정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//localhost:1521/</a:t>
            </a:r>
            <a:r>
              <a:rPr lang="en-US" altLang="ko-KR" sz="1000" dirty="0" err="1">
                <a:latin typeface="3ds" panose="02000503020000020004" pitchFamily="50" charset="0"/>
              </a:rPr>
              <a:t>orcl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//localhost:1521/</a:t>
            </a:r>
            <a:r>
              <a:rPr lang="en-US" altLang="ko-KR" sz="1000" dirty="0" err="1">
                <a:latin typeface="3ds" panose="02000503020000020004" pitchFamily="50" charset="0"/>
              </a:rPr>
              <a:t>orcl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X3DPASS_ADMIN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X3DPASS_ADMIN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X3DPASS_TOKEN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X3DPASS_TOKEN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8" y="3954134"/>
            <a:ext cx="3206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관리자 비밀번호 설정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Qwer1234 </a:t>
            </a:r>
            <a:r>
              <a:rPr lang="ko-KR" altLang="en-US" sz="1000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3DPassport </a:t>
            </a:r>
            <a:r>
              <a:rPr lang="ko-KR" altLang="en-US" sz="1000" dirty="0">
                <a:latin typeface="3ds" panose="02000503020000020004" pitchFamily="50" charset="0"/>
              </a:rPr>
              <a:t>는 아래의 </a:t>
            </a:r>
            <a:r>
              <a:rPr lang="en-US" altLang="ko-KR" sz="1000" dirty="0">
                <a:latin typeface="3ds" panose="02000503020000020004" pitchFamily="50" charset="0"/>
              </a:rPr>
              <a:t>password </a:t>
            </a:r>
            <a:r>
              <a:rPr lang="ko-KR" altLang="en-US" sz="1000" dirty="0">
                <a:latin typeface="3ds" panose="02000503020000020004" pitchFamily="50" charset="0"/>
              </a:rPr>
              <a:t>설정 </a:t>
            </a:r>
            <a:r>
              <a:rPr lang="en-US" altLang="ko-KR" sz="1000" dirty="0">
                <a:latin typeface="3ds" panose="02000503020000020004" pitchFamily="50" charset="0"/>
              </a:rPr>
              <a:t>Rule</a:t>
            </a:r>
            <a:r>
              <a:rPr lang="ko-KR" altLang="en-US" sz="1000" dirty="0">
                <a:latin typeface="3ds" panose="02000503020000020004" pitchFamily="50" charset="0"/>
              </a:rPr>
              <a:t>이 존재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영문자 대소문자 숫자 </a:t>
            </a:r>
            <a:r>
              <a:rPr lang="en-US" altLang="ko-KR" sz="1000" dirty="0">
                <a:latin typeface="3ds" panose="02000503020000020004" pitchFamily="50" charset="0"/>
              </a:rPr>
              <a:t>8</a:t>
            </a:r>
            <a:r>
              <a:rPr lang="ko-KR" altLang="en-US" sz="1000" dirty="0">
                <a:latin typeface="3ds" panose="02000503020000020004" pitchFamily="50" charset="0"/>
              </a:rPr>
              <a:t>자리 이상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24" y="1111877"/>
            <a:ext cx="2641796" cy="2641796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1431015" y="1475104"/>
            <a:ext cx="1016220" cy="1699896"/>
            <a:chOff x="3019398" y="4442850"/>
            <a:chExt cx="1016220" cy="1699896"/>
          </a:xfrm>
        </p:grpSpPr>
        <p:sp>
          <p:nvSpPr>
            <p:cNvPr id="18" name="직사각형 16"/>
            <p:cNvSpPr/>
            <p:nvPr/>
          </p:nvSpPr>
          <p:spPr>
            <a:xfrm>
              <a:off x="3189658" y="4655040"/>
              <a:ext cx="845960" cy="14877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" name="Group 3"/>
          <p:cNvGrpSpPr/>
          <p:nvPr/>
        </p:nvGrpSpPr>
        <p:grpSpPr>
          <a:xfrm>
            <a:off x="2707434" y="3324236"/>
            <a:ext cx="838504" cy="612232"/>
            <a:chOff x="3071336" y="4449067"/>
            <a:chExt cx="838504" cy="612232"/>
          </a:xfrm>
        </p:grpSpPr>
        <p:sp>
          <p:nvSpPr>
            <p:cNvPr id="21" name="직사각형 16"/>
            <p:cNvSpPr/>
            <p:nvPr/>
          </p:nvSpPr>
          <p:spPr>
            <a:xfrm>
              <a:off x="3292213" y="4645093"/>
              <a:ext cx="410853" cy="2119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71336" y="444906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5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Rectangle 23"/>
          <p:cNvSpPr/>
          <p:nvPr/>
        </p:nvSpPr>
        <p:spPr>
          <a:xfrm>
            <a:off x="2038316" y="1150626"/>
            <a:ext cx="2442823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오타 주의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!! (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오타 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Deadlock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발생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91025" y="4423563"/>
            <a:ext cx="2624813" cy="61258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DB Server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별도로 존재할 경우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localhost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아닌 해당 서버 이름을 입력</a:t>
            </a:r>
            <a:b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Ex) //DBSERVER:1521/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orcl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grpSp>
        <p:nvGrpSpPr>
          <p:cNvPr id="26" name="Group 3"/>
          <p:cNvGrpSpPr/>
          <p:nvPr/>
        </p:nvGrpSpPr>
        <p:grpSpPr>
          <a:xfrm>
            <a:off x="5626390" y="2374264"/>
            <a:ext cx="677890" cy="389256"/>
            <a:chOff x="3019398" y="4442850"/>
            <a:chExt cx="677890" cy="389256"/>
          </a:xfrm>
        </p:grpSpPr>
        <p:sp>
          <p:nvSpPr>
            <p:cNvPr id="27" name="직사각형 16"/>
            <p:cNvSpPr/>
            <p:nvPr/>
          </p:nvSpPr>
          <p:spPr>
            <a:xfrm>
              <a:off x="3189658" y="4655040"/>
              <a:ext cx="507630" cy="1770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5813883" y="1737243"/>
            <a:ext cx="3238007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필요에 의해서 관리자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e-mail address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입력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830306" y="2042056"/>
            <a:ext cx="378214" cy="2586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"/>
          <p:cNvGrpSpPr/>
          <p:nvPr/>
        </p:nvGrpSpPr>
        <p:grpSpPr>
          <a:xfrm>
            <a:off x="7390844" y="3425836"/>
            <a:ext cx="929944" cy="632552"/>
            <a:chOff x="3030696" y="4428747"/>
            <a:chExt cx="929944" cy="632552"/>
          </a:xfrm>
        </p:grpSpPr>
        <p:sp>
          <p:nvSpPr>
            <p:cNvPr id="3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36033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45" y="1111876"/>
            <a:ext cx="3583216" cy="28026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18" y="1111876"/>
            <a:ext cx="3583216" cy="2802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55527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8" y="3948021"/>
            <a:ext cx="3159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서비스 </a:t>
            </a:r>
            <a:r>
              <a:rPr lang="en-US" altLang="ko-KR" sz="1000" b="1" dirty="0">
                <a:latin typeface="3ds" panose="02000503020000020004" pitchFamily="50" charset="0"/>
              </a:rPr>
              <a:t>URL </a:t>
            </a:r>
            <a:r>
              <a:rPr lang="ko-KR" altLang="en-US" sz="1000" b="1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https://3dpassport.3ds.localdomain/3dpassport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https://3dspace.3ds.localdomain/3dspace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948021"/>
            <a:ext cx="2497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Mail server </a:t>
            </a:r>
            <a:r>
              <a:rPr lang="ko-KR" altLang="en-US" sz="1000" b="1" dirty="0">
                <a:latin typeface="3ds" panose="02000503020000020004" pitchFamily="50" charset="0"/>
              </a:rPr>
              <a:t>정보 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본 가이드에서는 </a:t>
            </a:r>
            <a:r>
              <a:rPr lang="en-US" altLang="ko-KR" sz="1000" dirty="0">
                <a:latin typeface="3ds" panose="02000503020000020004" pitchFamily="50" charset="0"/>
              </a:rPr>
              <a:t>Default </a:t>
            </a:r>
            <a:r>
              <a:rPr lang="ko-KR" altLang="en-US" sz="1000" dirty="0">
                <a:latin typeface="3ds" panose="02000503020000020004" pitchFamily="50" charset="0"/>
              </a:rPr>
              <a:t>값으로 설정 </a:t>
            </a:r>
          </a:p>
        </p:txBody>
      </p:sp>
      <p:grpSp>
        <p:nvGrpSpPr>
          <p:cNvPr id="21" name="Group 3"/>
          <p:cNvGrpSpPr/>
          <p:nvPr/>
        </p:nvGrpSpPr>
        <p:grpSpPr>
          <a:xfrm>
            <a:off x="923015" y="2048264"/>
            <a:ext cx="1815104" cy="776216"/>
            <a:chOff x="3019398" y="4442850"/>
            <a:chExt cx="1815104" cy="776216"/>
          </a:xfrm>
        </p:grpSpPr>
        <p:sp>
          <p:nvSpPr>
            <p:cNvPr id="22" name="직사각형 16"/>
            <p:cNvSpPr/>
            <p:nvPr/>
          </p:nvSpPr>
          <p:spPr>
            <a:xfrm>
              <a:off x="3189657" y="4655040"/>
              <a:ext cx="1644845" cy="5640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8" name="Group 3"/>
          <p:cNvGrpSpPr/>
          <p:nvPr/>
        </p:nvGrpSpPr>
        <p:grpSpPr>
          <a:xfrm>
            <a:off x="2717594" y="3415676"/>
            <a:ext cx="929944" cy="632552"/>
            <a:chOff x="3030696" y="4428747"/>
            <a:chExt cx="929944" cy="632552"/>
          </a:xfrm>
        </p:grpSpPr>
        <p:sp>
          <p:nvSpPr>
            <p:cNvPr id="2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Group 3"/>
          <p:cNvGrpSpPr/>
          <p:nvPr/>
        </p:nvGrpSpPr>
        <p:grpSpPr>
          <a:xfrm>
            <a:off x="7390844" y="3420756"/>
            <a:ext cx="929944" cy="632552"/>
            <a:chOff x="3030696" y="4428747"/>
            <a:chExt cx="929944" cy="632552"/>
          </a:xfrm>
        </p:grpSpPr>
        <p:sp>
          <p:nvSpPr>
            <p:cNvPr id="3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6" name="Rectangle 35"/>
          <p:cNvSpPr/>
          <p:nvPr/>
        </p:nvSpPr>
        <p:spPr>
          <a:xfrm>
            <a:off x="5813883" y="1737243"/>
            <a:ext cx="2618917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Mail server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있으면 해당 정보를 입력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253480" y="2042056"/>
            <a:ext cx="955040" cy="254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2255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8" y="1111876"/>
            <a:ext cx="3583213" cy="28026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21" y="1111876"/>
            <a:ext cx="3583213" cy="2802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55527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8" y="3948021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948021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완료</a:t>
            </a:r>
          </a:p>
        </p:txBody>
      </p:sp>
      <p:grpSp>
        <p:nvGrpSpPr>
          <p:cNvPr id="16" name="Group 3"/>
          <p:cNvGrpSpPr/>
          <p:nvPr/>
        </p:nvGrpSpPr>
        <p:grpSpPr>
          <a:xfrm>
            <a:off x="2717594" y="341567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42075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Rectangle 23"/>
          <p:cNvSpPr/>
          <p:nvPr/>
        </p:nvSpPr>
        <p:spPr>
          <a:xfrm>
            <a:off x="5069485" y="4227728"/>
            <a:ext cx="3631649" cy="38782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Microsoft Visual C++ 2015 Redistributable VC14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프로그램 적용을 위해 서버를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재기동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00847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License server mapping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3DDashboard, 3DSpace</a:t>
            </a:r>
            <a:r>
              <a:rPr lang="ko-KR" altLang="en-US" dirty="0">
                <a:latin typeface="3ds" panose="02000503020000020004" pitchFamily="50" charset="0"/>
              </a:rPr>
              <a:t>를 위한 </a:t>
            </a:r>
            <a:r>
              <a:rPr lang="en-US" altLang="ko-KR" dirty="0">
                <a:latin typeface="3ds" panose="02000503020000020004" pitchFamily="50" charset="0"/>
              </a:rPr>
              <a:t>License Server Mapping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0115" b="46472"/>
          <a:stretch/>
        </p:blipFill>
        <p:spPr>
          <a:xfrm>
            <a:off x="902345" y="1328205"/>
            <a:ext cx="5602087" cy="24181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2345" y="3874363"/>
            <a:ext cx="29514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DSLicSrv.txt</a:t>
            </a:r>
            <a:r>
              <a:rPr lang="ko-KR" altLang="en-US" sz="1000" b="1" dirty="0">
                <a:latin typeface="3ds" panose="02000503020000020004" pitchFamily="50" charset="0"/>
              </a:rPr>
              <a:t>에서 </a:t>
            </a:r>
            <a:r>
              <a:rPr lang="en-US" altLang="ko-KR" sz="1000" b="1" dirty="0">
                <a:latin typeface="3ds" panose="02000503020000020004" pitchFamily="50" charset="0"/>
              </a:rPr>
              <a:t>License </a:t>
            </a:r>
            <a:r>
              <a:rPr lang="ko-KR" altLang="en-US" sz="1000" b="1" dirty="0">
                <a:latin typeface="3ds" panose="02000503020000020004" pitchFamily="50" charset="0"/>
              </a:rPr>
              <a:t>서버 정보 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C:\ProgramData\DassaultSystemes\Licenses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b="1" dirty="0">
                <a:latin typeface="3ds" panose="02000503020000020004" pitchFamily="50" charset="0"/>
              </a:rPr>
              <a:t>[</a:t>
            </a:r>
            <a:r>
              <a:rPr lang="en-US" altLang="ko-KR" sz="1000" b="1" dirty="0" err="1">
                <a:latin typeface="3ds" panose="02000503020000020004" pitchFamily="50" charset="0"/>
              </a:rPr>
              <a:t>LicenseServer</a:t>
            </a:r>
            <a:r>
              <a:rPr lang="en-US" altLang="ko-KR" sz="1000" b="1" dirty="0">
                <a:latin typeface="3ds" panose="02000503020000020004" pitchFamily="50" charset="0"/>
              </a:rPr>
              <a:t>]</a:t>
            </a:r>
            <a:r>
              <a:rPr lang="en-US" altLang="ko-KR" sz="1000" dirty="0">
                <a:latin typeface="3ds" panose="02000503020000020004" pitchFamily="50" charset="0"/>
              </a:rPr>
              <a:t>:4085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8111" y="4493403"/>
            <a:ext cx="2127969" cy="24623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License Server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명을 입력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14964" y="3649169"/>
            <a:ext cx="2331169" cy="38085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3DDashboard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별도 서버에 설치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DSLicSrv.txt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생성 필요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22136" y="614832"/>
            <a:ext cx="2774824" cy="77746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3DSwYm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실제 접속 가능한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License Server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Mapping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되지 않으면 설치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Error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발생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(R2018x)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R2022x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에서는 해당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Error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는 발생하지 않음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907" y="2752759"/>
            <a:ext cx="2505852" cy="13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1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9" y="1111877"/>
            <a:ext cx="3585295" cy="26417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" r="39298" b="31069"/>
          <a:stretch/>
        </p:blipFill>
        <p:spPr>
          <a:xfrm>
            <a:off x="461820" y="1286970"/>
            <a:ext cx="3561540" cy="2279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3DDashboard 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grpSp>
        <p:nvGrpSpPr>
          <p:cNvPr id="15" name="Group 3"/>
          <p:cNvGrpSpPr/>
          <p:nvPr/>
        </p:nvGrpSpPr>
        <p:grpSpPr>
          <a:xfrm>
            <a:off x="1166855" y="2931721"/>
            <a:ext cx="1002202" cy="618449"/>
            <a:chOff x="3019398" y="4442850"/>
            <a:chExt cx="1002202" cy="618449"/>
          </a:xfrm>
        </p:grpSpPr>
        <p:sp>
          <p:nvSpPr>
            <p:cNvPr id="16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78275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7"/>
            <a:ext cx="3585295" cy="2641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7" y="1111877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3DDashboard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C:\R2022x\3DDashboard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JDK)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해제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사전에 </a:t>
            </a:r>
            <a:r>
              <a:rPr lang="en-US" altLang="ko-KR" sz="1000" dirty="0">
                <a:latin typeface="3ds" panose="02000503020000020004" pitchFamily="50" charset="0"/>
              </a:rPr>
              <a:t>JDK</a:t>
            </a:r>
            <a:r>
              <a:rPr lang="ko-KR" altLang="en-US" sz="1000" dirty="0">
                <a:latin typeface="3ds" panose="02000503020000020004" pitchFamily="50" charset="0"/>
              </a:rPr>
              <a:t>를 설치하였기에 해당 작업 불필요</a:t>
            </a:r>
          </a:p>
        </p:txBody>
      </p:sp>
      <p:grpSp>
        <p:nvGrpSpPr>
          <p:cNvPr id="14" name="Group 3"/>
          <p:cNvGrpSpPr/>
          <p:nvPr/>
        </p:nvGrpSpPr>
        <p:grpSpPr>
          <a:xfrm>
            <a:off x="973815" y="2115184"/>
            <a:ext cx="1238524" cy="363810"/>
            <a:chOff x="3019398" y="4442850"/>
            <a:chExt cx="1238524" cy="363810"/>
          </a:xfrm>
        </p:grpSpPr>
        <p:sp>
          <p:nvSpPr>
            <p:cNvPr id="15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1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5543996" y="2250681"/>
            <a:ext cx="657615" cy="598775"/>
            <a:chOff x="3123650" y="4493540"/>
            <a:chExt cx="657615" cy="598775"/>
          </a:xfrm>
        </p:grpSpPr>
        <p:sp>
          <p:nvSpPr>
            <p:cNvPr id="26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Rectangle 29"/>
          <p:cNvSpPr/>
          <p:nvPr/>
        </p:nvSpPr>
        <p:spPr>
          <a:xfrm>
            <a:off x="6350895" y="1553681"/>
            <a:ext cx="2459298" cy="27511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3DPassport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 설치된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JDK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005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Java </a:t>
            </a:r>
            <a:r>
              <a:rPr lang="ko-KR" altLang="en-US" sz="1000" b="1" dirty="0">
                <a:latin typeface="3ds" panose="02000503020000020004" pitchFamily="50" charset="0"/>
              </a:rPr>
              <a:t>설치 경로 선택 </a:t>
            </a:r>
            <a:r>
              <a:rPr lang="en-US" altLang="ko-KR" sz="1000" b="1" dirty="0">
                <a:latin typeface="3ds" panose="02000503020000020004" pitchFamily="50" charset="0"/>
              </a:rPr>
              <a:t>(3DPassport)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C:\R2022x\3DPassport\win_b64\code\serverjre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</a:p>
        </p:txBody>
      </p:sp>
      <p:grpSp>
        <p:nvGrpSpPr>
          <p:cNvPr id="18" name="Group 3"/>
          <p:cNvGrpSpPr/>
          <p:nvPr/>
        </p:nvGrpSpPr>
        <p:grpSpPr>
          <a:xfrm>
            <a:off x="973815" y="2714624"/>
            <a:ext cx="1743779" cy="363810"/>
            <a:chOff x="3019398" y="4442850"/>
            <a:chExt cx="1743779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573520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5543996" y="2250681"/>
            <a:ext cx="657615" cy="598775"/>
            <a:chOff x="3123650" y="4493540"/>
            <a:chExt cx="657615" cy="598775"/>
          </a:xfrm>
        </p:grpSpPr>
        <p:sp>
          <p:nvSpPr>
            <p:cNvPr id="30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Rectangle 32"/>
          <p:cNvSpPr/>
          <p:nvPr/>
        </p:nvSpPr>
        <p:spPr>
          <a:xfrm>
            <a:off x="6072956" y="1510673"/>
            <a:ext cx="2829856" cy="3545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본 가이드에서는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Test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목적으로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플랫폼 서버 설치이기 때문에 체크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8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14" descr="NEW 3DS COMPASS FULL HD 2013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8321" y="2266241"/>
            <a:ext cx="760902" cy="793287"/>
          </a:xfrm>
          <a:prstGeom prst="rect">
            <a:avLst/>
          </a:prstGeom>
        </p:spPr>
      </p:pic>
      <p:pic>
        <p:nvPicPr>
          <p:cNvPr id="82" name="Picture 2" descr="C:\Users\vmo\Desktop\VMO\BOULOT\LOGOS - images Corporate\Spiral Large Screen Resolution\Spirale_Large_3-4_With Shading_Scree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0266" y="947001"/>
            <a:ext cx="6581566" cy="370324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3" name="TextBox 82"/>
          <p:cNvSpPr txBox="1"/>
          <p:nvPr/>
        </p:nvSpPr>
        <p:spPr>
          <a:xfrm>
            <a:off x="6408537" y="4522590"/>
            <a:ext cx="633742" cy="21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95285">
              <a:defRPr/>
            </a:pPr>
            <a:r>
              <a:rPr lang="fr-FR" sz="867" b="1" kern="0" dirty="0">
                <a:solidFill>
                  <a:srgbClr val="005386"/>
                </a:solidFill>
                <a:latin typeface="Arial"/>
                <a:cs typeface="Arial"/>
              </a:rPr>
              <a:t>3DSpace</a:t>
            </a:r>
            <a:endParaRPr lang="en-US" sz="867" b="1" kern="0" dirty="0">
              <a:solidFill>
                <a:srgbClr val="005386"/>
              </a:solidFill>
              <a:latin typeface="Arial"/>
              <a:cs typeface="Arial"/>
            </a:endParaRPr>
          </a:p>
        </p:txBody>
      </p:sp>
      <p:sp>
        <p:nvSpPr>
          <p:cNvPr id="84" name="Line Callout 2 (Accent Bar) 20"/>
          <p:cNvSpPr/>
          <p:nvPr/>
        </p:nvSpPr>
        <p:spPr>
          <a:xfrm>
            <a:off x="6494939" y="4081078"/>
            <a:ext cx="1387742" cy="46131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6486"/>
              <a:gd name="adj6" fmla="val -73501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95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66441" y="3755296"/>
            <a:ext cx="776225" cy="21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5285">
              <a:defRPr/>
            </a:pPr>
            <a:r>
              <a:rPr lang="fr-FR" sz="867" b="1" kern="0" dirty="0">
                <a:solidFill>
                  <a:srgbClr val="005386"/>
                </a:solidFill>
                <a:latin typeface="Arial"/>
                <a:cs typeface="Arial"/>
              </a:rPr>
              <a:t>3DPassport</a:t>
            </a:r>
            <a:endParaRPr lang="en-US" sz="867" b="1" kern="0" dirty="0">
              <a:solidFill>
                <a:srgbClr val="005386"/>
              </a:solidFill>
              <a:latin typeface="Arial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41154" y="2411258"/>
            <a:ext cx="675558" cy="21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5285">
              <a:defRPr/>
            </a:pPr>
            <a:r>
              <a:rPr lang="fr-FR" sz="867" b="1" kern="0" dirty="0">
                <a:solidFill>
                  <a:srgbClr val="005386"/>
                </a:solidFill>
                <a:latin typeface="Arial"/>
                <a:cs typeface="Arial"/>
              </a:rPr>
              <a:t>3DSearch</a:t>
            </a:r>
            <a:endParaRPr lang="en-US" sz="867" b="1" kern="0" dirty="0">
              <a:solidFill>
                <a:srgbClr val="005386"/>
              </a:solidFill>
              <a:latin typeface="Arial"/>
              <a:cs typeface="Arial"/>
            </a:endParaRPr>
          </a:p>
        </p:txBody>
      </p:sp>
      <p:sp>
        <p:nvSpPr>
          <p:cNvPr id="87" name="Line Callout 2 (Accent Bar) 32"/>
          <p:cNvSpPr/>
          <p:nvPr/>
        </p:nvSpPr>
        <p:spPr>
          <a:xfrm>
            <a:off x="2691287" y="1944170"/>
            <a:ext cx="1387742" cy="42510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4023"/>
              <a:gd name="adj5" fmla="val 161287"/>
              <a:gd name="adj6" fmla="val 51477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95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84344" y="1306550"/>
            <a:ext cx="970588" cy="218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95285">
              <a:defRPr/>
            </a:pPr>
            <a:r>
              <a:rPr lang="fr-FR" sz="867" b="1" kern="0" dirty="0">
                <a:solidFill>
                  <a:srgbClr val="005386"/>
                </a:solidFill>
                <a:latin typeface="Arial"/>
                <a:cs typeface="Arial"/>
              </a:rPr>
              <a:t>3DDashboard</a:t>
            </a:r>
            <a:endParaRPr lang="en-US" sz="867" b="1" kern="0" dirty="0">
              <a:solidFill>
                <a:srgbClr val="005386"/>
              </a:solidFill>
              <a:latin typeface="Arial"/>
              <a:cs typeface="Arial"/>
            </a:endParaRPr>
          </a:p>
        </p:txBody>
      </p:sp>
      <p:sp>
        <p:nvSpPr>
          <p:cNvPr id="89" name="Line Callout 2 (Accent Bar) 40"/>
          <p:cNvSpPr/>
          <p:nvPr/>
        </p:nvSpPr>
        <p:spPr>
          <a:xfrm>
            <a:off x="4368843" y="896433"/>
            <a:ext cx="1387742" cy="425101"/>
          </a:xfrm>
          <a:prstGeom prst="accentCallout2">
            <a:avLst>
              <a:gd name="adj1" fmla="val 18750"/>
              <a:gd name="adj2" fmla="val -8333"/>
              <a:gd name="adj3" fmla="val 108805"/>
              <a:gd name="adj4" fmla="val -28161"/>
              <a:gd name="adj5" fmla="val 228765"/>
              <a:gd name="adj6" fmla="val 5750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95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396191" y="2027449"/>
            <a:ext cx="801005" cy="21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5285">
              <a:defRPr/>
            </a:pPr>
            <a:r>
              <a:rPr lang="fr-FR" sz="867" b="1" kern="0" dirty="0">
                <a:solidFill>
                  <a:srgbClr val="005386"/>
                </a:solidFill>
                <a:latin typeface="Arial"/>
                <a:cs typeface="Arial"/>
              </a:rPr>
              <a:t>3DCompass</a:t>
            </a:r>
            <a:endParaRPr lang="en-US" sz="867" b="1" kern="0" dirty="0">
              <a:solidFill>
                <a:srgbClr val="005386"/>
              </a:solidFill>
              <a:latin typeface="Arial"/>
              <a:cs typeface="Arial"/>
            </a:endParaRPr>
          </a:p>
        </p:txBody>
      </p:sp>
      <p:sp>
        <p:nvSpPr>
          <p:cNvPr id="91" name="Line Callout 2 (Accent Bar) 45"/>
          <p:cNvSpPr/>
          <p:nvPr/>
        </p:nvSpPr>
        <p:spPr>
          <a:xfrm>
            <a:off x="6492868" y="1619661"/>
            <a:ext cx="1387742" cy="425101"/>
          </a:xfrm>
          <a:prstGeom prst="accentCallout2">
            <a:avLst>
              <a:gd name="adj1" fmla="val 18750"/>
              <a:gd name="adj2" fmla="val -8333"/>
              <a:gd name="adj3" fmla="val 28756"/>
              <a:gd name="adj4" fmla="val -16667"/>
              <a:gd name="adj5" fmla="val 78047"/>
              <a:gd name="adj6" fmla="val -85416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95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817071" y="4531677"/>
            <a:ext cx="627547" cy="21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marL="0" marR="0" lvl="0" indent="0" algn="ctr" defTabSz="495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67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"/>
                <a:cs typeface="Arial"/>
              </a:rPr>
              <a:t>3DSwym</a:t>
            </a:r>
            <a:endParaRPr kumimoji="0" lang="en-US" sz="867" b="1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3" name="Line Callout 2 (Accent Bar) 24"/>
          <p:cNvSpPr/>
          <p:nvPr/>
        </p:nvSpPr>
        <p:spPr>
          <a:xfrm>
            <a:off x="3605629" y="4098642"/>
            <a:ext cx="1387742" cy="42510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4023"/>
              <a:gd name="adj5" fmla="val -94393"/>
              <a:gd name="adj6" fmla="val 60130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95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368712" y="1350595"/>
            <a:ext cx="590378" cy="21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5285">
              <a:defRPr/>
            </a:pPr>
            <a:r>
              <a:rPr lang="fr-FR" sz="867" b="1" kern="0" dirty="0">
                <a:solidFill>
                  <a:srgbClr val="005386"/>
                </a:solidFill>
                <a:latin typeface="Arial"/>
                <a:cs typeface="Arial"/>
              </a:rPr>
              <a:t>6WTags</a:t>
            </a:r>
            <a:endParaRPr lang="en-US" sz="867" b="1" kern="0" dirty="0">
              <a:solidFill>
                <a:srgbClr val="005386"/>
              </a:solidFill>
              <a:latin typeface="Arial"/>
              <a:cs typeface="Arial"/>
            </a:endParaRPr>
          </a:p>
        </p:txBody>
      </p:sp>
      <p:sp>
        <p:nvSpPr>
          <p:cNvPr id="95" name="Line Callout 2 (Accent Bar) 36"/>
          <p:cNvSpPr/>
          <p:nvPr/>
        </p:nvSpPr>
        <p:spPr>
          <a:xfrm>
            <a:off x="3089022" y="922181"/>
            <a:ext cx="1387742" cy="42510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191"/>
              <a:gd name="adj5" fmla="val 275441"/>
              <a:gd name="adj6" fmla="val 55491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95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913885" y="3646234"/>
            <a:ext cx="872247" cy="21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5285">
              <a:defRPr/>
            </a:pPr>
            <a:r>
              <a:rPr lang="fr-FR" sz="867" b="1" kern="0" dirty="0">
                <a:solidFill>
                  <a:srgbClr val="005386"/>
                </a:solidFill>
                <a:latin typeface="Arial"/>
                <a:cs typeface="Arial"/>
              </a:rPr>
              <a:t>3DMessaging</a:t>
            </a:r>
            <a:endParaRPr lang="en-US" sz="867" b="1" kern="0" dirty="0">
              <a:solidFill>
                <a:srgbClr val="005386"/>
              </a:solidFill>
              <a:latin typeface="Arial"/>
              <a:cs typeface="Arial"/>
            </a:endParaRPr>
          </a:p>
        </p:txBody>
      </p:sp>
      <p:sp>
        <p:nvSpPr>
          <p:cNvPr id="97" name="Line Callout 2 (Accent Bar) 28"/>
          <p:cNvSpPr/>
          <p:nvPr/>
        </p:nvSpPr>
        <p:spPr>
          <a:xfrm>
            <a:off x="2827200" y="3141839"/>
            <a:ext cx="1387742" cy="42510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4023"/>
              <a:gd name="adj5" fmla="val 44333"/>
              <a:gd name="adj6" fmla="val 62529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95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454066" y="2870940"/>
            <a:ext cx="537721" cy="21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5285"/>
            <a:r>
              <a:rPr lang="fr-FR" sz="867" b="1" dirty="0">
                <a:solidFill>
                  <a:srgbClr val="005386"/>
                </a:solidFill>
                <a:latin typeface="Arial"/>
                <a:cs typeface="Arial"/>
              </a:rPr>
              <a:t>3DPlay</a:t>
            </a:r>
            <a:endParaRPr lang="en-US" sz="867" b="1" dirty="0">
              <a:solidFill>
                <a:srgbClr val="005386"/>
              </a:solidFill>
              <a:latin typeface="Arial"/>
              <a:cs typeface="Arial"/>
            </a:endParaRPr>
          </a:p>
        </p:txBody>
      </p:sp>
      <p:sp>
        <p:nvSpPr>
          <p:cNvPr id="100" name="Line Callout 2 (Accent Bar) 65"/>
          <p:cNvSpPr/>
          <p:nvPr/>
        </p:nvSpPr>
        <p:spPr>
          <a:xfrm>
            <a:off x="6492868" y="2353295"/>
            <a:ext cx="1387742" cy="425101"/>
          </a:xfrm>
          <a:prstGeom prst="accentCallout2">
            <a:avLst>
              <a:gd name="adj1" fmla="val 18750"/>
              <a:gd name="adj2" fmla="val -8333"/>
              <a:gd name="adj3" fmla="val 28756"/>
              <a:gd name="adj4" fmla="val -16667"/>
              <a:gd name="adj5" fmla="val 52187"/>
              <a:gd name="adj6" fmla="val -122322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95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01" name="Oval 54"/>
          <p:cNvSpPr/>
          <p:nvPr/>
        </p:nvSpPr>
        <p:spPr>
          <a:xfrm>
            <a:off x="4385481" y="1777658"/>
            <a:ext cx="130509" cy="130509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005386"/>
            </a:solidFill>
            <a:prstDash val="solid"/>
          </a:ln>
          <a:effectLst/>
        </p:spPr>
        <p:txBody>
          <a:bodyPr rtlCol="0" anchor="ctr"/>
          <a:lstStyle/>
          <a:p>
            <a:pPr defTabSz="495285">
              <a:defRPr/>
            </a:pPr>
            <a:endParaRPr lang="en-US" sz="867" kern="0" dirty="0">
              <a:solidFill>
                <a:srgbClr val="005386"/>
              </a:solidFill>
              <a:latin typeface="3ds" pitchFamily="50" charset="0"/>
            </a:endParaRPr>
          </a:p>
        </p:txBody>
      </p:sp>
      <p:sp>
        <p:nvSpPr>
          <p:cNvPr id="102" name="Oval 53"/>
          <p:cNvSpPr/>
          <p:nvPr/>
        </p:nvSpPr>
        <p:spPr>
          <a:xfrm>
            <a:off x="3789534" y="2020115"/>
            <a:ext cx="130509" cy="130509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005386"/>
            </a:solidFill>
            <a:prstDash val="solid"/>
          </a:ln>
          <a:effectLst/>
        </p:spPr>
        <p:txBody>
          <a:bodyPr rtlCol="0" anchor="ctr"/>
          <a:lstStyle/>
          <a:p>
            <a:pPr defTabSz="495285">
              <a:defRPr/>
            </a:pPr>
            <a:endParaRPr lang="en-US" sz="867" kern="0" dirty="0">
              <a:solidFill>
                <a:srgbClr val="005386"/>
              </a:solidFill>
              <a:latin typeface="3ds" pitchFamily="50" charset="0"/>
            </a:endParaRPr>
          </a:p>
        </p:txBody>
      </p:sp>
      <p:sp>
        <p:nvSpPr>
          <p:cNvPr id="103" name="Oval 55"/>
          <p:cNvSpPr/>
          <p:nvPr/>
        </p:nvSpPr>
        <p:spPr>
          <a:xfrm>
            <a:off x="3341481" y="2543277"/>
            <a:ext cx="130509" cy="130509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005386"/>
            </a:solidFill>
            <a:prstDash val="solid"/>
          </a:ln>
          <a:effectLst/>
        </p:spPr>
        <p:txBody>
          <a:bodyPr rtlCol="0" anchor="ctr"/>
          <a:lstStyle/>
          <a:p>
            <a:pPr defTabSz="495285">
              <a:defRPr/>
            </a:pPr>
            <a:endParaRPr lang="en-US" sz="867" kern="0" dirty="0">
              <a:solidFill>
                <a:srgbClr val="005386"/>
              </a:solidFill>
              <a:latin typeface="3ds" pitchFamily="50" charset="0"/>
            </a:endParaRPr>
          </a:p>
        </p:txBody>
      </p:sp>
      <p:sp>
        <p:nvSpPr>
          <p:cNvPr id="104" name="Oval 56"/>
          <p:cNvSpPr/>
          <p:nvPr/>
        </p:nvSpPr>
        <p:spPr>
          <a:xfrm>
            <a:off x="3640328" y="3268600"/>
            <a:ext cx="130509" cy="130509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005386"/>
            </a:solidFill>
            <a:prstDash val="solid"/>
          </a:ln>
          <a:effectLst/>
        </p:spPr>
        <p:txBody>
          <a:bodyPr rtlCol="0" anchor="ctr"/>
          <a:lstStyle/>
          <a:p>
            <a:pPr defTabSz="495285">
              <a:defRPr/>
            </a:pPr>
            <a:endParaRPr lang="en-US" sz="867" kern="0" dirty="0">
              <a:solidFill>
                <a:srgbClr val="005386"/>
              </a:solidFill>
              <a:latin typeface="3ds" pitchFamily="50" charset="0"/>
            </a:endParaRPr>
          </a:p>
        </p:txBody>
      </p:sp>
      <p:sp>
        <p:nvSpPr>
          <p:cNvPr id="105" name="Oval 57"/>
          <p:cNvSpPr/>
          <p:nvPr/>
        </p:nvSpPr>
        <p:spPr>
          <a:xfrm>
            <a:off x="5392340" y="3608714"/>
            <a:ext cx="130509" cy="130509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005386"/>
            </a:solidFill>
            <a:prstDash val="solid"/>
          </a:ln>
          <a:effectLst/>
        </p:spPr>
        <p:txBody>
          <a:bodyPr rtlCol="0" anchor="ctr"/>
          <a:lstStyle/>
          <a:p>
            <a:pPr defTabSz="495285">
              <a:defRPr/>
            </a:pPr>
            <a:endParaRPr lang="en-US" sz="867" kern="0" dirty="0">
              <a:solidFill>
                <a:srgbClr val="005386"/>
              </a:solidFill>
              <a:latin typeface="3ds" pitchFamily="50" charset="0"/>
            </a:endParaRPr>
          </a:p>
        </p:txBody>
      </p:sp>
      <p:sp>
        <p:nvSpPr>
          <p:cNvPr id="106" name="Oval 58"/>
          <p:cNvSpPr/>
          <p:nvPr/>
        </p:nvSpPr>
        <p:spPr>
          <a:xfrm>
            <a:off x="5016508" y="3156121"/>
            <a:ext cx="130509" cy="130509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005386"/>
            </a:solidFill>
            <a:prstDash val="solid"/>
          </a:ln>
          <a:effectLst/>
        </p:spPr>
        <p:txBody>
          <a:bodyPr rtlCol="0" anchor="ctr"/>
          <a:lstStyle/>
          <a:p>
            <a:pPr defTabSz="495285">
              <a:defRPr/>
            </a:pPr>
            <a:endParaRPr lang="en-US" sz="867" kern="0" dirty="0">
              <a:solidFill>
                <a:srgbClr val="005386"/>
              </a:solidFill>
              <a:latin typeface="3ds" pitchFamily="50" charset="0"/>
            </a:endParaRPr>
          </a:p>
        </p:txBody>
      </p:sp>
      <p:sp>
        <p:nvSpPr>
          <p:cNvPr id="107" name="Oval 60"/>
          <p:cNvSpPr/>
          <p:nvPr/>
        </p:nvSpPr>
        <p:spPr>
          <a:xfrm>
            <a:off x="4348500" y="3644611"/>
            <a:ext cx="130509" cy="130509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005386"/>
            </a:solidFill>
            <a:prstDash val="solid"/>
          </a:ln>
          <a:effectLst/>
        </p:spPr>
        <p:txBody>
          <a:bodyPr rtlCol="0" anchor="ctr"/>
          <a:lstStyle/>
          <a:p>
            <a:pPr defTabSz="495285">
              <a:defRPr/>
            </a:pPr>
            <a:endParaRPr lang="en-US" sz="867" kern="0" dirty="0">
              <a:solidFill>
                <a:srgbClr val="005386"/>
              </a:solidFill>
              <a:latin typeface="3ds" pitchFamily="50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124688" y="3329328"/>
            <a:ext cx="1671840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82958">
              <a:lnSpc>
                <a:spcPts val="1517"/>
              </a:lnSpc>
            </a:pP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어디에 있든 안전한 환경에서 통합 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Single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Sign-On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 가능</a:t>
            </a:r>
            <a:endParaRPr lang="en-US" altLang="ko-KR" sz="975" dirty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133980" y="1513188"/>
            <a:ext cx="1528163" cy="557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82958">
              <a:lnSpc>
                <a:spcPts val="1517"/>
              </a:lnSpc>
            </a:pP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모든 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3DEXPERIENCE 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플랫폼 애플리케이션으로 쉽고 통일된 접근을 보장</a:t>
            </a:r>
            <a:endParaRPr lang="en-US" altLang="ko-KR" sz="975" dirty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2509" y="898970"/>
            <a:ext cx="1528163" cy="557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82958">
              <a:lnSpc>
                <a:spcPts val="1517"/>
              </a:lnSpc>
            </a:pP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효과적인 정보 검색 및 활용을 위해 관련 정보 간의 연계 관계 생성</a:t>
            </a:r>
            <a:endParaRPr lang="en-US" altLang="ko-KR" sz="975" dirty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430797" y="4184347"/>
            <a:ext cx="1528163" cy="557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82958">
              <a:lnSpc>
                <a:spcPts val="1517"/>
              </a:lnSpc>
            </a:pP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비정형화된 커뮤니케이션 지원을 위한 전사 소셜 네트워크 환경 제공</a:t>
            </a:r>
            <a:endParaRPr lang="en-US" altLang="ko-KR" sz="975" dirty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4943" y="2023092"/>
            <a:ext cx="1583196" cy="557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82958">
              <a:lnSpc>
                <a:spcPts val="1517"/>
              </a:lnSpc>
            </a:pP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정형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및 비정형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 어떤 형태의 정보에 대해서도 신속한 획득 가능</a:t>
            </a:r>
            <a:endParaRPr lang="en-US" altLang="ko-KR" sz="975" dirty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141137" y="2470562"/>
            <a:ext cx="1722445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82958">
              <a:lnSpc>
                <a:spcPts val="1517"/>
              </a:lnSpc>
            </a:pP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3D 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형태의 정보를 가시화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 ,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 구동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공유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(Co-Viewing)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할 수 있음</a:t>
            </a:r>
            <a:endParaRPr lang="en-US" altLang="ko-KR" sz="975" dirty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026359" y="808165"/>
            <a:ext cx="1833111" cy="743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82958">
              <a:lnSpc>
                <a:spcPts val="1517"/>
              </a:lnSpc>
            </a:pP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업무 프로세스 별 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기능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조직 별 목표에 대한 쉽고 통일된 형태의 의사 결정 </a:t>
            </a:r>
            <a:r>
              <a:rPr lang="ko-KR" altLang="en-US" sz="975" dirty="0" err="1">
                <a:solidFill>
                  <a:srgbClr val="005386"/>
                </a:solidFill>
                <a:ea typeface="맑은 고딕" panose="020B0503020000020004" pitchFamily="50" charset="-127"/>
              </a:rPr>
              <a:t>대시보드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 제공</a:t>
            </a:r>
            <a:endParaRPr lang="en-US" altLang="ko-KR" sz="975" dirty="0">
              <a:solidFill>
                <a:srgbClr val="005386"/>
              </a:solidFill>
              <a:ea typeface="맑은 고딕" panose="020B0503020000020004" pitchFamily="50" charset="-127"/>
            </a:endParaRPr>
          </a:p>
          <a:p>
            <a:pPr defTabSz="1182958">
              <a:lnSpc>
                <a:spcPts val="1517"/>
              </a:lnSpc>
            </a:pPr>
            <a:endParaRPr lang="en-US" altLang="ko-KR" sz="975" dirty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103454" y="4085225"/>
            <a:ext cx="1645602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82958">
              <a:lnSpc>
                <a:spcPts val="1517"/>
              </a:lnSpc>
            </a:pP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클라우드 환경에서 모든 종류의 데이터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문서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이미지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, 3D)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에 대한 공유 및 저장 가능</a:t>
            </a:r>
            <a:endParaRPr lang="en-US" altLang="ko-KR" sz="975" dirty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116" name="Oval 59"/>
          <p:cNvSpPr/>
          <p:nvPr/>
        </p:nvSpPr>
        <p:spPr>
          <a:xfrm>
            <a:off x="5217781" y="1893626"/>
            <a:ext cx="130509" cy="130509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005386"/>
            </a:solidFill>
            <a:prstDash val="solid"/>
          </a:ln>
          <a:effectLst/>
        </p:spPr>
        <p:txBody>
          <a:bodyPr rtlCol="0" anchor="ctr"/>
          <a:lstStyle/>
          <a:p>
            <a:pPr defTabSz="495285">
              <a:defRPr/>
            </a:pPr>
            <a:endParaRPr lang="en-US" sz="867" kern="0" dirty="0">
              <a:solidFill>
                <a:srgbClr val="005386"/>
              </a:solidFill>
              <a:latin typeface="3ds" pitchFamily="50" charset="0"/>
            </a:endParaRPr>
          </a:p>
        </p:txBody>
      </p:sp>
      <p:pic>
        <p:nvPicPr>
          <p:cNvPr id="117" name="Picture 9" descr="E:\users\HMS\V6 User Experience\Icons\App Icons\Platform\R2015x\X3DMCTY_AP_App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109" y="4040001"/>
            <a:ext cx="506490" cy="506490"/>
          </a:xfrm>
          <a:prstGeom prst="rect">
            <a:avLst/>
          </a:prstGeom>
          <a:noFill/>
        </p:spPr>
      </p:pic>
      <p:pic>
        <p:nvPicPr>
          <p:cNvPr id="143" name="Picture 10" descr="E:\users\HMS\V6 User Experience\1 - Compass - My apps\Assets\Compass - 3D Experience\Compass\New (June 2013)\Win\update Compass Oct 2014\Foreground_64_V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95" y="1566950"/>
            <a:ext cx="454381" cy="454381"/>
          </a:xfrm>
          <a:prstGeom prst="rect">
            <a:avLst/>
          </a:prstGeom>
          <a:noFill/>
        </p:spPr>
      </p:pic>
      <p:pic>
        <p:nvPicPr>
          <p:cNvPr id="144" name="Picture 7" descr="E:\users\HMS\V6 User Experience\Icons\App Icons\Platform\R2015x\X3DDASH_AP_App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651" y="823520"/>
            <a:ext cx="460446" cy="460446"/>
          </a:xfrm>
          <a:prstGeom prst="rect">
            <a:avLst/>
          </a:prstGeom>
          <a:noFill/>
        </p:spPr>
      </p:pic>
      <p:pic>
        <p:nvPicPr>
          <p:cNvPr id="145" name="Picture 5" descr="E:\users\HMS\V6 User Experience\Icons\App Icons\Platform\R2015x\X3DTAGS_AP_App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22" y="832177"/>
            <a:ext cx="506490" cy="50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Picture 4" descr="E:\users\HMS\V6 User Experience\Icons\App Icons\Platform\R2015x\X3DSEAR_AP_App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151" y="1950493"/>
            <a:ext cx="460446" cy="460446"/>
          </a:xfrm>
          <a:prstGeom prst="rect">
            <a:avLst/>
          </a:prstGeom>
          <a:noFill/>
        </p:spPr>
      </p:pic>
      <p:pic>
        <p:nvPicPr>
          <p:cNvPr id="147" name="Picture 3" descr="E:\users\HMS\V6 User Experience\Icons\App Icons\Platform\R2015x\X3DPLAW_AP_App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23" y="2339068"/>
            <a:ext cx="510370" cy="506490"/>
          </a:xfrm>
          <a:prstGeom prst="rect">
            <a:avLst/>
          </a:prstGeom>
          <a:noFill/>
        </p:spPr>
      </p:pic>
      <p:pic>
        <p:nvPicPr>
          <p:cNvPr id="148" name="Picture 2" descr="E:\users\HMS\V6 User Experience\Icons\App Icons\Platform\R2015x\X3DPASS_AP_App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34" y="3242976"/>
            <a:ext cx="506490" cy="506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Line Callout 2 (Accent Bar) 20"/>
          <p:cNvSpPr/>
          <p:nvPr/>
        </p:nvSpPr>
        <p:spPr>
          <a:xfrm>
            <a:off x="6494939" y="3293742"/>
            <a:ext cx="1387742" cy="46131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873"/>
              <a:gd name="adj6" fmla="val -97638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95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pic>
        <p:nvPicPr>
          <p:cNvPr id="150" name="Picture 3" descr="E:\INDUSTRY\Events\8-2013-Juillet-Aout-Sept\Week 30 - July 2nd R2014 Anounce\Icons-Final\3DSpac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865" y="4049181"/>
            <a:ext cx="521628" cy="479243"/>
          </a:xfrm>
          <a:prstGeom prst="rect">
            <a:avLst/>
          </a:prstGeom>
          <a:noFill/>
        </p:spPr>
      </p:pic>
      <p:sp>
        <p:nvSpPr>
          <p:cNvPr id="151" name="직사각형 1"/>
          <p:cNvSpPr/>
          <p:nvPr/>
        </p:nvSpPr>
        <p:spPr>
          <a:xfrm>
            <a:off x="982389" y="3255625"/>
            <a:ext cx="1283241" cy="371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82958">
              <a:lnSpc>
                <a:spcPts val="1517"/>
              </a:lnSpc>
            </a:pP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실시간 </a:t>
            </a:r>
            <a:b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</a:b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엔터프라이즈</a:t>
            </a:r>
            <a:r>
              <a:rPr lang="en-US" altLang="ko-KR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975" dirty="0">
                <a:solidFill>
                  <a:srgbClr val="005386"/>
                </a:solidFill>
                <a:ea typeface="맑은 고딕" panose="020B0503020000020004" pitchFamily="50" charset="-127"/>
              </a:rPr>
              <a:t>협업</a:t>
            </a:r>
          </a:p>
        </p:txBody>
      </p:sp>
      <p:pic>
        <p:nvPicPr>
          <p:cNvPr id="152" name="Picture 26" descr="3DInstantMessaging_Final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119" y="3146924"/>
            <a:ext cx="455578" cy="455577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50" y="2086432"/>
            <a:ext cx="930501" cy="1095605"/>
          </a:xfrm>
          <a:prstGeom prst="rect">
            <a:avLst/>
          </a:prstGeom>
        </p:spPr>
      </p:pic>
      <p:sp>
        <p:nvSpPr>
          <p:cNvPr id="1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3D</a:t>
            </a:r>
            <a:r>
              <a:rPr lang="en-US" altLang="ko-KR" dirty="0"/>
              <a:t>EXPERIENCE platform Services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8"/>
          <a:stretch/>
        </p:blipFill>
        <p:spPr>
          <a:xfrm>
            <a:off x="6528981" y="1560427"/>
            <a:ext cx="477495" cy="4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387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2867" y="1111876"/>
            <a:ext cx="3585295" cy="2641796"/>
            <a:chOff x="1695450" y="1028700"/>
            <a:chExt cx="6515100" cy="48006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5450" y="1028700"/>
              <a:ext cx="6515100" cy="48006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5392" y="2133597"/>
              <a:ext cx="4210049" cy="25908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포트 설정 </a:t>
            </a:r>
            <a:r>
              <a:rPr lang="en-US" altLang="ko-KR" sz="1000" b="1" dirty="0">
                <a:latin typeface="3ds" panose="02000503020000020004" pitchFamily="50" charset="0"/>
              </a:rPr>
              <a:t>8082</a:t>
            </a:r>
          </a:p>
          <a:p>
            <a:r>
              <a:rPr lang="en-US" altLang="ko-KR" sz="1000" dirty="0">
                <a:latin typeface="3ds" panose="02000503020000020004" pitchFamily="50" charset="0"/>
              </a:rPr>
              <a:t>3DDashboard </a:t>
            </a:r>
            <a:r>
              <a:rPr lang="ko-KR" altLang="en-US" sz="1000" dirty="0">
                <a:latin typeface="3ds" panose="02000503020000020004" pitchFamily="50" charset="0"/>
              </a:rPr>
              <a:t>각 </a:t>
            </a:r>
            <a:r>
              <a:rPr lang="en-US" altLang="ko-KR" sz="1000" dirty="0">
                <a:latin typeface="3ds" panose="02000503020000020004" pitchFamily="50" charset="0"/>
              </a:rPr>
              <a:t>Port </a:t>
            </a:r>
            <a:r>
              <a:rPr lang="ko-KR" altLang="en-US" sz="1000" dirty="0">
                <a:latin typeface="3ds" panose="02000503020000020004" pitchFamily="50" charset="0"/>
              </a:rPr>
              <a:t>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Oracle </a:t>
            </a:r>
            <a:r>
              <a:rPr lang="ko-KR" altLang="en-US" sz="1000" dirty="0">
                <a:latin typeface="3ds" panose="02000503020000020004" pitchFamily="50" charset="0"/>
              </a:rPr>
              <a:t>선택</a:t>
            </a:r>
          </a:p>
        </p:txBody>
      </p:sp>
      <p:grpSp>
        <p:nvGrpSpPr>
          <p:cNvPr id="24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Group 3"/>
          <p:cNvGrpSpPr/>
          <p:nvPr/>
        </p:nvGrpSpPr>
        <p:grpSpPr>
          <a:xfrm>
            <a:off x="3158796" y="2648942"/>
            <a:ext cx="929944" cy="632552"/>
            <a:chOff x="3030696" y="4428747"/>
            <a:chExt cx="929944" cy="632552"/>
          </a:xfrm>
        </p:grpSpPr>
        <p:sp>
          <p:nvSpPr>
            <p:cNvPr id="3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91622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100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위와 같이 설정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//localhost:1521/</a:t>
            </a:r>
            <a:r>
              <a:rPr lang="en-US" altLang="ko-KR" sz="1000" dirty="0" err="1">
                <a:latin typeface="3ds" panose="02000503020000020004" pitchFamily="50" charset="0"/>
              </a:rPr>
              <a:t>orcl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X3DDASH_ADMIN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X3DDASH_ADMIN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3618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서비스 </a:t>
            </a:r>
            <a:r>
              <a:rPr lang="en-US" altLang="ko-KR" sz="1000" b="1" dirty="0">
                <a:latin typeface="3ds" panose="02000503020000020004" pitchFamily="50" charset="0"/>
              </a:rPr>
              <a:t>URL </a:t>
            </a:r>
            <a:r>
              <a:rPr lang="ko-KR" altLang="en-US" sz="1000" b="1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https://3dpassport.3ds.localdomain/3dpassport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https://3ddashboard.3ds.localdomain/3ddashboard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https://3dspace.3ds.localdomain/3dspace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https://3dspace.3ds.localdomain/3dspace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06096" y="732916"/>
            <a:ext cx="2575776" cy="61057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DB Server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별도로 존재할 경우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localhost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아닌 해당 서버 이름을 입력</a:t>
            </a:r>
            <a:b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Ex) //DBSERVER:1521/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orcl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grpSp>
        <p:nvGrpSpPr>
          <p:cNvPr id="15" name="Group 3"/>
          <p:cNvGrpSpPr/>
          <p:nvPr/>
        </p:nvGrpSpPr>
        <p:grpSpPr>
          <a:xfrm>
            <a:off x="923015" y="2048264"/>
            <a:ext cx="1058186" cy="1097272"/>
            <a:chOff x="3019398" y="4442850"/>
            <a:chExt cx="1058186" cy="1097272"/>
          </a:xfrm>
        </p:grpSpPr>
        <p:sp>
          <p:nvSpPr>
            <p:cNvPr id="16" name="직사각형 16"/>
            <p:cNvSpPr/>
            <p:nvPr/>
          </p:nvSpPr>
          <p:spPr>
            <a:xfrm>
              <a:off x="3189658" y="4655040"/>
              <a:ext cx="887926" cy="8850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5623031" y="1605723"/>
            <a:ext cx="1838472" cy="1497140"/>
            <a:chOff x="3019398" y="4442850"/>
            <a:chExt cx="1838472" cy="1497140"/>
          </a:xfrm>
        </p:grpSpPr>
        <p:sp>
          <p:nvSpPr>
            <p:cNvPr id="27" name="직사각형 16"/>
            <p:cNvSpPr/>
            <p:nvPr/>
          </p:nvSpPr>
          <p:spPr>
            <a:xfrm>
              <a:off x="3189657" y="4655039"/>
              <a:ext cx="1668213" cy="12849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3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50194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497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>
                <a:latin typeface="3ds" panose="02000503020000020004" pitchFamily="50" charset="0"/>
              </a:defRPr>
            </a:lvl1pPr>
          </a:lstStyle>
          <a:p>
            <a:r>
              <a:rPr lang="en-US" altLang="ko-KR" dirty="0"/>
              <a:t>Mail server </a:t>
            </a:r>
            <a:r>
              <a:rPr lang="ko-KR" altLang="en-US" dirty="0"/>
              <a:t>정보 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b="0" dirty="0"/>
              <a:t>본 가이드에서는 </a:t>
            </a:r>
            <a:r>
              <a:rPr lang="en-US" altLang="ko-KR" b="0" dirty="0"/>
              <a:t>Default </a:t>
            </a:r>
            <a:r>
              <a:rPr lang="ko-KR" altLang="en-US" b="0" dirty="0"/>
              <a:t>값으로 설정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8889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Untrusted external Widgets</a:t>
            </a:r>
            <a:r>
              <a:rPr lang="ko-KR" altLang="en-US" sz="1000" b="1" dirty="0">
                <a:latin typeface="3ds" panose="02000503020000020004" pitchFamily="50" charset="0"/>
              </a:rPr>
              <a:t>을 위해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r>
              <a:rPr lang="en-US" altLang="ko-KR" sz="1000" b="1" dirty="0">
                <a:latin typeface="3ds" panose="02000503020000020004" pitchFamily="50" charset="0"/>
              </a:rPr>
              <a:t>untrusted.3ddashboard.3ds.localdomain </a:t>
            </a:r>
            <a:r>
              <a:rPr lang="ko-KR" altLang="en-US" sz="1000" b="1" dirty="0">
                <a:latin typeface="3ds" panose="02000503020000020004" pitchFamily="50" charset="0"/>
              </a:rPr>
              <a:t>입력</a:t>
            </a:r>
            <a:r>
              <a:rPr lang="en-US" altLang="ko-KR" sz="1000" b="1" dirty="0">
                <a:latin typeface="3ds" panose="02000503020000020004" pitchFamily="50" charset="0"/>
              </a:rPr>
              <a:t>,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Shared directory Path </a:t>
            </a:r>
            <a:r>
              <a:rPr lang="ko-KR" altLang="en-US" sz="1000" b="1" dirty="0">
                <a:latin typeface="3ds" panose="02000503020000020004" pitchFamily="50" charset="0"/>
              </a:rPr>
              <a:t>지정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untrusted.3ddashboard.3ds.localdomain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C:\R2022x\Temp\3DDashboardData </a:t>
            </a:r>
          </a:p>
        </p:txBody>
      </p:sp>
      <p:grpSp>
        <p:nvGrpSpPr>
          <p:cNvPr id="16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5623031" y="1678875"/>
            <a:ext cx="1838472" cy="1227515"/>
            <a:chOff x="3019398" y="4442850"/>
            <a:chExt cx="1838472" cy="1227515"/>
          </a:xfrm>
        </p:grpSpPr>
        <p:sp>
          <p:nvSpPr>
            <p:cNvPr id="21" name="직사각형 16"/>
            <p:cNvSpPr/>
            <p:nvPr/>
          </p:nvSpPr>
          <p:spPr>
            <a:xfrm>
              <a:off x="3189657" y="4655040"/>
              <a:ext cx="1668213" cy="10153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Rectangle 26"/>
          <p:cNvSpPr/>
          <p:nvPr/>
        </p:nvSpPr>
        <p:spPr>
          <a:xfrm>
            <a:off x="1133704" y="1654345"/>
            <a:ext cx="2618917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Mail server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있으면 해당 정보를 입력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573301" y="1959158"/>
            <a:ext cx="955040" cy="254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72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Arial Narrow" panose="020B060602020203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설치 시작</a:t>
            </a:r>
            <a:endParaRPr lang="ko-KR" altLang="en-US" sz="1000" dirty="0">
              <a:solidFill>
                <a:srgbClr val="005386"/>
              </a:solidFill>
              <a:latin typeface="Arial Narrow" panose="020B0606020202030204" pitchFamily="34" charset="0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Arial Narrow" panose="020B060602020203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설치 완료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3779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7919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Federated Search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2092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Federated Search 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" t="-1" r="39362" b="31243"/>
          <a:stretch/>
        </p:blipFill>
        <p:spPr>
          <a:xfrm>
            <a:off x="461819" y="1286969"/>
            <a:ext cx="3557731" cy="22734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11877"/>
            <a:ext cx="3584360" cy="2641107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166855" y="2931721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90885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Federated Search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Federated Search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C:\R2022x\FedSearch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JDK)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해제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사전에 </a:t>
            </a:r>
            <a:r>
              <a:rPr lang="en-US" altLang="ko-KR" sz="1000" dirty="0">
                <a:latin typeface="3ds" panose="02000503020000020004" pitchFamily="50" charset="0"/>
              </a:rPr>
              <a:t>JDK</a:t>
            </a:r>
            <a:r>
              <a:rPr lang="ko-KR" altLang="en-US" sz="1000" dirty="0">
                <a:latin typeface="3ds" panose="02000503020000020004" pitchFamily="50" charset="0"/>
              </a:rPr>
              <a:t>를 설치하였기에 해당 작업 불필요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5" y="1111875"/>
            <a:ext cx="3585295" cy="2641796"/>
          </a:xfrm>
          <a:prstGeom prst="rect">
            <a:avLst/>
          </a:prstGeom>
        </p:spPr>
      </p:pic>
      <p:grpSp>
        <p:nvGrpSpPr>
          <p:cNvPr id="20" name="Group 3"/>
          <p:cNvGrpSpPr/>
          <p:nvPr/>
        </p:nvGrpSpPr>
        <p:grpSpPr>
          <a:xfrm>
            <a:off x="973815" y="2115184"/>
            <a:ext cx="1238524" cy="363810"/>
            <a:chOff x="3019398" y="4442850"/>
            <a:chExt cx="1238524" cy="363810"/>
          </a:xfrm>
        </p:grpSpPr>
        <p:sp>
          <p:nvSpPr>
            <p:cNvPr id="21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5543996" y="2250681"/>
            <a:ext cx="657615" cy="598775"/>
            <a:chOff x="3123650" y="4493540"/>
            <a:chExt cx="657615" cy="598775"/>
          </a:xfrm>
        </p:grpSpPr>
        <p:sp>
          <p:nvSpPr>
            <p:cNvPr id="32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Rectangle 34"/>
          <p:cNvSpPr/>
          <p:nvPr/>
        </p:nvSpPr>
        <p:spPr>
          <a:xfrm>
            <a:off x="6350895" y="1553681"/>
            <a:ext cx="2459298" cy="27511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3DPassport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 설치된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JDK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1300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Federated Search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Java </a:t>
            </a:r>
            <a:r>
              <a:rPr lang="ko-KR" altLang="en-US" sz="1000" b="1" dirty="0">
                <a:latin typeface="3ds" panose="02000503020000020004" pitchFamily="50" charset="0"/>
              </a:rPr>
              <a:t>설치 경로 선택 </a:t>
            </a:r>
            <a:r>
              <a:rPr lang="en-US" altLang="ko-KR" sz="1000" b="1" dirty="0">
                <a:latin typeface="3ds" panose="02000503020000020004" pitchFamily="50" charset="0"/>
              </a:rPr>
              <a:t>(3DPassport)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C:\R2022x\3DPassport\win_b64\code\serverjre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73815" y="2714624"/>
            <a:ext cx="1743779" cy="363810"/>
            <a:chOff x="3019398" y="4442850"/>
            <a:chExt cx="1743779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573520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5543996" y="2250681"/>
            <a:ext cx="657615" cy="598775"/>
            <a:chOff x="3123650" y="4493540"/>
            <a:chExt cx="657615" cy="598775"/>
          </a:xfrm>
        </p:grpSpPr>
        <p:sp>
          <p:nvSpPr>
            <p:cNvPr id="30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Rectangle 32"/>
          <p:cNvSpPr/>
          <p:nvPr/>
        </p:nvSpPr>
        <p:spPr>
          <a:xfrm>
            <a:off x="6072956" y="1510673"/>
            <a:ext cx="2829856" cy="3545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본 가이드에서는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Test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목적으로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플랫폼 서버 설치이기 때문에 체크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47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42867" y="1111875"/>
            <a:ext cx="3585295" cy="2641796"/>
            <a:chOff x="-1098547" y="917560"/>
            <a:chExt cx="6515100" cy="4800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98547" y="917560"/>
              <a:ext cx="6515100" cy="4800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1395" y="2267847"/>
              <a:ext cx="4210049" cy="2590800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Federated Search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포트 설정 </a:t>
            </a:r>
            <a:r>
              <a:rPr lang="en-US" altLang="ko-KR" sz="1000" b="1" dirty="0">
                <a:latin typeface="3ds" panose="02000503020000020004" pitchFamily="50" charset="0"/>
              </a:rPr>
              <a:t>8084</a:t>
            </a:r>
          </a:p>
          <a:p>
            <a:r>
              <a:rPr lang="en-US" altLang="ko-KR" sz="1000" dirty="0">
                <a:latin typeface="3ds" panose="02000503020000020004" pitchFamily="50" charset="0"/>
              </a:rPr>
              <a:t>Federated </a:t>
            </a:r>
            <a:r>
              <a:rPr lang="ko-KR" altLang="en-US" sz="1000" dirty="0">
                <a:latin typeface="3ds" panose="02000503020000020004" pitchFamily="50" charset="0"/>
              </a:rPr>
              <a:t>각 </a:t>
            </a:r>
            <a:r>
              <a:rPr lang="en-US" altLang="ko-KR" sz="1000" dirty="0">
                <a:latin typeface="3ds" panose="02000503020000020004" pitchFamily="50" charset="0"/>
              </a:rPr>
              <a:t>Port </a:t>
            </a:r>
            <a:r>
              <a:rPr lang="ko-KR" altLang="en-US" sz="1000" dirty="0">
                <a:latin typeface="3ds" panose="02000503020000020004" pitchFamily="50" charset="0"/>
              </a:rPr>
              <a:t>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1598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서비스 </a:t>
            </a:r>
            <a:r>
              <a:rPr lang="en-US" altLang="ko-KR" sz="1000" b="1" dirty="0">
                <a:latin typeface="3ds" panose="02000503020000020004" pitchFamily="50" charset="0"/>
              </a:rPr>
              <a:t>URL </a:t>
            </a:r>
            <a:r>
              <a:rPr lang="ko-KR" altLang="en-US" sz="1000" b="1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https://3dpassport.3ds.localdomain/3dpassport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https://3dsearch.3ds.localdomain/federated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https://3dspace.3ds.localdomain/3dspace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https://3dswym.3ds.localdomain/3dswym</a:t>
            </a:r>
          </a:p>
        </p:txBody>
      </p:sp>
      <p:grpSp>
        <p:nvGrpSpPr>
          <p:cNvPr id="18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3158796" y="2783054"/>
            <a:ext cx="929944" cy="632552"/>
            <a:chOff x="3030696" y="4428747"/>
            <a:chExt cx="929944" cy="63255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3"/>
          <p:cNvGrpSpPr/>
          <p:nvPr/>
        </p:nvGrpSpPr>
        <p:grpSpPr>
          <a:xfrm>
            <a:off x="5623031" y="1611819"/>
            <a:ext cx="1838472" cy="1478763"/>
            <a:chOff x="3019398" y="4442850"/>
            <a:chExt cx="1838472" cy="1478763"/>
          </a:xfrm>
        </p:grpSpPr>
        <p:sp>
          <p:nvSpPr>
            <p:cNvPr id="31" name="직사각형 16"/>
            <p:cNvSpPr/>
            <p:nvPr/>
          </p:nvSpPr>
          <p:spPr>
            <a:xfrm>
              <a:off x="3189657" y="4655040"/>
              <a:ext cx="1668213" cy="12665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2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4696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Federated Search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grpSp>
        <p:nvGrpSpPr>
          <p:cNvPr id="18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01934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16" y="272634"/>
            <a:ext cx="8199088" cy="369332"/>
          </a:xfrm>
        </p:spPr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3DSpaceIndex(FTS)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907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3DSpaceIndex 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39524" b="31473"/>
          <a:stretch/>
        </p:blipFill>
        <p:spPr>
          <a:xfrm>
            <a:off x="461817" y="1286969"/>
            <a:ext cx="3548207" cy="2265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11877"/>
            <a:ext cx="3584360" cy="2641107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166855" y="2931721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610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Services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</a:t>
            </a:r>
            <a:r>
              <a:rPr lang="ko-KR" altLang="en-US" dirty="0">
                <a:latin typeface="3ds" panose="02000503020000020004" pitchFamily="50" charset="0"/>
              </a:rPr>
              <a:t>의 주요 구성 서비스들은 아래와 같습니다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DS License Server : </a:t>
            </a:r>
            <a:r>
              <a:rPr lang="en-US" altLang="ko-KR" dirty="0" err="1">
                <a:latin typeface="3ds" panose="02000503020000020004" pitchFamily="50" charset="0"/>
              </a:rPr>
              <a:t>Dassault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en-US" altLang="ko-KR" dirty="0" err="1">
                <a:latin typeface="3ds" panose="02000503020000020004" pitchFamily="50" charset="0"/>
              </a:rPr>
              <a:t>Systemes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라이선스 서버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3DPassport : </a:t>
            </a:r>
            <a:r>
              <a:rPr lang="ko-KR" altLang="en-US" dirty="0">
                <a:latin typeface="3ds" panose="02000503020000020004" pitchFamily="50" charset="0"/>
              </a:rPr>
              <a:t>사용자 인증과 </a:t>
            </a:r>
            <a:r>
              <a:rPr lang="en-US" altLang="ko-KR" dirty="0">
                <a:latin typeface="3ds" panose="02000503020000020004" pitchFamily="50" charset="0"/>
              </a:rPr>
              <a:t>SSO(single sign-on) </a:t>
            </a:r>
            <a:r>
              <a:rPr lang="ko-KR" altLang="en-US" dirty="0">
                <a:latin typeface="3ds" panose="02000503020000020004" pitchFamily="50" charset="0"/>
              </a:rPr>
              <a:t>서비스를 제공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3DSpace : </a:t>
            </a:r>
            <a:r>
              <a:rPr lang="ko-KR" altLang="en-US" dirty="0">
                <a:latin typeface="3ds" panose="02000503020000020004" pitchFamily="50" charset="0"/>
              </a:rPr>
              <a:t>간결하고 강력한 데이터 및 파일 관리 서비스를 제공</a:t>
            </a:r>
            <a:r>
              <a:rPr lang="en-US" altLang="ko-KR" dirty="0">
                <a:latin typeface="3ds" panose="02000503020000020004" pitchFamily="50" charset="0"/>
              </a:rPr>
              <a:t>(</a:t>
            </a:r>
            <a:r>
              <a:rPr lang="ko-KR" altLang="en-US" dirty="0">
                <a:latin typeface="3ds" panose="02000503020000020004" pitchFamily="50" charset="0"/>
              </a:rPr>
              <a:t>구 </a:t>
            </a:r>
            <a:r>
              <a:rPr lang="en-US" altLang="ko-KR" dirty="0">
                <a:latin typeface="3ds" panose="02000503020000020004" pitchFamily="50" charset="0"/>
              </a:rPr>
              <a:t>ENOVIA)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3DSwym : </a:t>
            </a:r>
            <a:r>
              <a:rPr lang="ko-KR" altLang="en-US" dirty="0">
                <a:latin typeface="3ds" panose="02000503020000020004" pitchFamily="50" charset="0"/>
              </a:rPr>
              <a:t>기업 내의 </a:t>
            </a:r>
            <a:r>
              <a:rPr lang="en-US" altLang="ko-KR" dirty="0">
                <a:latin typeface="3ds" panose="02000503020000020004" pitchFamily="50" charset="0"/>
              </a:rPr>
              <a:t>Community </a:t>
            </a:r>
            <a:r>
              <a:rPr lang="ko-KR" altLang="en-US" dirty="0">
                <a:latin typeface="3ds" panose="02000503020000020004" pitchFamily="50" charset="0"/>
              </a:rPr>
              <a:t>서비스를 제공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3DMessageing : Messenger </a:t>
            </a:r>
            <a:r>
              <a:rPr lang="ko-KR" altLang="en-US" dirty="0">
                <a:latin typeface="3ds" panose="02000503020000020004" pitchFamily="50" charset="0"/>
              </a:rPr>
              <a:t>기능을 제공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3DSearch : full-text searching</a:t>
            </a:r>
            <a:r>
              <a:rPr lang="ko-KR" altLang="en-US" dirty="0">
                <a:latin typeface="3ds" panose="02000503020000020004" pitchFamily="50" charset="0"/>
              </a:rPr>
              <a:t>와 </a:t>
            </a:r>
            <a:r>
              <a:rPr lang="en-US" altLang="ko-KR" dirty="0">
                <a:latin typeface="3ds" panose="02000503020000020004" pitchFamily="50" charset="0"/>
              </a:rPr>
              <a:t>3D indexing</a:t>
            </a:r>
            <a:r>
              <a:rPr lang="ko-KR" altLang="en-US" dirty="0">
                <a:latin typeface="3ds" panose="02000503020000020004" pitchFamily="50" charset="0"/>
              </a:rPr>
              <a:t>이 포함 된 통합 된 </a:t>
            </a:r>
            <a:r>
              <a:rPr lang="en-US" altLang="ko-KR" dirty="0">
                <a:latin typeface="3ds" panose="02000503020000020004" pitchFamily="50" charset="0"/>
              </a:rPr>
              <a:t>indexing services</a:t>
            </a:r>
            <a:r>
              <a:rPr lang="ko-KR" altLang="en-US" dirty="0">
                <a:latin typeface="3ds" panose="02000503020000020004" pitchFamily="50" charset="0"/>
              </a:rPr>
              <a:t>를 제공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6WTags : </a:t>
            </a:r>
            <a:r>
              <a:rPr lang="ko-KR" altLang="en-US" dirty="0">
                <a:latin typeface="3ds" panose="02000503020000020004" pitchFamily="50" charset="0"/>
              </a:rPr>
              <a:t>검색 결과에 대한 </a:t>
            </a:r>
            <a:r>
              <a:rPr lang="en-US" altLang="ko-KR" dirty="0">
                <a:latin typeface="3ds" panose="02000503020000020004" pitchFamily="50" charset="0"/>
              </a:rPr>
              <a:t>Filtering </a:t>
            </a:r>
            <a:r>
              <a:rPr lang="ko-KR" altLang="en-US" dirty="0">
                <a:latin typeface="3ds" panose="02000503020000020004" pitchFamily="50" charset="0"/>
              </a:rPr>
              <a:t>기능 제공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3DDashboard : 3DEXPERIENCE platform, Web </a:t>
            </a:r>
            <a:r>
              <a:rPr lang="ko-KR" altLang="en-US" dirty="0">
                <a:latin typeface="3ds" panose="02000503020000020004" pitchFamily="50" charset="0"/>
              </a:rPr>
              <a:t>및 사내의 정보를 종합하여 표시 할 수 있는 </a:t>
            </a:r>
            <a:r>
              <a:rPr lang="en-US" altLang="ko-KR" dirty="0">
                <a:latin typeface="3ds" panose="02000503020000020004" pitchFamily="50" charset="0"/>
              </a:rPr>
              <a:t>Dashboard </a:t>
            </a:r>
            <a:r>
              <a:rPr lang="ko-KR" altLang="en-US" dirty="0">
                <a:latin typeface="3ds" panose="02000503020000020004" pitchFamily="50" charset="0"/>
              </a:rPr>
              <a:t>서비스를 제공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3DCompass : 3DEXPERIENCE platform</a:t>
            </a:r>
            <a:r>
              <a:rPr lang="ko-KR" altLang="en-US" dirty="0">
                <a:latin typeface="3ds" panose="02000503020000020004" pitchFamily="50" charset="0"/>
              </a:rPr>
              <a:t>의 </a:t>
            </a:r>
            <a:r>
              <a:rPr lang="en-US" altLang="ko-KR" dirty="0">
                <a:latin typeface="3ds" panose="02000503020000020004" pitchFamily="50" charset="0"/>
              </a:rPr>
              <a:t>Navigation </a:t>
            </a:r>
            <a:r>
              <a:rPr lang="ko-KR" altLang="en-US" dirty="0">
                <a:latin typeface="3ds" panose="02000503020000020004" pitchFamily="50" charset="0"/>
              </a:rPr>
              <a:t>역할을 담당하는 </a:t>
            </a:r>
            <a:r>
              <a:rPr lang="en-US" altLang="ko-KR" dirty="0">
                <a:latin typeface="3ds" panose="02000503020000020004" pitchFamily="50" charset="0"/>
              </a:rPr>
              <a:t>icon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3DComment : 3DEXPERIENCE platform </a:t>
            </a:r>
            <a:r>
              <a:rPr lang="ko-KR" altLang="en-US" dirty="0">
                <a:latin typeface="3ds" panose="02000503020000020004" pitchFamily="50" charset="0"/>
              </a:rPr>
              <a:t>구성원과 </a:t>
            </a:r>
            <a:r>
              <a:rPr lang="en-US" altLang="ko-KR" dirty="0">
                <a:latin typeface="3ds" panose="02000503020000020004" pitchFamily="50" charset="0"/>
              </a:rPr>
              <a:t>Comment </a:t>
            </a:r>
            <a:r>
              <a:rPr lang="ko-KR" altLang="en-US" dirty="0">
                <a:latin typeface="3ds" panose="02000503020000020004" pitchFamily="50" charset="0"/>
              </a:rPr>
              <a:t>추가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ko-KR" altLang="en-US" dirty="0">
                <a:latin typeface="3ds" panose="02000503020000020004" pitchFamily="50" charset="0"/>
              </a:rPr>
              <a:t>좋아하는 </a:t>
            </a:r>
            <a:r>
              <a:rPr lang="en-US" altLang="ko-KR" dirty="0">
                <a:latin typeface="3ds" panose="02000503020000020004" pitchFamily="50" charset="0"/>
              </a:rPr>
              <a:t>Item </a:t>
            </a:r>
            <a:r>
              <a:rPr lang="ko-KR" altLang="en-US" dirty="0">
                <a:latin typeface="3ds" panose="02000503020000020004" pitchFamily="50" charset="0"/>
              </a:rPr>
              <a:t>공유 등의 상호 작용할 수 있는 기능을 제공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3DNotification : 3DEXPERIENCE platform </a:t>
            </a:r>
            <a:r>
              <a:rPr lang="ko-KR" altLang="en-US" dirty="0">
                <a:latin typeface="3ds" panose="02000503020000020004" pitchFamily="50" charset="0"/>
              </a:rPr>
              <a:t>사용자에게 알림 메시지를 </a:t>
            </a:r>
            <a:r>
              <a:rPr lang="en-US" altLang="ko-KR" dirty="0">
                <a:latin typeface="3ds" panose="02000503020000020004" pitchFamily="50" charset="0"/>
              </a:rPr>
              <a:t>Push </a:t>
            </a:r>
            <a:r>
              <a:rPr lang="ko-KR" altLang="en-US" dirty="0">
                <a:latin typeface="3ds" panose="02000503020000020004" pitchFamily="50" charset="0"/>
              </a:rPr>
              <a:t>하는 기능을 제공</a:t>
            </a:r>
          </a:p>
        </p:txBody>
      </p:sp>
    </p:spTree>
    <p:extLst>
      <p:ext uri="{BB962C8B-B14F-4D97-AF65-F5344CB8AC3E}">
        <p14:creationId xmlns:p14="http://schemas.microsoft.com/office/powerpoint/2010/main" val="37765986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3DSpaceIndex(FTS)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3DSpaceIndex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C:\R2022x\3DSpaceIndex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901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b="1" dirty="0">
                <a:solidFill>
                  <a:srgbClr val="005386"/>
                </a:solidFill>
                <a:latin typeface="Arial Narrow" panose="020B060602020203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Installation mode  Custom </a:t>
            </a:r>
            <a:r>
              <a:rPr lang="ko-KR" altLang="en-US" sz="1000" b="1" dirty="0">
                <a:solidFill>
                  <a:srgbClr val="005386"/>
                </a:solidFill>
                <a:latin typeface="Arial Narrow" panose="020B060602020203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선택</a:t>
            </a:r>
            <a:endParaRPr lang="en-US" altLang="ko-KR" sz="1000" b="1" dirty="0">
              <a:solidFill>
                <a:srgbClr val="005386"/>
              </a:solidFill>
              <a:latin typeface="Arial Narrow" panose="020B0606020202030204" pitchFamily="34" charset="0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5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73815" y="2115184"/>
            <a:ext cx="1238524" cy="363810"/>
            <a:chOff x="3019398" y="4442850"/>
            <a:chExt cx="1238524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86424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6" y="1107778"/>
            <a:ext cx="3584759" cy="2645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3DSpaceIndex(FTS)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설치 타입 선택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Single Search 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949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서비스 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URL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입력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http://fulltextsearch.3ds.localdomain:19000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grpSp>
        <p:nvGrpSpPr>
          <p:cNvPr id="27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3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3"/>
          <p:cNvGrpSpPr/>
          <p:nvPr/>
        </p:nvGrpSpPr>
        <p:grpSpPr>
          <a:xfrm>
            <a:off x="871954" y="1946966"/>
            <a:ext cx="657615" cy="598775"/>
            <a:chOff x="3123650" y="4493540"/>
            <a:chExt cx="657615" cy="598775"/>
          </a:xfrm>
        </p:grpSpPr>
        <p:sp>
          <p:nvSpPr>
            <p:cNvPr id="36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7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5633599" y="1672770"/>
            <a:ext cx="1531581" cy="363810"/>
            <a:chOff x="3019398" y="4442850"/>
            <a:chExt cx="1531581" cy="363810"/>
          </a:xfrm>
        </p:grpSpPr>
        <p:sp>
          <p:nvSpPr>
            <p:cNvPr id="25" name="직사각형 16"/>
            <p:cNvSpPr/>
            <p:nvPr/>
          </p:nvSpPr>
          <p:spPr>
            <a:xfrm>
              <a:off x="3189656" y="4655040"/>
              <a:ext cx="1361323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6412245" y="2601577"/>
            <a:ext cx="2533197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Password (default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값 사용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- 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exalead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83085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3DSpaceIndex(FTS)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361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Search Sever Data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경로 설정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(Default)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설치 시작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99532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3DSpaceIndex(FTS)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585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설치 진행 중 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FTS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에 필요한  프로그램 설치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설치 종료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42866" y="1111875"/>
            <a:ext cx="3585296" cy="2641796"/>
            <a:chOff x="1695450" y="1028700"/>
            <a:chExt cx="6515100" cy="48006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5450" y="1028700"/>
              <a:ext cx="6515100" cy="4800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2712" y="2581275"/>
              <a:ext cx="4600575" cy="169545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grpSp>
        <p:nvGrpSpPr>
          <p:cNvPr id="26" name="Group 3"/>
          <p:cNvGrpSpPr/>
          <p:nvPr/>
        </p:nvGrpSpPr>
        <p:grpSpPr>
          <a:xfrm>
            <a:off x="2201209" y="2473015"/>
            <a:ext cx="923848" cy="602072"/>
            <a:chOff x="3048984" y="4440939"/>
            <a:chExt cx="923848" cy="602072"/>
          </a:xfrm>
        </p:grpSpPr>
        <p:sp>
          <p:nvSpPr>
            <p:cNvPr id="27" name="직사각형 16"/>
            <p:cNvSpPr/>
            <p:nvPr/>
          </p:nvSpPr>
          <p:spPr>
            <a:xfrm>
              <a:off x="3237239" y="4641518"/>
              <a:ext cx="532992" cy="1926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48984" y="4440939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523" y="478570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3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74952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5808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39590" b="31703"/>
          <a:stretch/>
        </p:blipFill>
        <p:spPr>
          <a:xfrm>
            <a:off x="461817" y="1286969"/>
            <a:ext cx="3544398" cy="22582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11877"/>
            <a:ext cx="3584360" cy="2641107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166855" y="2931721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85493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JDK)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해제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사전에 </a:t>
            </a:r>
            <a:r>
              <a:rPr lang="en-US" altLang="ko-KR" sz="1000" dirty="0">
                <a:latin typeface="3ds" panose="02000503020000020004" pitchFamily="50" charset="0"/>
              </a:rPr>
              <a:t>JDK</a:t>
            </a:r>
            <a:r>
              <a:rPr lang="ko-KR" altLang="en-US" sz="1000" dirty="0">
                <a:latin typeface="3ds" panose="02000503020000020004" pitchFamily="50" charset="0"/>
              </a:rPr>
              <a:t>를 설치하였기에 해당 작업 불필요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5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73815" y="2115184"/>
            <a:ext cx="1238524" cy="363810"/>
            <a:chOff x="3019398" y="4442850"/>
            <a:chExt cx="1238524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5543996" y="2250681"/>
            <a:ext cx="657615" cy="598775"/>
            <a:chOff x="3123650" y="4493540"/>
            <a:chExt cx="657615" cy="598775"/>
          </a:xfrm>
        </p:grpSpPr>
        <p:sp>
          <p:nvSpPr>
            <p:cNvPr id="30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Rectangle 32"/>
          <p:cNvSpPr/>
          <p:nvPr/>
        </p:nvSpPr>
        <p:spPr>
          <a:xfrm>
            <a:off x="6350895" y="1553681"/>
            <a:ext cx="2459298" cy="27511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3DPassport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 설치된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JDK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489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Java </a:t>
            </a:r>
            <a:r>
              <a:rPr lang="ko-KR" altLang="en-US" sz="1000" b="1" dirty="0">
                <a:latin typeface="3ds" panose="02000503020000020004" pitchFamily="50" charset="0"/>
              </a:rPr>
              <a:t>설치 경로 선택 </a:t>
            </a:r>
            <a:r>
              <a:rPr lang="en-US" altLang="ko-KR" sz="1000" b="1" dirty="0">
                <a:latin typeface="3ds" panose="02000503020000020004" pitchFamily="50" charset="0"/>
              </a:rPr>
              <a:t>(3DPassport)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C:\R2022x\3DPassport\win_b64\code\serverjre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Oracle </a:t>
            </a:r>
            <a:r>
              <a:rPr lang="ko-KR" altLang="en-US" sz="1000" dirty="0">
                <a:latin typeface="3ds" panose="02000503020000020004" pitchFamily="50" charset="0"/>
              </a:rPr>
              <a:t>선택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5" y="1111875"/>
            <a:ext cx="3585295" cy="2641796"/>
          </a:xfrm>
          <a:prstGeom prst="rect">
            <a:avLst/>
          </a:prstGeom>
        </p:spPr>
      </p:pic>
      <p:grpSp>
        <p:nvGrpSpPr>
          <p:cNvPr id="20" name="Group 3"/>
          <p:cNvGrpSpPr/>
          <p:nvPr/>
        </p:nvGrpSpPr>
        <p:grpSpPr>
          <a:xfrm>
            <a:off x="973815" y="2714624"/>
            <a:ext cx="1743779" cy="363810"/>
            <a:chOff x="3019398" y="4442850"/>
            <a:chExt cx="1743779" cy="363810"/>
          </a:xfrm>
        </p:grpSpPr>
        <p:sp>
          <p:nvSpPr>
            <p:cNvPr id="21" name="직사각형 16"/>
            <p:cNvSpPr/>
            <p:nvPr/>
          </p:nvSpPr>
          <p:spPr>
            <a:xfrm>
              <a:off x="3189657" y="4655040"/>
              <a:ext cx="1573520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20344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960132"/>
            <a:ext cx="42049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DB Schema </a:t>
            </a:r>
            <a:r>
              <a:rPr lang="ko-KR" altLang="en-US" sz="1000" b="1" dirty="0">
                <a:latin typeface="3ds" panose="02000503020000020004" pitchFamily="50" charset="0"/>
              </a:rPr>
              <a:t>정보 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C:\Oracle19c\WINDOWS.X64_193000_db_home\network\admin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X3DSPACE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X3DSPACE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latin typeface="3ds" panose="02000503020000020004" pitchFamily="50" charset="0"/>
              </a:rPr>
              <a:t>orcl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X3DSPACE_ADMIN_TS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X3DSPACE_ADMIN_IDX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960132"/>
            <a:ext cx="2585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관리자 비밀 번호 입력 및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, Store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폴더 선택</a:t>
            </a:r>
            <a:endParaRPr lang="en-US" altLang="ko-KR" sz="1000" b="1" dirty="0">
              <a:solidFill>
                <a:srgbClr val="005386"/>
              </a:solidFill>
              <a:latin typeface="3ds" panose="02000503020000020004" pitchFamily="50" charset="0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Qwer1234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C:\R2022x\3DSpaceData</a:t>
            </a:r>
            <a:endParaRPr lang="ko-KR" altLang="en-US" sz="1000" dirty="0">
              <a:solidFill>
                <a:srgbClr val="005386"/>
              </a:solidFill>
              <a:latin typeface="3ds" panose="02000503020000020004" pitchFamily="50" charset="0"/>
              <a:sym typeface="Wingdings" panose="05000000000000000000" pitchFamily="2" charset="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8147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4" y="1111875"/>
            <a:ext cx="3585295" cy="2814771"/>
          </a:xfrm>
          <a:prstGeom prst="rect">
            <a:avLst/>
          </a:prstGeom>
        </p:spPr>
      </p:pic>
      <p:grpSp>
        <p:nvGrpSpPr>
          <p:cNvPr id="22" name="Group 3"/>
          <p:cNvGrpSpPr/>
          <p:nvPr/>
        </p:nvGrpSpPr>
        <p:grpSpPr>
          <a:xfrm>
            <a:off x="973815" y="1273936"/>
            <a:ext cx="2153433" cy="2219072"/>
            <a:chOff x="3019398" y="4442850"/>
            <a:chExt cx="2153433" cy="2219072"/>
          </a:xfrm>
        </p:grpSpPr>
        <p:sp>
          <p:nvSpPr>
            <p:cNvPr id="23" name="직사각형 16"/>
            <p:cNvSpPr/>
            <p:nvPr/>
          </p:nvSpPr>
          <p:spPr>
            <a:xfrm>
              <a:off x="3189657" y="4655040"/>
              <a:ext cx="1983174" cy="20068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6" name="Group 3"/>
          <p:cNvGrpSpPr/>
          <p:nvPr/>
        </p:nvGrpSpPr>
        <p:grpSpPr>
          <a:xfrm>
            <a:off x="5637562" y="2243642"/>
            <a:ext cx="1043654" cy="764487"/>
            <a:chOff x="3019398" y="4442850"/>
            <a:chExt cx="1043654" cy="764487"/>
          </a:xfrm>
        </p:grpSpPr>
        <p:sp>
          <p:nvSpPr>
            <p:cNvPr id="27" name="직사각형 16"/>
            <p:cNvSpPr/>
            <p:nvPr/>
          </p:nvSpPr>
          <p:spPr>
            <a:xfrm>
              <a:off x="3189657" y="4655040"/>
              <a:ext cx="873395" cy="5522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Group 3"/>
          <p:cNvGrpSpPr/>
          <p:nvPr/>
        </p:nvGrpSpPr>
        <p:grpSpPr>
          <a:xfrm>
            <a:off x="7390844" y="3434980"/>
            <a:ext cx="929944" cy="553304"/>
            <a:chOff x="3030696" y="4428747"/>
            <a:chExt cx="929944" cy="553304"/>
          </a:xfrm>
        </p:grpSpPr>
        <p:sp>
          <p:nvSpPr>
            <p:cNvPr id="3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"/>
          <p:cNvGrpSpPr/>
          <p:nvPr/>
        </p:nvGrpSpPr>
        <p:grpSpPr>
          <a:xfrm>
            <a:off x="2717594" y="3434980"/>
            <a:ext cx="929944" cy="632552"/>
            <a:chOff x="3030696" y="4428747"/>
            <a:chExt cx="929944" cy="632552"/>
          </a:xfrm>
        </p:grpSpPr>
        <p:sp>
          <p:nvSpPr>
            <p:cNvPr id="3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Rectangle 36"/>
          <p:cNvSpPr/>
          <p:nvPr/>
        </p:nvSpPr>
        <p:spPr>
          <a:xfrm>
            <a:off x="6244518" y="1386953"/>
            <a:ext cx="2731755" cy="40655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Store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폴더는 고객 환경에 따라 변경 할 것</a:t>
            </a:r>
            <a:b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Ex) D:\3DSpaceData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70939" y="4395160"/>
            <a:ext cx="2575776" cy="61057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DB Server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별도로 존재할 경우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localhost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아닌 해당 서버 이름을 입력</a:t>
            </a:r>
            <a:b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Ex) //DBSERVER:1521/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orcl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5174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960132"/>
            <a:ext cx="28937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선택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960132"/>
            <a:ext cx="16995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b="1" dirty="0" err="1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Tablespace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입력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X3DSPACE_DATA_TS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X3DSPACE_DATA_IDX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X3DSPACE_VPLM_TS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X3DSPACE_VPLM_IDX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4687"/>
            <a:ext cx="3585295" cy="2814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4" y="1111874"/>
            <a:ext cx="3585295" cy="2814771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5637562" y="1749866"/>
            <a:ext cx="1019270" cy="1481014"/>
            <a:chOff x="3019398" y="4442850"/>
            <a:chExt cx="1019270" cy="1481014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849011" cy="1268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434980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434980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63613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4009116"/>
            <a:ext cx="2494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Mail server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정보 입력 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(Default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값 선택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)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56" y="1111874"/>
            <a:ext cx="2542516" cy="28175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67" y="1111874"/>
            <a:ext cx="3587562" cy="28637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64256" y="3960132"/>
            <a:ext cx="22333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서비스 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URL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입력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https://3dpassport.3ds.localdomain/3dpassport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http://fulltextsearch.3ds.localdomain:19000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https://3dsearch.3ds.localdomain/federated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https://3ddashboard.3ds.localdomain/3ddashboard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https://3dspace.3ds.localdomain/3dspace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https://3dswym.3ds.localdomain/3dswym</a:t>
            </a:r>
            <a:endParaRPr lang="en-US" altLang="ko-KR" sz="600" dirty="0">
              <a:solidFill>
                <a:srgbClr val="FF0000"/>
              </a:solidFill>
              <a:latin typeface="3ds" panose="02000503020000020004" pitchFamily="50" charset="0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https://3dcomment.3ds.localdomain/3dcomment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https://3dnotification.3ds.localdomain/3dnotification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https://3dmessaging.3ds.localdomain/3dmessaging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78856" y="1775827"/>
            <a:ext cx="2618917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Mail server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있으면 해당 정보를 입력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218453" y="2080640"/>
            <a:ext cx="955040" cy="254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3"/>
          <p:cNvGrpSpPr/>
          <p:nvPr/>
        </p:nvGrpSpPr>
        <p:grpSpPr>
          <a:xfrm>
            <a:off x="1278615" y="1219072"/>
            <a:ext cx="2165625" cy="2418936"/>
            <a:chOff x="3019398" y="4442850"/>
            <a:chExt cx="2165625" cy="2418936"/>
          </a:xfrm>
        </p:grpSpPr>
        <p:sp>
          <p:nvSpPr>
            <p:cNvPr id="25" name="직사각형 16"/>
            <p:cNvSpPr/>
            <p:nvPr/>
          </p:nvSpPr>
          <p:spPr>
            <a:xfrm>
              <a:off x="3189657" y="4655548"/>
              <a:ext cx="1995366" cy="22062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" name="Group 3"/>
          <p:cNvGrpSpPr/>
          <p:nvPr/>
        </p:nvGrpSpPr>
        <p:grpSpPr>
          <a:xfrm>
            <a:off x="7390844" y="3477652"/>
            <a:ext cx="929944" cy="553304"/>
            <a:chOff x="3030696" y="4428747"/>
            <a:chExt cx="929944" cy="553304"/>
          </a:xfrm>
        </p:grpSpPr>
        <p:sp>
          <p:nvSpPr>
            <p:cNvPr id="2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2498138" y="3520324"/>
            <a:ext cx="838504" cy="608168"/>
            <a:chOff x="3048984" y="4465323"/>
            <a:chExt cx="838504" cy="608168"/>
          </a:xfrm>
        </p:grpSpPr>
        <p:sp>
          <p:nvSpPr>
            <p:cNvPr id="32" name="직사각형 16"/>
            <p:cNvSpPr/>
            <p:nvPr/>
          </p:nvSpPr>
          <p:spPr>
            <a:xfrm>
              <a:off x="3249541" y="4665902"/>
              <a:ext cx="410853" cy="1926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48984" y="446532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179" y="481618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934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user experience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45" y="1762189"/>
            <a:ext cx="4848709" cy="27423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</p:pic>
      <p:sp>
        <p:nvSpPr>
          <p:cNvPr id="8" name="Line Callout 1 7"/>
          <p:cNvSpPr/>
          <p:nvPr/>
        </p:nvSpPr>
        <p:spPr>
          <a:xfrm>
            <a:off x="320996" y="1464450"/>
            <a:ext cx="1840724" cy="631528"/>
          </a:xfrm>
          <a:prstGeom prst="borderCallout1">
            <a:avLst>
              <a:gd name="adj1" fmla="val 49670"/>
              <a:gd name="adj2" fmla="val 99945"/>
              <a:gd name="adj3" fmla="val 61219"/>
              <a:gd name="adj4" fmla="val 127254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3DCompass</a:t>
            </a:r>
          </a:p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Provide personalized and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role-based access to all apps.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320996" y="2229452"/>
            <a:ext cx="1840724" cy="739256"/>
          </a:xfrm>
          <a:prstGeom prst="borderCallout1">
            <a:avLst>
              <a:gd name="adj1" fmla="val 49670"/>
              <a:gd name="adj2" fmla="val 99945"/>
              <a:gd name="adj3" fmla="val 24734"/>
              <a:gd name="adj4" fmla="val 124752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Roles</a:t>
            </a:r>
          </a:p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User assigned to multiple roles. Selection of a role displays apps required.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320996" y="3102182"/>
            <a:ext cx="1840724" cy="631528"/>
          </a:xfrm>
          <a:prstGeom prst="borderCallout1">
            <a:avLst>
              <a:gd name="adj1" fmla="val 49670"/>
              <a:gd name="adj2" fmla="val 99945"/>
              <a:gd name="adj3" fmla="val 7052"/>
              <a:gd name="adj4" fmla="val 125824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Apps</a:t>
            </a:r>
          </a:p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Intelligent launch of apps in context of the data.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320996" y="3867185"/>
            <a:ext cx="1840724" cy="631528"/>
          </a:xfrm>
          <a:prstGeom prst="borderCallout1">
            <a:avLst>
              <a:gd name="adj1" fmla="val 49670"/>
              <a:gd name="adj2" fmla="val 99945"/>
              <a:gd name="adj3" fmla="val 25263"/>
              <a:gd name="adj4" fmla="val 189810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3DDashboard</a:t>
            </a:r>
          </a:p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Subscribe to multiple feeds from the internet.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2271811" y="928858"/>
            <a:ext cx="1207465" cy="631528"/>
          </a:xfrm>
          <a:prstGeom prst="borderCallout1">
            <a:avLst>
              <a:gd name="adj1" fmla="val 100711"/>
              <a:gd name="adj2" fmla="val 50655"/>
              <a:gd name="adj3" fmla="val 178929"/>
              <a:gd name="adj4" fmla="val 158514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3DSwym</a:t>
            </a:r>
          </a:p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Social collaboration through communities.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3588934" y="928858"/>
            <a:ext cx="1627055" cy="631528"/>
          </a:xfrm>
          <a:prstGeom prst="borderCallout1">
            <a:avLst>
              <a:gd name="adj1" fmla="val 100711"/>
              <a:gd name="adj2" fmla="val 50655"/>
              <a:gd name="adj3" fmla="val 141428"/>
              <a:gd name="adj4" fmla="val 64525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5720" rtlCol="0" anchor="ctr"/>
          <a:lstStyle/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3DSearch</a:t>
            </a:r>
          </a:p>
          <a:p>
            <a:pPr marL="0" marR="0" lvl="0" indent="0" algn="l" defTabSz="879152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Intelligent search, re-use and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re-purpose of intellectual assets.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7562579" y="1817318"/>
            <a:ext cx="1258110" cy="631528"/>
          </a:xfrm>
          <a:prstGeom prst="borderCallout1">
            <a:avLst>
              <a:gd name="adj1" fmla="val 42178"/>
              <a:gd name="adj2" fmla="val -376"/>
              <a:gd name="adj3" fmla="val 40253"/>
              <a:gd name="adj4" fmla="val -118592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5720" rtlCol="0" anchor="ctr"/>
          <a:lstStyle/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3DPlay</a:t>
            </a:r>
          </a:p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Visualize, review designs and play experiences.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7562579" y="3363205"/>
            <a:ext cx="1260425" cy="615451"/>
          </a:xfrm>
          <a:prstGeom prst="borderCallout1">
            <a:avLst>
              <a:gd name="adj1" fmla="val 42653"/>
              <a:gd name="adj2" fmla="val -510"/>
              <a:gd name="adj3" fmla="val -4418"/>
              <a:gd name="adj4" fmla="val -102866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5720" rtlCol="0" anchor="ctr"/>
          <a:lstStyle/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3DDrive</a:t>
            </a:r>
          </a:p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Secure file sharing on the cloud with 3DPassport.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325647" y="928858"/>
            <a:ext cx="1545928" cy="631528"/>
          </a:xfrm>
          <a:prstGeom prst="borderCallout1">
            <a:avLst>
              <a:gd name="adj1" fmla="val 100711"/>
              <a:gd name="adj2" fmla="val 50655"/>
              <a:gd name="adj3" fmla="val 132320"/>
              <a:gd name="adj4" fmla="val 72584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5720" rtlCol="0" anchor="ctr"/>
          <a:lstStyle/>
          <a:p>
            <a:pPr marL="0" marR="0" lvl="0" indent="0" algn="l" defTabSz="879152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3DPassport</a:t>
            </a:r>
          </a:p>
          <a:p>
            <a:pPr marL="0" marR="0" lvl="0" indent="0" algn="l" defTabSz="879152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Identity management and authentication across all apps.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7004861" y="928859"/>
            <a:ext cx="1331760" cy="631528"/>
          </a:xfrm>
          <a:prstGeom prst="borderCallout1">
            <a:avLst>
              <a:gd name="adj1" fmla="val 99684"/>
              <a:gd name="adj2" fmla="val 51170"/>
              <a:gd name="adj3" fmla="val 128475"/>
              <a:gd name="adj4" fmla="val -23803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5720" rtlCol="0" anchor="ctr"/>
          <a:lstStyle/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3DNotifications</a:t>
            </a:r>
          </a:p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Deliver notifications from platform as well as apps.</a:t>
            </a:r>
          </a:p>
        </p:txBody>
      </p:sp>
      <p:sp>
        <p:nvSpPr>
          <p:cNvPr id="18" name="Line Callout 1 17"/>
          <p:cNvSpPr/>
          <p:nvPr/>
        </p:nvSpPr>
        <p:spPr>
          <a:xfrm>
            <a:off x="7562579" y="2590262"/>
            <a:ext cx="1258110" cy="631528"/>
          </a:xfrm>
          <a:prstGeom prst="borderCallout1">
            <a:avLst>
              <a:gd name="adj1" fmla="val 42178"/>
              <a:gd name="adj2" fmla="val -376"/>
              <a:gd name="adj3" fmla="val 171695"/>
              <a:gd name="adj4" fmla="val -250035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5720" rtlCol="0" anchor="ctr"/>
          <a:lstStyle/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3DComments</a:t>
            </a:r>
          </a:p>
          <a:p>
            <a:pPr marL="0" marR="0" lvl="0" indent="0" algn="l" defTabSz="87915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uLnTx/>
                <a:uFillTx/>
                <a:latin typeface="3ds" panose="02000503020000020004"/>
              </a:rPr>
              <a:t>Share your thoughts &amp; POV. Engage in discussion with peers.</a:t>
            </a:r>
          </a:p>
        </p:txBody>
      </p:sp>
    </p:spTree>
    <p:extLst>
      <p:ext uri="{BB962C8B-B14F-4D97-AF65-F5344CB8AC3E}">
        <p14:creationId xmlns:p14="http://schemas.microsoft.com/office/powerpoint/2010/main" val="19643625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4009116"/>
            <a:ext cx="1954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Application server port : 9080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1" y="1111873"/>
            <a:ext cx="3587561" cy="28637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67" y="1111874"/>
            <a:ext cx="3587561" cy="28637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2871" y="4009115"/>
            <a:ext cx="30588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Build the application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체크</a:t>
            </a:r>
            <a:b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Install the application server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체크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JAVA Heap Size 2048m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선택 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(Memory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부족 방지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17" name="Group 3"/>
          <p:cNvGrpSpPr/>
          <p:nvPr/>
        </p:nvGrpSpPr>
        <p:grpSpPr>
          <a:xfrm>
            <a:off x="973815" y="2582544"/>
            <a:ext cx="1780815" cy="363810"/>
            <a:chOff x="3019398" y="4442850"/>
            <a:chExt cx="1780815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5847" y="4655040"/>
              <a:ext cx="1614366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Group 3"/>
          <p:cNvGrpSpPr/>
          <p:nvPr/>
        </p:nvGrpSpPr>
        <p:grpSpPr>
          <a:xfrm>
            <a:off x="7390844" y="3476636"/>
            <a:ext cx="929944" cy="553304"/>
            <a:chOff x="3030696" y="4428747"/>
            <a:chExt cx="929944" cy="553304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2717594" y="3476636"/>
            <a:ext cx="929944" cy="632552"/>
            <a:chOff x="3030696" y="4428747"/>
            <a:chExt cx="929944" cy="63255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85498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4009116"/>
            <a:ext cx="1843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b="1" dirty="0" err="1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Shrotcut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및 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Start Menu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생성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2871" y="4009115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위 내용 선택 시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작업 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Scheduler FTS Partial indexing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을</a:t>
            </a:r>
            <a:endParaRPr lang="en-US" altLang="ko-KR" sz="1000" b="1" dirty="0">
              <a:solidFill>
                <a:srgbClr val="005386"/>
              </a:solidFill>
              <a:latin typeface="3ds" panose="02000503020000020004" pitchFamily="50" charset="0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수행하는 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Scheduler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가 생성됨 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(Default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값 선택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1" y="1111873"/>
            <a:ext cx="3587561" cy="2863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67" y="1111873"/>
            <a:ext cx="3587561" cy="2863755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7390844" y="3476636"/>
            <a:ext cx="929944" cy="553304"/>
            <a:chOff x="3030696" y="4428747"/>
            <a:chExt cx="929944" cy="553304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2717594" y="3476636"/>
            <a:ext cx="929944" cy="535016"/>
            <a:chOff x="3030696" y="4428747"/>
            <a:chExt cx="929944" cy="535016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06454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3901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4009116"/>
            <a:ext cx="946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OK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버튼 클릭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2871" y="4009115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설치 시작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1" y="1111873"/>
            <a:ext cx="3587562" cy="28637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66" y="1111873"/>
            <a:ext cx="3587562" cy="2863755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7287212" y="2763404"/>
            <a:ext cx="929944" cy="553304"/>
            <a:chOff x="3030696" y="4428747"/>
            <a:chExt cx="929944" cy="553304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2717594" y="347663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8954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4009116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설치 종료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2871" y="2642072"/>
            <a:ext cx="946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OK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ea typeface="맑은 고딕" panose="020B0503020000020004" pitchFamily="50" charset="-127"/>
                <a:sym typeface="Wingdings" panose="05000000000000000000" pitchFamily="2" charset="2"/>
              </a:rPr>
              <a:t>버튼 클릭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566" y="1111873"/>
            <a:ext cx="3587561" cy="28637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1" y="1111873"/>
            <a:ext cx="2428021" cy="1494167"/>
          </a:xfrm>
          <a:prstGeom prst="rect">
            <a:avLst/>
          </a:prstGeom>
        </p:spPr>
      </p:pic>
      <p:grpSp>
        <p:nvGrpSpPr>
          <p:cNvPr id="17" name="Group 3"/>
          <p:cNvGrpSpPr/>
          <p:nvPr/>
        </p:nvGrpSpPr>
        <p:grpSpPr>
          <a:xfrm>
            <a:off x="7390844" y="3476636"/>
            <a:ext cx="929944" cy="553304"/>
            <a:chOff x="3030696" y="4428747"/>
            <a:chExt cx="929944" cy="553304"/>
          </a:xfrm>
        </p:grpSpPr>
        <p:sp>
          <p:nvSpPr>
            <p:cNvPr id="1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3"/>
          <p:cNvGrpSpPr/>
          <p:nvPr/>
        </p:nvGrpSpPr>
        <p:grpSpPr>
          <a:xfrm>
            <a:off x="2075363" y="2102150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5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351" y="2934853"/>
            <a:ext cx="2095912" cy="199479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90988" y="4018232"/>
            <a:ext cx="2828637" cy="377804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중 해당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Error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발생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OS Update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</a:t>
            </a:r>
            <a:r>
              <a:rPr lang="ko-KR" altLang="en-US" sz="1000">
                <a:solidFill>
                  <a:srgbClr val="C00000"/>
                </a:solidFill>
                <a:latin typeface="3ds" panose="02000503020000020004" pitchFamily="50" charset="0"/>
              </a:rPr>
              <a:t>최신으로 진행 후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설치를 다시 수행해 볼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865264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3DIndexing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758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3DIndexing 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-1" r="39590" b="31877"/>
          <a:stretch/>
        </p:blipFill>
        <p:spPr>
          <a:xfrm>
            <a:off x="461817" y="1286968"/>
            <a:ext cx="3544397" cy="22525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11877"/>
            <a:ext cx="3584360" cy="2641107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166855" y="2931721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3004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3DIndexing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3DIndexing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C:\R2022x\VolumeSearch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145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Start Menu</a:t>
            </a:r>
            <a:r>
              <a:rPr lang="ko-KR" altLang="en-US" sz="1000" b="1" dirty="0">
                <a:latin typeface="3ds" panose="02000503020000020004" pitchFamily="50" charset="0"/>
              </a:rPr>
              <a:t>에 </a:t>
            </a:r>
            <a:r>
              <a:rPr lang="en-US" altLang="ko-KR" sz="1000" b="1" dirty="0">
                <a:latin typeface="3ds" panose="02000503020000020004" pitchFamily="50" charset="0"/>
              </a:rPr>
              <a:t>3DIndex Tools </a:t>
            </a:r>
            <a:r>
              <a:rPr lang="ko-KR" altLang="en-US" sz="1000" b="1" dirty="0">
                <a:latin typeface="3ds" panose="02000503020000020004" pitchFamily="50" charset="0"/>
              </a:rPr>
              <a:t>추가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4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73815" y="2115184"/>
            <a:ext cx="1238524" cy="363810"/>
            <a:chOff x="3019398" y="4442850"/>
            <a:chExt cx="1238524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9083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3DIndexing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951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Desktop</a:t>
            </a:r>
            <a:r>
              <a:rPr lang="ko-KR" altLang="en-US" sz="1000" b="1" dirty="0">
                <a:latin typeface="3ds" panose="02000503020000020004" pitchFamily="50" charset="0"/>
              </a:rPr>
              <a:t>에 </a:t>
            </a:r>
            <a:r>
              <a:rPr lang="ko-KR" altLang="en-US" sz="1000" b="1" dirty="0" err="1">
                <a:latin typeface="3ds" panose="02000503020000020004" pitchFamily="50" charset="0"/>
              </a:rPr>
              <a:t>바로가기</a:t>
            </a:r>
            <a:r>
              <a:rPr lang="ko-KR" altLang="en-US" sz="1000" b="1" dirty="0">
                <a:latin typeface="3ds" panose="02000503020000020004" pitchFamily="50" charset="0"/>
              </a:rPr>
              <a:t> </a:t>
            </a:r>
            <a:r>
              <a:rPr lang="en-US" altLang="ko-KR" sz="1000" b="1" dirty="0">
                <a:latin typeface="3ds" panose="02000503020000020004" pitchFamily="50" charset="0"/>
              </a:rPr>
              <a:t>Icon </a:t>
            </a:r>
            <a:r>
              <a:rPr lang="ko-KR" altLang="en-US" sz="1000" b="1" dirty="0">
                <a:latin typeface="3ds" panose="02000503020000020004" pitchFamily="50" charset="0"/>
              </a:rPr>
              <a:t>생성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3" y="1111875"/>
            <a:ext cx="3585295" cy="26417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5" y="1111875"/>
            <a:ext cx="2976917" cy="26417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47055" y="3787157"/>
            <a:ext cx="2409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en-US" altLang="ko-KR" sz="1000" b="1" dirty="0" err="1">
                <a:latin typeface="3ds" panose="02000503020000020004" pitchFamily="50" charset="0"/>
              </a:rPr>
              <a:t>NoCAS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서버 정보 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>
                <a:latin typeface="3ds" panose="02000503020000020004" pitchFamily="50" charset="0"/>
              </a:rPr>
              <a:t>localhost or R2022x (3DSpace </a:t>
            </a:r>
            <a:r>
              <a:rPr lang="ko-KR" altLang="en-US" sz="600" dirty="0">
                <a:latin typeface="3ds" panose="02000503020000020004" pitchFamily="50" charset="0"/>
              </a:rPr>
              <a:t>서버 </a:t>
            </a:r>
            <a:r>
              <a:rPr lang="en-US" altLang="ko-KR" sz="600" dirty="0">
                <a:latin typeface="3ds" panose="02000503020000020004" pitchFamily="50" charset="0"/>
              </a:rPr>
              <a:t>Hostname)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>
                <a:latin typeface="3ds" panose="02000503020000020004" pitchFamily="50" charset="0"/>
              </a:rPr>
              <a:t>8070 (3DSpace </a:t>
            </a:r>
            <a:r>
              <a:rPr lang="en-US" altLang="ko-KR" sz="600" dirty="0" err="1">
                <a:latin typeface="3ds" panose="02000503020000020004" pitchFamily="50" charset="0"/>
              </a:rPr>
              <a:t>NoCAS</a:t>
            </a:r>
            <a:r>
              <a:rPr lang="en-US" altLang="ko-KR" sz="600" dirty="0">
                <a:latin typeface="3ds" panose="02000503020000020004" pitchFamily="50" charset="0"/>
              </a:rPr>
              <a:t> Port)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>
                <a:latin typeface="3ds" panose="02000503020000020004" pitchFamily="50" charset="0"/>
              </a:rPr>
              <a:t>Internal (3DSpace </a:t>
            </a:r>
            <a:r>
              <a:rPr lang="en-US" altLang="ko-KR" sz="600" dirty="0" err="1">
                <a:latin typeface="3ds" panose="02000503020000020004" pitchFamily="50" charset="0"/>
              </a:rPr>
              <a:t>NoCAS</a:t>
            </a:r>
            <a:r>
              <a:rPr lang="en-US" altLang="ko-KR" sz="600" dirty="0">
                <a:latin typeface="3ds" panose="02000503020000020004" pitchFamily="50" charset="0"/>
              </a:rPr>
              <a:t> </a:t>
            </a:r>
            <a:r>
              <a:rPr lang="en-US" altLang="ko-KR" sz="600" dirty="0" err="1">
                <a:latin typeface="3ds" panose="02000503020000020004" pitchFamily="50" charset="0"/>
              </a:rPr>
              <a:t>RootURL</a:t>
            </a:r>
            <a:r>
              <a:rPr lang="en-US" altLang="ko-KR" sz="600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>
                <a:latin typeface="3ds" panose="02000503020000020004" pitchFamily="50" charset="0"/>
              </a:rPr>
              <a:t>3DIndexAdminUser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>
                <a:latin typeface="3ds" panose="02000503020000020004" pitchFamily="50" charset="0"/>
              </a:rPr>
              <a:t>Qwer1234 (password)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 err="1">
                <a:latin typeface="3ds" panose="02000503020000020004" pitchFamily="50" charset="0"/>
              </a:rPr>
              <a:t>VPLMAdmin.Company</a:t>
            </a:r>
            <a:r>
              <a:rPr lang="en-US" altLang="ko-KR" sz="600" dirty="0">
                <a:latin typeface="3ds" panose="02000503020000020004" pitchFamily="50" charset="0"/>
              </a:rPr>
              <a:t> </a:t>
            </a:r>
            <a:r>
              <a:rPr lang="en-US" altLang="ko-KR" sz="600" dirty="0" err="1">
                <a:latin typeface="3ds" panose="02000503020000020004" pitchFamily="50" charset="0"/>
              </a:rPr>
              <a:t>Name.Default</a:t>
            </a:r>
            <a:r>
              <a:rPr lang="en-US" altLang="ko-KR" sz="600" dirty="0">
                <a:latin typeface="3ds" panose="02000503020000020004" pitchFamily="50" charset="0"/>
              </a:rPr>
              <a:t> (Default)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>
                <a:latin typeface="3ds" panose="02000503020000020004" pitchFamily="50" charset="0"/>
              </a:rPr>
              <a:t>C:\R2022x\VolumeSearch\3DIndexes (3DIndex Index </a:t>
            </a:r>
            <a:r>
              <a:rPr lang="ko-KR" altLang="en-US" sz="600" dirty="0">
                <a:latin typeface="3ds" panose="02000503020000020004" pitchFamily="50" charset="0"/>
              </a:rPr>
              <a:t>폴더</a:t>
            </a:r>
            <a:r>
              <a:rPr lang="en-US" altLang="ko-KR" sz="600" dirty="0">
                <a:latin typeface="3ds" panose="02000503020000020004" pitchFamily="50" charset="0"/>
              </a:rPr>
              <a:t>)</a:t>
            </a:r>
          </a:p>
        </p:txBody>
      </p:sp>
      <p:grpSp>
        <p:nvGrpSpPr>
          <p:cNvPr id="21" name="Group 3"/>
          <p:cNvGrpSpPr/>
          <p:nvPr/>
        </p:nvGrpSpPr>
        <p:grpSpPr>
          <a:xfrm>
            <a:off x="1152700" y="1204506"/>
            <a:ext cx="1228759" cy="2186813"/>
            <a:chOff x="3019398" y="4442850"/>
            <a:chExt cx="1228759" cy="2186813"/>
          </a:xfrm>
        </p:grpSpPr>
        <p:sp>
          <p:nvSpPr>
            <p:cNvPr id="22" name="직사각형 16"/>
            <p:cNvSpPr/>
            <p:nvPr/>
          </p:nvSpPr>
          <p:spPr>
            <a:xfrm>
              <a:off x="3189657" y="4655548"/>
              <a:ext cx="1058500" cy="19741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4" name="Group 3"/>
          <p:cNvGrpSpPr/>
          <p:nvPr/>
        </p:nvGrpSpPr>
        <p:grpSpPr>
          <a:xfrm>
            <a:off x="7390844" y="3259212"/>
            <a:ext cx="929944" cy="553304"/>
            <a:chOff x="3030696" y="4428747"/>
            <a:chExt cx="929944" cy="553304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2613962" y="3315346"/>
            <a:ext cx="838504" cy="608168"/>
            <a:chOff x="3048984" y="4465323"/>
            <a:chExt cx="838504" cy="608168"/>
          </a:xfrm>
        </p:grpSpPr>
        <p:sp>
          <p:nvSpPr>
            <p:cNvPr id="29" name="직사각형 16"/>
            <p:cNvSpPr/>
            <p:nvPr/>
          </p:nvSpPr>
          <p:spPr>
            <a:xfrm>
              <a:off x="3228998" y="4656269"/>
              <a:ext cx="451938" cy="2119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48984" y="446532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179" y="481618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38778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3DIndexing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5" y="1111875"/>
            <a:ext cx="3580387" cy="26381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42" y="1111875"/>
            <a:ext cx="3580387" cy="263818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7390844" y="3254132"/>
            <a:ext cx="929944" cy="553304"/>
            <a:chOff x="3030696" y="4428747"/>
            <a:chExt cx="929944" cy="553304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2718984" y="3254132"/>
            <a:ext cx="929944" cy="553304"/>
            <a:chOff x="3030696" y="4428747"/>
            <a:chExt cx="929944" cy="553304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68576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EXALEAD_CloudView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2308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EXALEAD </a:t>
            </a:r>
            <a:r>
              <a:rPr lang="en-US" altLang="ko-KR" sz="1000" b="1" dirty="0" err="1">
                <a:latin typeface="3ds" panose="02000503020000020004" pitchFamily="50" charset="0"/>
              </a:rPr>
              <a:t>CloudView</a:t>
            </a:r>
            <a:r>
              <a:rPr lang="en-US" altLang="ko-KR" sz="1000" b="1" dirty="0">
                <a:latin typeface="3ds" panose="02000503020000020004" pitchFamily="50" charset="0"/>
              </a:rPr>
              <a:t> 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-1" r="39655" b="32106"/>
          <a:stretch/>
        </p:blipFill>
        <p:spPr>
          <a:xfrm>
            <a:off x="461817" y="1286968"/>
            <a:ext cx="3540587" cy="22449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11877"/>
            <a:ext cx="3584360" cy="2641107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166855" y="2931721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3560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EXALEAD_CloudView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EXALEAD </a:t>
            </a:r>
            <a:r>
              <a:rPr lang="en-US" altLang="ko-KR" sz="1000" b="1" dirty="0" err="1">
                <a:latin typeface="3ds" panose="02000503020000020004" pitchFamily="50" charset="0"/>
              </a:rPr>
              <a:t>CloudView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C:\R2022x\CloudView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JDK)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해제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사전에 </a:t>
            </a:r>
            <a:r>
              <a:rPr lang="en-US" altLang="ko-KR" sz="1000" dirty="0">
                <a:latin typeface="3ds" panose="02000503020000020004" pitchFamily="50" charset="0"/>
              </a:rPr>
              <a:t>JDK</a:t>
            </a:r>
            <a:r>
              <a:rPr lang="ko-KR" altLang="en-US" sz="1000" dirty="0">
                <a:latin typeface="3ds" panose="02000503020000020004" pitchFamily="50" charset="0"/>
              </a:rPr>
              <a:t>를 설치하였기에 해당 작업 불필요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4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73815" y="2115184"/>
            <a:ext cx="1238524" cy="363810"/>
            <a:chOff x="3019398" y="4442850"/>
            <a:chExt cx="1238524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5543996" y="2250681"/>
            <a:ext cx="657615" cy="598775"/>
            <a:chOff x="3123650" y="4493540"/>
            <a:chExt cx="657615" cy="598775"/>
          </a:xfrm>
        </p:grpSpPr>
        <p:sp>
          <p:nvSpPr>
            <p:cNvPr id="30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Rectangle 32"/>
          <p:cNvSpPr/>
          <p:nvPr/>
        </p:nvSpPr>
        <p:spPr>
          <a:xfrm>
            <a:off x="6350895" y="1553681"/>
            <a:ext cx="2459298" cy="27511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3DPassport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 설치된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JDK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90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3dexperience portfolio &amp; architecture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grpSp>
        <p:nvGrpSpPr>
          <p:cNvPr id="3" name="Group 2"/>
          <p:cNvGrpSpPr/>
          <p:nvPr/>
        </p:nvGrpSpPr>
        <p:grpSpPr>
          <a:xfrm>
            <a:off x="597455" y="635388"/>
            <a:ext cx="8351474" cy="4347959"/>
            <a:chOff x="640126" y="849680"/>
            <a:chExt cx="9911817" cy="5160308"/>
          </a:xfrm>
        </p:grpSpPr>
        <p:sp>
          <p:nvSpPr>
            <p:cNvPr id="22" name="TextBox 21"/>
            <p:cNvSpPr txBox="1"/>
            <p:nvPr/>
          </p:nvSpPr>
          <p:spPr>
            <a:xfrm>
              <a:off x="8616253" y="1308573"/>
              <a:ext cx="1002126" cy="400085"/>
            </a:xfrm>
            <a:prstGeom prst="rect">
              <a:avLst/>
            </a:prstGeom>
            <a:noFill/>
          </p:spPr>
          <p:txBody>
            <a:bodyPr wrap="square" lIns="91416" tIns="45708" rIns="91416" bIns="45708" rtlCol="0">
              <a:spAutoFit/>
            </a:bodyPr>
            <a:lstStyle/>
            <a:p>
              <a:r>
                <a:rPr lang="en-US" sz="1000" b="1" dirty="0">
                  <a:solidFill>
                    <a:srgbClr val="4F81B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Industry</a:t>
              </a:r>
            </a:p>
            <a:p>
              <a:r>
                <a:rPr lang="en-US" sz="1000" b="1" dirty="0">
                  <a:solidFill>
                    <a:srgbClr val="4F81B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Portfolio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40547" y="2704303"/>
              <a:ext cx="1002126" cy="246197"/>
            </a:xfrm>
            <a:prstGeom prst="rect">
              <a:avLst/>
            </a:prstGeom>
            <a:noFill/>
          </p:spPr>
          <p:txBody>
            <a:bodyPr wrap="square" lIns="91416" tIns="45708" rIns="91416" bIns="45708" rtlCol="0">
              <a:spAutoFit/>
            </a:bodyPr>
            <a:lstStyle>
              <a:defPPr>
                <a:defRPr lang="en-US"/>
              </a:defPPr>
              <a:lvl1pPr>
                <a:defRPr sz="1000">
                  <a:solidFill>
                    <a:srgbClr val="4F81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Roles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03030" y="4224069"/>
              <a:ext cx="1476562" cy="657475"/>
            </a:xfrm>
            <a:prstGeom prst="rect">
              <a:avLst/>
            </a:prstGeom>
            <a:noFill/>
          </p:spPr>
          <p:txBody>
            <a:bodyPr wrap="square" lIns="91416" tIns="45708" rIns="91416" bIns="45708" rtlCol="0">
              <a:spAutoFit/>
            </a:bodyPr>
            <a:lstStyle>
              <a:defPPr>
                <a:defRPr lang="en-US"/>
              </a:defPPr>
              <a:lvl1pPr>
                <a:defRPr sz="1000">
                  <a:solidFill>
                    <a:srgbClr val="4F81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Out of the Box </a:t>
              </a:r>
            </a:p>
            <a:p>
              <a:r>
                <a:rPr 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platform</a:t>
              </a:r>
            </a:p>
            <a:p>
              <a:r>
                <a:rPr 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Capabilities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625218" y="1836094"/>
              <a:ext cx="1002126" cy="400085"/>
            </a:xfrm>
            <a:prstGeom prst="rect">
              <a:avLst/>
            </a:prstGeom>
            <a:noFill/>
          </p:spPr>
          <p:txBody>
            <a:bodyPr wrap="square" lIns="91416" tIns="45708" rIns="91416" bIns="45708" rtlCol="0">
              <a:spAutoFit/>
            </a:bodyPr>
            <a:lstStyle>
              <a:defPPr>
                <a:defRPr lang="en-US"/>
              </a:defPPr>
              <a:lvl1pPr>
                <a:defRPr sz="1000">
                  <a:solidFill>
                    <a:srgbClr val="4F81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Unified User</a:t>
              </a:r>
            </a:p>
            <a:p>
              <a:r>
                <a:rPr 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Experience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16253" y="3871917"/>
              <a:ext cx="1935690" cy="246197"/>
            </a:xfrm>
            <a:prstGeom prst="rect">
              <a:avLst/>
            </a:prstGeom>
            <a:noFill/>
          </p:spPr>
          <p:txBody>
            <a:bodyPr wrap="square" lIns="91416" tIns="45708" rIns="91416" bIns="45708" rtlCol="0">
              <a:spAutoFit/>
            </a:bodyPr>
            <a:lstStyle>
              <a:defPPr>
                <a:defRPr lang="en-US"/>
              </a:defPPr>
              <a:lvl1pPr>
                <a:defRPr sz="1000">
                  <a:solidFill>
                    <a:srgbClr val="4F81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Platform Services</a:t>
              </a:r>
            </a:p>
          </p:txBody>
        </p:sp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26" y="849680"/>
              <a:ext cx="8486155" cy="5160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그림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89" b="94444" l="4348" r="95652">
                          <a14:foregroundMark x1="39130" y1="20833" x2="39130" y2="20833"/>
                          <a14:foregroundMark x1="73913" y1="30556" x2="73913" y2="305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73002" y="4305560"/>
              <a:ext cx="282625" cy="294914"/>
            </a:xfrm>
            <a:prstGeom prst="rect">
              <a:avLst/>
            </a:prstGeom>
            <a:solidFill>
              <a:srgbClr val="00B2A9"/>
            </a:solidFill>
          </p:spPr>
        </p:pic>
        <p:pic>
          <p:nvPicPr>
            <p:cNvPr id="29" name="그림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1" b="86905" l="4478" r="98507"/>
                      </a14:imgEffect>
                    </a14:imgLayer>
                  </a14:imgProps>
                </a:ext>
              </a:extLst>
            </a:blip>
            <a:srcRect t="2321" b="22665"/>
            <a:stretch/>
          </p:blipFill>
          <p:spPr>
            <a:xfrm>
              <a:off x="2948366" y="4335202"/>
              <a:ext cx="275425" cy="259029"/>
            </a:xfrm>
            <a:prstGeom prst="rect">
              <a:avLst/>
            </a:prstGeom>
            <a:solidFill>
              <a:srgbClr val="00B2A9"/>
            </a:solidFill>
          </p:spPr>
        </p:pic>
        <p:sp>
          <p:nvSpPr>
            <p:cNvPr id="30" name="직사각형 1"/>
            <p:cNvSpPr/>
            <p:nvPr/>
          </p:nvSpPr>
          <p:spPr>
            <a:xfrm>
              <a:off x="1008359" y="3688513"/>
              <a:ext cx="7113182" cy="183404"/>
            </a:xfrm>
            <a:prstGeom prst="rect">
              <a:avLst/>
            </a:prstGeom>
            <a:solidFill>
              <a:srgbClr val="9AB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5564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EXALEAD_CloudView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Java </a:t>
            </a:r>
            <a:r>
              <a:rPr lang="ko-KR" altLang="en-US" sz="1000" b="1" dirty="0">
                <a:latin typeface="3ds" panose="02000503020000020004" pitchFamily="50" charset="0"/>
              </a:rPr>
              <a:t>설치 경로 선택 </a:t>
            </a:r>
            <a:r>
              <a:rPr lang="en-US" altLang="ko-KR" sz="1000" b="1" dirty="0">
                <a:latin typeface="3ds" panose="02000503020000020004" pitchFamily="50" charset="0"/>
              </a:rPr>
              <a:t>(3DPassport)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C:\R2022x\3DPassport\win_b64\code\serverjre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73815" y="2714624"/>
            <a:ext cx="1743779" cy="363810"/>
            <a:chOff x="3019398" y="4442850"/>
            <a:chExt cx="1743779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573520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66733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EXALEAD_CloudView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완료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76505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627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3DSwYm 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39731" b="32453"/>
          <a:stretch/>
        </p:blipFill>
        <p:spPr>
          <a:xfrm>
            <a:off x="461818" y="1286969"/>
            <a:ext cx="3536142" cy="22334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11877"/>
            <a:ext cx="3584360" cy="2641107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166855" y="2931721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2814750" y="973980"/>
            <a:ext cx="2828637" cy="377804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3DSwYm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License Server Mapping (DSLicSrv.txt)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작업 미 수행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Error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6427124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3DSwym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C:\R2022x\3DSwym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0008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3DSwym Foundation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r>
              <a:rPr lang="en-US" altLang="ko-KR" sz="1000" b="1" dirty="0">
                <a:latin typeface="3ds" panose="02000503020000020004" pitchFamily="50" charset="0"/>
              </a:rPr>
              <a:t>3DSwym Video Converter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r>
              <a:rPr lang="en-US" altLang="ko-KR" sz="1000" b="1" dirty="0">
                <a:latin typeface="3ds" panose="02000503020000020004" pitchFamily="50" charset="0"/>
              </a:rPr>
              <a:t>3DSwym Index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4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73815" y="2115184"/>
            <a:ext cx="1238524" cy="363810"/>
            <a:chOff x="3019398" y="4442850"/>
            <a:chExt cx="1238524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0479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6166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JDK)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해제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사전에 </a:t>
            </a:r>
            <a:r>
              <a:rPr lang="en-US" altLang="ko-KR" sz="1000" dirty="0">
                <a:latin typeface="3ds" panose="02000503020000020004" pitchFamily="50" charset="0"/>
              </a:rPr>
              <a:t>JDK</a:t>
            </a:r>
            <a:r>
              <a:rPr lang="ko-KR" altLang="en-US" sz="1000" dirty="0">
                <a:latin typeface="3ds" panose="02000503020000020004" pitchFamily="50" charset="0"/>
              </a:rPr>
              <a:t>를 설치하였기에 해당 작업 불필요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Java </a:t>
            </a:r>
            <a:r>
              <a:rPr lang="ko-KR" altLang="en-US" sz="1000" b="1" dirty="0">
                <a:latin typeface="3ds" panose="02000503020000020004" pitchFamily="50" charset="0"/>
              </a:rPr>
              <a:t>설치 경로 선택 </a:t>
            </a:r>
            <a:r>
              <a:rPr lang="en-US" altLang="ko-KR" sz="1000" b="1" dirty="0">
                <a:latin typeface="3ds" panose="02000503020000020004" pitchFamily="50" charset="0"/>
              </a:rPr>
              <a:t>(3DPassport)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C:\R2022x\3DPassport\win_b64\code\serverjre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7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5640768" y="2712196"/>
            <a:ext cx="1655382" cy="363810"/>
            <a:chOff x="3019398" y="4442850"/>
            <a:chExt cx="1655382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485123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559400"/>
            <a:chOff x="3030696" y="4428747"/>
            <a:chExt cx="929944" cy="559400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083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871905" y="2248851"/>
            <a:ext cx="657615" cy="598775"/>
            <a:chOff x="3123650" y="4493540"/>
            <a:chExt cx="657615" cy="598775"/>
          </a:xfrm>
        </p:grpSpPr>
        <p:sp>
          <p:nvSpPr>
            <p:cNvPr id="30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Rectangle 32"/>
          <p:cNvSpPr/>
          <p:nvPr/>
        </p:nvSpPr>
        <p:spPr>
          <a:xfrm>
            <a:off x="1675889" y="1553681"/>
            <a:ext cx="2459298" cy="27511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3DPassport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 설치된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JDK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07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폴더 설정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C:\R2022x\Temp\3DSwymData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C:\R2022x\3DSwym\3DSwymLog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C:\R2022x\3DSwym\3DSwymTemp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00049" y="3787157"/>
            <a:ext cx="286328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3ds" panose="02000503020000020004" pitchFamily="50" charset="0"/>
              </a:rPr>
              <a:t>서비스 </a:t>
            </a:r>
            <a:r>
              <a:rPr lang="en-US" altLang="ko-KR" sz="1100" b="1" dirty="0">
                <a:latin typeface="3ds" panose="02000503020000020004" pitchFamily="50" charset="0"/>
              </a:rPr>
              <a:t>URL </a:t>
            </a:r>
            <a:r>
              <a:rPr lang="ko-KR" altLang="en-US" sz="1100" b="1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>
                <a:latin typeface="3ds" panose="02000503020000020004" pitchFamily="50" charset="0"/>
              </a:rPr>
              <a:t>https://3dpassport.3ds.localdomain/3dpassport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>
                <a:latin typeface="3ds" panose="02000503020000020004" pitchFamily="50" charset="0"/>
              </a:rPr>
              <a:t>http://3dswymsearch.3ds.localdomain:29000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>
                <a:latin typeface="3ds" panose="02000503020000020004" pitchFamily="50" charset="0"/>
              </a:rPr>
              <a:t>https://3ddashboard.3ds.localdomain/3ddashboard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>
                <a:latin typeface="3ds" panose="02000503020000020004" pitchFamily="50" charset="0"/>
              </a:rPr>
              <a:t>https://3dspace.3ds.localdomain/3dspace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>
                <a:latin typeface="3ds" panose="02000503020000020004" pitchFamily="50" charset="0"/>
              </a:rPr>
              <a:t>https://3dspace.3ds.localdomain/3dspace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>
                <a:latin typeface="3ds" panose="02000503020000020004" pitchFamily="50" charset="0"/>
              </a:rPr>
              <a:t>https://3dswym.3ds.localdomain/3dswym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>
                <a:latin typeface="3ds" panose="02000503020000020004" pitchFamily="50" charset="0"/>
              </a:rPr>
              <a:t>https://3dcomment.3ds.localdomain/3dcomment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>
                <a:latin typeface="3ds" panose="02000503020000020004" pitchFamily="50" charset="0"/>
              </a:rPr>
              <a:t>https://3dnotification.3ds.localdomain/3dnotification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49" y="1113847"/>
            <a:ext cx="2616869" cy="2639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grpSp>
        <p:nvGrpSpPr>
          <p:cNvPr id="15" name="Group 3"/>
          <p:cNvGrpSpPr/>
          <p:nvPr/>
        </p:nvGrpSpPr>
        <p:grpSpPr>
          <a:xfrm>
            <a:off x="969214" y="1742835"/>
            <a:ext cx="1298498" cy="1110093"/>
            <a:chOff x="3019398" y="4442850"/>
            <a:chExt cx="1298498" cy="1110093"/>
          </a:xfrm>
        </p:grpSpPr>
        <p:sp>
          <p:nvSpPr>
            <p:cNvPr id="18" name="직사각형 16"/>
            <p:cNvSpPr/>
            <p:nvPr/>
          </p:nvSpPr>
          <p:spPr>
            <a:xfrm>
              <a:off x="3189657" y="4655040"/>
              <a:ext cx="1128239" cy="8979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" name="Group 3"/>
          <p:cNvGrpSpPr/>
          <p:nvPr/>
        </p:nvGrpSpPr>
        <p:grpSpPr>
          <a:xfrm>
            <a:off x="5930170" y="1230391"/>
            <a:ext cx="1391126" cy="2226977"/>
            <a:chOff x="3019398" y="4442850"/>
            <a:chExt cx="1391126" cy="2226977"/>
          </a:xfrm>
        </p:grpSpPr>
        <p:sp>
          <p:nvSpPr>
            <p:cNvPr id="21" name="직사각형 16"/>
            <p:cNvSpPr/>
            <p:nvPr/>
          </p:nvSpPr>
          <p:spPr>
            <a:xfrm>
              <a:off x="3189657" y="4655040"/>
              <a:ext cx="1220867" cy="201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203755" y="3335451"/>
            <a:ext cx="838504" cy="608168"/>
            <a:chOff x="3048984" y="4465323"/>
            <a:chExt cx="838504" cy="608168"/>
          </a:xfrm>
        </p:grpSpPr>
        <p:sp>
          <p:nvSpPr>
            <p:cNvPr id="32" name="직사각형 16"/>
            <p:cNvSpPr/>
            <p:nvPr/>
          </p:nvSpPr>
          <p:spPr>
            <a:xfrm>
              <a:off x="3228998" y="4656269"/>
              <a:ext cx="451938" cy="2119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48984" y="446532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179" y="481618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1039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635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포트 설정 </a:t>
            </a:r>
            <a:r>
              <a:rPr lang="en-US" altLang="ko-KR" sz="1000" b="1" dirty="0">
                <a:latin typeface="3ds" panose="02000503020000020004" pitchFamily="50" charset="0"/>
              </a:rPr>
              <a:t>8089</a:t>
            </a:r>
          </a:p>
          <a:p>
            <a:r>
              <a:rPr lang="en-US" altLang="ko-KR" sz="1000" dirty="0">
                <a:latin typeface="3ds" panose="02000503020000020004" pitchFamily="50" charset="0"/>
              </a:rPr>
              <a:t>3DSwYm </a:t>
            </a:r>
            <a:r>
              <a:rPr lang="ko-KR" altLang="en-US" sz="1000" dirty="0">
                <a:latin typeface="3ds" panose="02000503020000020004" pitchFamily="50" charset="0"/>
              </a:rPr>
              <a:t>각 </a:t>
            </a:r>
            <a:r>
              <a:rPr lang="en-US" altLang="ko-KR" sz="1000" dirty="0">
                <a:latin typeface="3ds" panose="02000503020000020004" pitchFamily="50" charset="0"/>
              </a:rPr>
              <a:t>Port </a:t>
            </a:r>
            <a:r>
              <a:rPr lang="ko-KR" altLang="en-US" sz="1000" dirty="0">
                <a:latin typeface="3ds" panose="02000503020000020004" pitchFamily="50" charset="0"/>
              </a:rPr>
              <a:t>확인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130593" y="1111875"/>
            <a:ext cx="3555782" cy="2641796"/>
            <a:chOff x="3311224" y="1098811"/>
            <a:chExt cx="6515100" cy="48006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1224" y="1098811"/>
              <a:ext cx="6515100" cy="4800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946" y="2265218"/>
              <a:ext cx="4210050" cy="2590800"/>
            </a:xfrm>
            <a:prstGeom prst="rect">
              <a:avLst/>
            </a:prstGeom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2717594" y="3258196"/>
            <a:ext cx="929944" cy="559400"/>
            <a:chOff x="3030696" y="4428747"/>
            <a:chExt cx="929944" cy="559400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083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3"/>
          <p:cNvGrpSpPr/>
          <p:nvPr/>
        </p:nvGrpSpPr>
        <p:grpSpPr>
          <a:xfrm>
            <a:off x="7796575" y="2687929"/>
            <a:ext cx="929944" cy="553304"/>
            <a:chOff x="3030696" y="4428747"/>
            <a:chExt cx="929944" cy="553304"/>
          </a:xfrm>
        </p:grpSpPr>
        <p:sp>
          <p:nvSpPr>
            <p:cNvPr id="3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29673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Oracle </a:t>
            </a:r>
            <a:r>
              <a:rPr lang="ko-KR" altLang="en-US" sz="1000" dirty="0">
                <a:latin typeface="3ds" panose="02000503020000020004" pitchFamily="50" charset="0"/>
              </a:rPr>
              <a:t>선택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1176" y="3954797"/>
            <a:ext cx="2105063" cy="108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3ds" panose="02000503020000020004" pitchFamily="50" charset="0"/>
              </a:rPr>
              <a:t>3DSwYm</a:t>
            </a:r>
            <a:r>
              <a:rPr lang="en-US" altLang="ko-KR" sz="105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 DB Schema </a:t>
            </a:r>
            <a:r>
              <a:rPr lang="ko-KR" altLang="en-US" sz="105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정보 입력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//localhost:1521/</a:t>
            </a:r>
            <a:r>
              <a:rPr lang="en-US" altLang="ko-KR" sz="600" dirty="0" err="1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orcl</a:t>
            </a:r>
            <a:endParaRPr lang="en-US" altLang="ko-KR" sz="600" dirty="0">
              <a:solidFill>
                <a:srgbClr val="005386"/>
              </a:solidFill>
              <a:latin typeface="3ds" panose="02000503020000020004" pitchFamily="50" charset="0"/>
              <a:sym typeface="Wingdings" panose="05000000000000000000" pitchFamily="2" charset="2"/>
            </a:endParaRP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//localhost:1521/</a:t>
            </a:r>
            <a:r>
              <a:rPr lang="en-US" altLang="ko-KR" sz="600" dirty="0" err="1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orcl</a:t>
            </a:r>
            <a:endParaRPr lang="en-US" altLang="ko-KR" sz="600" dirty="0">
              <a:solidFill>
                <a:srgbClr val="005386"/>
              </a:solidFill>
              <a:latin typeface="3ds" panose="02000503020000020004" pitchFamily="50" charset="0"/>
              <a:sym typeface="Wingdings" panose="05000000000000000000" pitchFamily="2" charset="2"/>
            </a:endParaRP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//localhost:1521/</a:t>
            </a:r>
            <a:r>
              <a:rPr lang="en-US" altLang="ko-KR" sz="600" dirty="0" err="1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orcl</a:t>
            </a:r>
            <a:endParaRPr lang="en-US" altLang="ko-KR" sz="600" dirty="0">
              <a:solidFill>
                <a:srgbClr val="005386"/>
              </a:solidFill>
              <a:latin typeface="3ds" panose="02000503020000020004" pitchFamily="50" charset="0"/>
              <a:sym typeface="Wingdings" panose="05000000000000000000" pitchFamily="2" charset="2"/>
            </a:endParaRP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X3DSWYM_ADMIN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X3DSWYM_ADMIN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X3DSWYM_MEDIA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X3DSWYM_MEDIA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X3DSWYM_WIDGET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X3DSWYM_WIDGET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176" y="941874"/>
            <a:ext cx="2414615" cy="29794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7148891" y="3512235"/>
            <a:ext cx="838504" cy="608168"/>
            <a:chOff x="3048984" y="4465323"/>
            <a:chExt cx="838504" cy="608168"/>
          </a:xfrm>
        </p:grpSpPr>
        <p:sp>
          <p:nvSpPr>
            <p:cNvPr id="25" name="직사각형 16"/>
            <p:cNvSpPr/>
            <p:nvPr/>
          </p:nvSpPr>
          <p:spPr>
            <a:xfrm>
              <a:off x="3228998" y="4656269"/>
              <a:ext cx="451938" cy="2119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48984" y="446532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179" y="481618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5991130" y="1334023"/>
            <a:ext cx="813810" cy="2305512"/>
            <a:chOff x="3019398" y="4442850"/>
            <a:chExt cx="813810" cy="2305512"/>
          </a:xfrm>
        </p:grpSpPr>
        <p:sp>
          <p:nvSpPr>
            <p:cNvPr id="29" name="직사각형 16"/>
            <p:cNvSpPr/>
            <p:nvPr/>
          </p:nvSpPr>
          <p:spPr>
            <a:xfrm>
              <a:off x="3189658" y="4661136"/>
              <a:ext cx="643550" cy="2087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6321222" y="603099"/>
            <a:ext cx="2575776" cy="61057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DB Server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별도로 존재할 경우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localhost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아닌 해당 서버 이름을 입력</a:t>
            </a:r>
            <a:b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Ex) //DBSERVER:1521/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orcl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342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8646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관리자 계정 및 비밀번호 설정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1000" dirty="0" err="1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admin_platform</a:t>
            </a:r>
            <a:endParaRPr lang="en-US" altLang="ko-KR" sz="1000" dirty="0">
              <a:solidFill>
                <a:srgbClr val="005386"/>
              </a:solidFill>
              <a:latin typeface="3ds" panose="02000503020000020004" pitchFamily="50" charset="0"/>
              <a:sym typeface="Wingdings" panose="05000000000000000000" pitchFamily="2" charset="2"/>
            </a:endParaRP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Qwer1234 </a:t>
            </a:r>
            <a:r>
              <a:rPr lang="ko-KR" altLang="en-US" sz="10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입력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5641240" y="1912454"/>
            <a:ext cx="813404" cy="764487"/>
            <a:chOff x="3019398" y="4442850"/>
            <a:chExt cx="813404" cy="764487"/>
          </a:xfrm>
        </p:grpSpPr>
        <p:sp>
          <p:nvSpPr>
            <p:cNvPr id="27" name="직사각형 16"/>
            <p:cNvSpPr/>
            <p:nvPr/>
          </p:nvSpPr>
          <p:spPr>
            <a:xfrm>
              <a:off x="3189658" y="4661136"/>
              <a:ext cx="643144" cy="546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2651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494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Mail server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선택</a:t>
            </a:r>
            <a:r>
              <a:rPr lang="en-US" altLang="ko-KR" sz="1000" b="1" dirty="0">
                <a:latin typeface="3ds" panose="02000503020000020004" pitchFamily="50" charset="0"/>
              </a:rPr>
              <a:t>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Default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선택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133704" y="1654345"/>
            <a:ext cx="2618917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Mail server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있으면 해당 정보를 입력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573301" y="1959158"/>
            <a:ext cx="955040" cy="254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69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n-Tier Web Architecture (Logical View)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grpSp>
        <p:nvGrpSpPr>
          <p:cNvPr id="6" name="Group 5"/>
          <p:cNvGrpSpPr/>
          <p:nvPr/>
        </p:nvGrpSpPr>
        <p:grpSpPr>
          <a:xfrm>
            <a:off x="874665" y="876401"/>
            <a:ext cx="7394670" cy="3842919"/>
            <a:chOff x="32290" y="1063699"/>
            <a:chExt cx="9873712" cy="5131247"/>
          </a:xfrm>
        </p:grpSpPr>
        <p:grpSp>
          <p:nvGrpSpPr>
            <p:cNvPr id="156" name="Group 155"/>
            <p:cNvGrpSpPr/>
            <p:nvPr/>
          </p:nvGrpSpPr>
          <p:grpSpPr>
            <a:xfrm>
              <a:off x="32290" y="1063699"/>
              <a:ext cx="9873712" cy="5131247"/>
              <a:chOff x="29806" y="205891"/>
              <a:chExt cx="9114195" cy="4736536"/>
            </a:xfrm>
          </p:grpSpPr>
          <p:sp>
            <p:nvSpPr>
              <p:cNvPr id="157" name="Line 5"/>
              <p:cNvSpPr>
                <a:spLocks noChangeShapeType="1"/>
              </p:cNvSpPr>
              <p:nvPr/>
            </p:nvSpPr>
            <p:spPr bwMode="auto">
              <a:xfrm>
                <a:off x="30185" y="3471850"/>
                <a:ext cx="9113816" cy="0"/>
              </a:xfrm>
              <a:prstGeom prst="line">
                <a:avLst/>
              </a:prstGeom>
              <a:noFill/>
              <a:ln w="28575">
                <a:solidFill>
                  <a:srgbClr val="FF9933"/>
                </a:solidFill>
                <a:prstDash val="dash"/>
                <a:round/>
                <a:headEnd/>
                <a:tailEnd/>
              </a:ln>
            </p:spPr>
            <p:txBody>
              <a:bodyPr wrap="square" lIns="19812" tIns="19812" rIns="19812" bIns="19812" anchor="ctr" anchorCtr="1">
                <a:spAutoFit/>
              </a:bodyPr>
              <a:lstStyle/>
              <a:p>
                <a:pPr marL="0" marR="0" lvl="0" indent="0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Line 10"/>
              <p:cNvSpPr>
                <a:spLocks noChangeShapeType="1"/>
              </p:cNvSpPr>
              <p:nvPr/>
            </p:nvSpPr>
            <p:spPr bwMode="auto">
              <a:xfrm>
                <a:off x="29806" y="1346094"/>
                <a:ext cx="9114194" cy="0"/>
              </a:xfrm>
              <a:prstGeom prst="line">
                <a:avLst/>
              </a:prstGeom>
              <a:noFill/>
              <a:ln w="28575">
                <a:solidFill>
                  <a:srgbClr val="FF9933"/>
                </a:solidFill>
                <a:prstDash val="dash"/>
                <a:round/>
                <a:headEnd/>
                <a:tailEnd/>
              </a:ln>
            </p:spPr>
            <p:txBody>
              <a:bodyPr wrap="square" lIns="19812" tIns="19812" rIns="19812" bIns="19812" anchor="ctr" anchorCtr="1">
                <a:spAutoFit/>
              </a:bodyPr>
              <a:lstStyle/>
              <a:p>
                <a:pPr marL="0" marR="0" lvl="0" indent="0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Text Box 27"/>
              <p:cNvSpPr txBox="1">
                <a:spLocks noChangeArrowheads="1"/>
              </p:cNvSpPr>
              <p:nvPr/>
            </p:nvSpPr>
            <p:spPr bwMode="auto">
              <a:xfrm rot="16200000">
                <a:off x="-548368" y="4118195"/>
                <a:ext cx="1409477" cy="238987"/>
              </a:xfrm>
              <a:prstGeom prst="rect">
                <a:avLst/>
              </a:prstGeom>
              <a:solidFill>
                <a:srgbClr val="C0504D"/>
              </a:solidFill>
              <a:ln w="28575">
                <a:noFill/>
                <a:miter lim="800000"/>
                <a:headEnd/>
                <a:tailEnd/>
              </a:ln>
            </p:spPr>
            <p:txBody>
              <a:bodyPr wrap="square" lIns="19812" tIns="19812" rIns="19812" bIns="19812" anchorCtr="1">
                <a:spAutoFit/>
              </a:bodyPr>
              <a:lstStyle/>
              <a:p>
                <a:pPr marL="0" marR="0" lvl="0" indent="0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itchFamily="34" charset="0"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Data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60" name="Text Box 28"/>
              <p:cNvSpPr txBox="1">
                <a:spLocks noChangeArrowheads="1"/>
              </p:cNvSpPr>
              <p:nvPr/>
            </p:nvSpPr>
            <p:spPr bwMode="auto">
              <a:xfrm rot="16200000">
                <a:off x="-839276" y="2280138"/>
                <a:ext cx="2005332" cy="267167"/>
              </a:xfrm>
              <a:prstGeom prst="rect">
                <a:avLst/>
              </a:prstGeom>
              <a:solidFill>
                <a:srgbClr val="C0504D"/>
              </a:solidFill>
              <a:ln w="28575">
                <a:noFill/>
                <a:miter lim="800000"/>
                <a:headEnd/>
                <a:tailEnd/>
              </a:ln>
            </p:spPr>
            <p:txBody>
              <a:bodyPr lIns="19812" tIns="19812" rIns="19812" bIns="19812" anchorCtr="1">
                <a:noAutofit/>
              </a:bodyPr>
              <a:lstStyle/>
              <a:p>
                <a:pPr marL="0" marR="0" lvl="0" indent="0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itchFamily="34" charset="0"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Logic and Openness</a:t>
                </a:r>
              </a:p>
            </p:txBody>
          </p:sp>
          <p:sp>
            <p:nvSpPr>
              <p:cNvPr id="161" name="Text Box 29"/>
              <p:cNvSpPr txBox="1">
                <a:spLocks noChangeArrowheads="1"/>
              </p:cNvSpPr>
              <p:nvPr/>
            </p:nvSpPr>
            <p:spPr bwMode="auto">
              <a:xfrm rot="16200000">
                <a:off x="-365120" y="607891"/>
                <a:ext cx="1042987" cy="238987"/>
              </a:xfrm>
              <a:prstGeom prst="rect">
                <a:avLst/>
              </a:prstGeom>
              <a:solidFill>
                <a:srgbClr val="C0504D"/>
              </a:solidFill>
              <a:ln w="28575">
                <a:noFill/>
                <a:miter lim="800000"/>
                <a:headEnd/>
                <a:tailEnd/>
              </a:ln>
            </p:spPr>
            <p:txBody>
              <a:bodyPr wrap="square" lIns="19812" tIns="19812" rIns="19812" bIns="19812" anchorCtr="1">
                <a:spAutoFit/>
              </a:bodyPr>
              <a:lstStyle/>
              <a:p>
                <a:pPr marL="0" marR="0" lvl="0" indent="0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itchFamily="34" charset="0"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Presentation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2174025" y="1663837"/>
              <a:ext cx="7730256" cy="4414388"/>
              <a:chOff x="2006792" y="759865"/>
              <a:chExt cx="7135621" cy="4074819"/>
            </a:xfrm>
          </p:grpSpPr>
          <p:cxnSp>
            <p:nvCxnSpPr>
              <p:cNvPr id="163" name="Elbow Connector 10"/>
              <p:cNvCxnSpPr>
                <a:stCxn id="175" idx="0"/>
                <a:endCxn id="226" idx="2"/>
              </p:cNvCxnSpPr>
              <p:nvPr/>
            </p:nvCxnSpPr>
            <p:spPr>
              <a:xfrm rot="16200000" flipV="1">
                <a:off x="6860760" y="2407947"/>
                <a:ext cx="829965" cy="2233945"/>
              </a:xfrm>
              <a:prstGeom prst="bentConnector3">
                <a:avLst>
                  <a:gd name="adj1" fmla="val 50000"/>
                </a:avLst>
              </a:prstGeom>
              <a:noFill/>
              <a:ln w="38100" cap="flat" cmpd="sng" algn="ctr">
                <a:solidFill>
                  <a:srgbClr val="7030A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64" name="Group 163"/>
              <p:cNvGrpSpPr/>
              <p:nvPr/>
            </p:nvGrpSpPr>
            <p:grpSpPr>
              <a:xfrm>
                <a:off x="2006792" y="759865"/>
                <a:ext cx="7135621" cy="4074819"/>
                <a:chOff x="2006792" y="759865"/>
                <a:chExt cx="7135621" cy="4074819"/>
              </a:xfrm>
            </p:grpSpPr>
            <p:cxnSp>
              <p:nvCxnSpPr>
                <p:cNvPr id="166" name="Elbow Connector 10"/>
                <p:cNvCxnSpPr>
                  <a:stCxn id="223" idx="0"/>
                  <a:endCxn id="225" idx="3"/>
                </p:cNvCxnSpPr>
                <p:nvPr/>
              </p:nvCxnSpPr>
              <p:spPr>
                <a:xfrm rot="16200000" flipV="1">
                  <a:off x="5662958" y="290174"/>
                  <a:ext cx="2135921" cy="3075305"/>
                </a:xfrm>
                <a:prstGeom prst="bentConnector2">
                  <a:avLst/>
                </a:prstGeom>
                <a:noFill/>
                <a:ln w="38100" cap="flat" cmpd="sng" algn="ctr">
                  <a:solidFill>
                    <a:srgbClr val="7030A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7" name="Elbow Connector 10"/>
                <p:cNvCxnSpPr>
                  <a:stCxn id="175" idx="0"/>
                  <a:endCxn id="269" idx="3"/>
                </p:cNvCxnSpPr>
                <p:nvPr/>
              </p:nvCxnSpPr>
              <p:spPr>
                <a:xfrm rot="16200000" flipV="1">
                  <a:off x="3609735" y="-843078"/>
                  <a:ext cx="3180037" cy="6385923"/>
                </a:xfrm>
                <a:prstGeom prst="bentConnector2">
                  <a:avLst/>
                </a:prstGeom>
                <a:noFill/>
                <a:ln w="38100" cap="flat" cmpd="sng" algn="ctr">
                  <a:solidFill>
                    <a:srgbClr val="7030A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8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778789" y="4306300"/>
                  <a:ext cx="845388" cy="398741"/>
                </a:xfrm>
                <a:prstGeom prst="rect">
                  <a:avLst/>
                </a:prstGeom>
                <a:solidFill>
                  <a:srgbClr val="DDDDDD"/>
                </a:solidFill>
                <a:ln w="28575">
                  <a:noFill/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DA291C">
                      <a:alpha val="74997"/>
                    </a:srgbClr>
                  </a:outerShdw>
                </a:effectLst>
              </p:spPr>
              <p:txBody>
                <a:bodyPr wrap="square" lIns="23032" tIns="23032" rIns="23032" bIns="23032" anchorCtr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10315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itchFamily="-65" charset="0"/>
                    <a:buNone/>
                    <a:tabLst/>
                    <a:defRPr/>
                  </a:pPr>
                  <a:r>
                    <a:rPr kumimoji="0" 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C4242"/>
                      </a:solidFill>
                      <a:effectLst/>
                      <a:uLnTx/>
                      <a:uFillTx/>
                      <a:ea typeface="SimSun" charset="-122"/>
                      <a:cs typeface="SimSun" charset="-122"/>
                    </a:rPr>
                    <a:t>Full Text</a:t>
                  </a:r>
                  <a:br>
                    <a:rPr kumimoji="0" 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C4242"/>
                      </a:solidFill>
                      <a:effectLst/>
                      <a:uLnTx/>
                      <a:uFillTx/>
                      <a:ea typeface="SimSun" charset="-122"/>
                      <a:cs typeface="SimSun" charset="-122"/>
                    </a:rPr>
                  </a:br>
                  <a:r>
                    <a:rPr kumimoji="0" 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C4242"/>
                      </a:solidFill>
                      <a:effectLst/>
                      <a:uLnTx/>
                      <a:uFillTx/>
                      <a:ea typeface="SimSun" charset="-122"/>
                      <a:cs typeface="SimSun" charset="-122"/>
                    </a:rPr>
                    <a:t> Index Server</a:t>
                  </a:r>
                  <a:endParaRPr kumimoji="0" lang="en-US" sz="9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EC4242"/>
                    </a:solidFill>
                    <a:effectLst/>
                    <a:uLnTx/>
                    <a:uFillTx/>
                    <a:ea typeface="SimSun" charset="-122"/>
                    <a:cs typeface="SimSun" charset="-122"/>
                  </a:endParaRPr>
                </a:p>
              </p:txBody>
            </p:sp>
            <p:pic>
              <p:nvPicPr>
                <p:cNvPr id="169" name="Picture 157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88124" y="4371950"/>
                  <a:ext cx="193519" cy="2664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7660074" y="4443958"/>
                  <a:ext cx="1412864" cy="390726"/>
                </a:xfrm>
                <a:prstGeom prst="rect">
                  <a:avLst/>
                </a:prstGeom>
                <a:solidFill>
                  <a:srgbClr val="DDDDDD"/>
                </a:solidFill>
                <a:ln w="28575">
                  <a:noFill/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DA291C">
                      <a:alpha val="74997"/>
                    </a:srgbClr>
                  </a:outerShdw>
                </a:effectLst>
              </p:spPr>
              <p:txBody>
                <a:bodyPr wrap="square" lIns="19812" tIns="19812" rIns="19812" bIns="19812" anchorCtr="1">
                  <a:spAutoFit/>
                </a:bodyPr>
                <a:lstStyle/>
                <a:p>
                  <a:pPr marL="0" marR="0" lvl="0" indent="0" algn="ctr" defTabSz="10315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itchFamily="34" charset="0"/>
                    <a:buNone/>
                    <a:tabLst/>
                    <a:defRPr/>
                  </a:pPr>
                  <a:r>
                    <a:rPr kumimoji="0" 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C4242"/>
                      </a:solidFill>
                      <a:effectLst/>
                      <a:uLnTx/>
                      <a:uFillTx/>
                      <a:ea typeface="SimSun" charset="-122"/>
                      <a:cs typeface="Arial Narrow"/>
                    </a:rPr>
                    <a:t>File Server(s) (FCS)</a:t>
                  </a:r>
                  <a:br>
                    <a:rPr kumimoji="0" 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C4242"/>
                      </a:solidFill>
                      <a:effectLst/>
                      <a:uLnTx/>
                      <a:uFillTx/>
                      <a:ea typeface="SimSun" charset="-122"/>
                      <a:cs typeface="Arial Narrow"/>
                    </a:rPr>
                  </a:br>
                  <a:r>
                    <a:rPr kumimoji="0" 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C4242"/>
                      </a:solidFill>
                      <a:effectLst/>
                      <a:uLnTx/>
                      <a:uFillTx/>
                      <a:ea typeface="SimSun" charset="-122"/>
                      <a:cs typeface="Arial Narrow"/>
                    </a:rPr>
                    <a:t>Long Fields Repository</a:t>
                  </a:r>
                </a:p>
              </p:txBody>
            </p:sp>
            <p:sp>
              <p:nvSpPr>
                <p:cNvPr id="171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774669" y="3803475"/>
                  <a:ext cx="850325" cy="398741"/>
                </a:xfrm>
                <a:prstGeom prst="rect">
                  <a:avLst/>
                </a:prstGeom>
                <a:solidFill>
                  <a:srgbClr val="DDDDDD"/>
                </a:solidFill>
                <a:ln w="28575">
                  <a:noFill/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DA291C">
                      <a:alpha val="74997"/>
                    </a:srgbClr>
                  </a:outerShdw>
                </a:effectLst>
              </p:spPr>
              <p:txBody>
                <a:bodyPr wrap="square" lIns="23032" tIns="23032" rIns="23032" bIns="23032" anchorCtr="1">
                  <a:spAutoFit/>
                </a:bodyPr>
                <a:lstStyle/>
                <a:p>
                  <a:pPr marL="0" marR="0" lvl="0" indent="0" algn="ctr" defTabSz="10315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itchFamily="34" charset="0"/>
                    <a:buNone/>
                    <a:tabLst/>
                    <a:defRPr/>
                  </a:pPr>
                  <a:r>
                    <a:rPr kumimoji="0" 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C4242"/>
                      </a:solidFill>
                      <a:effectLst/>
                      <a:uLnTx/>
                      <a:uFillTx/>
                      <a:ea typeface="SimSun" charset="-122"/>
                      <a:cs typeface="Arial Narrow"/>
                    </a:rPr>
                    <a:t>3D Index</a:t>
                  </a:r>
                  <a:br>
                    <a:rPr kumimoji="0" 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C4242"/>
                      </a:solidFill>
                      <a:effectLst/>
                      <a:uLnTx/>
                      <a:uFillTx/>
                      <a:ea typeface="SimSun" charset="-122"/>
                      <a:cs typeface="Arial Narrow"/>
                    </a:rPr>
                  </a:br>
                  <a:r>
                    <a:rPr kumimoji="0" 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C4242"/>
                      </a:solidFill>
                      <a:effectLst/>
                      <a:uLnTx/>
                      <a:uFillTx/>
                      <a:ea typeface="SimSun" charset="-122"/>
                      <a:cs typeface="Arial Narrow"/>
                    </a:rPr>
                    <a:t>Server </a:t>
                  </a:r>
                  <a:endParaRPr kumimoji="0" lang="en-US" sz="9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EC4242"/>
                    </a:solidFill>
                    <a:effectLst/>
                    <a:uLnTx/>
                    <a:uFillTx/>
                    <a:ea typeface="SimSun" charset="-122"/>
                    <a:cs typeface="Arial Narrow"/>
                  </a:endParaRPr>
                </a:p>
              </p:txBody>
            </p:sp>
            <p:pic>
              <p:nvPicPr>
                <p:cNvPr id="172" name="Picture 155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3551" t="61820" r="4997"/>
                <a:stretch/>
              </p:blipFill>
              <p:spPr bwMode="auto">
                <a:xfrm>
                  <a:off x="5688124" y="3903898"/>
                  <a:ext cx="292812" cy="2968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7488324" y="1491630"/>
                  <a:ext cx="1301330" cy="561431"/>
                </a:xfrm>
                <a:prstGeom prst="rect">
                  <a:avLst/>
                </a:prstGeom>
                <a:solidFill>
                  <a:srgbClr val="DDDDDD"/>
                </a:solidFill>
                <a:ln w="28575">
                  <a:noFill/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DA291C">
                      <a:alpha val="74997"/>
                    </a:srgbClr>
                  </a:outerShdw>
                </a:effectLst>
              </p:spPr>
              <p:txBody>
                <a:bodyPr wrap="square" lIns="19812" tIns="19812" rIns="19812" bIns="19812" anchorCtr="1">
                  <a:spAutoFit/>
                </a:bodyPr>
                <a:lstStyle/>
                <a:p>
                  <a:pPr marL="0" marR="0" lvl="0" indent="0" algn="ctr" defTabSz="10315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Tx/>
                    <a:buNone/>
                    <a:tabLst/>
                    <a:defRPr/>
                  </a:pPr>
                  <a:r>
                    <a:rPr kumimoji="0" lang="en-US" sz="900" b="1" i="0" u="none" strike="sngStrike" kern="0" cap="none" spc="0" normalizeH="0" baseline="0" noProof="0" dirty="0">
                      <a:ln>
                        <a:noFill/>
                      </a:ln>
                      <a:solidFill>
                        <a:srgbClr val="EC4242"/>
                      </a:solidFill>
                      <a:effectLst/>
                      <a:uLnTx/>
                      <a:uFillTx/>
                      <a:ea typeface="SimSun" charset="-122"/>
                      <a:cs typeface="Arial Narrow"/>
                    </a:rPr>
                    <a:t>3rd Party Real-Time Collaboration Server (RTC)</a:t>
                  </a:r>
                </a:p>
              </p:txBody>
            </p:sp>
            <p:pic>
              <p:nvPicPr>
                <p:cNvPr id="174" name="Picture 110" descr="BlueUser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84656" y="1635646"/>
                  <a:ext cx="357757" cy="3523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75" name="Multidocument 238"/>
                <p:cNvSpPr/>
                <p:nvPr/>
              </p:nvSpPr>
              <p:spPr>
                <a:xfrm>
                  <a:off x="8208404" y="3939902"/>
                  <a:ext cx="324036" cy="396044"/>
                </a:xfrm>
                <a:prstGeom prst="flowChartMultidocumen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0B3F77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10315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65" name="Elbow Connector 10"/>
              <p:cNvCxnSpPr>
                <a:stCxn id="171" idx="0"/>
                <a:endCxn id="226" idx="2"/>
              </p:cNvCxnSpPr>
              <p:nvPr/>
            </p:nvCxnSpPr>
            <p:spPr>
              <a:xfrm rot="5400000" flipH="1" flipV="1">
                <a:off x="5332531" y="2977239"/>
                <a:ext cx="693538" cy="958936"/>
              </a:xfrm>
              <a:prstGeom prst="bentConnector3">
                <a:avLst>
                  <a:gd name="adj1" fmla="val 50000"/>
                </a:avLst>
              </a:prstGeom>
              <a:noFill/>
              <a:ln w="38100" cap="flat" cmpd="sng" algn="ctr">
                <a:solidFill>
                  <a:srgbClr val="7030A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6" name="Group 175"/>
            <p:cNvGrpSpPr/>
            <p:nvPr/>
          </p:nvGrpSpPr>
          <p:grpSpPr>
            <a:xfrm>
              <a:off x="272480" y="2105544"/>
              <a:ext cx="5324297" cy="4011683"/>
              <a:chOff x="251520" y="1167594"/>
              <a:chExt cx="4914736" cy="3703094"/>
            </a:xfrm>
          </p:grpSpPr>
          <p:sp>
            <p:nvSpPr>
              <p:cNvPr id="177" name="Rectangle 8"/>
              <p:cNvSpPr>
                <a:spLocks noChangeArrowheads="1"/>
              </p:cNvSpPr>
              <p:nvPr/>
            </p:nvSpPr>
            <p:spPr bwMode="auto">
              <a:xfrm>
                <a:off x="251520" y="4479962"/>
                <a:ext cx="1321189" cy="390726"/>
              </a:xfrm>
              <a:prstGeom prst="rect">
                <a:avLst/>
              </a:prstGeom>
              <a:solidFill>
                <a:srgbClr val="DDDDDD"/>
              </a:solidFill>
              <a:ln w="2857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rgbClr val="DA291C">
                    <a:alpha val="74997"/>
                  </a:srgbClr>
                </a:outerShdw>
              </a:effectLst>
            </p:spPr>
            <p:txBody>
              <a:bodyPr wrap="square" lIns="19812" tIns="19812" rIns="19812" bIns="19812" anchorCtr="1">
                <a:spAutoFit/>
              </a:bodyPr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itchFamily="34" charset="0"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C4242"/>
                    </a:solidFill>
                    <a:effectLst/>
                    <a:uLnTx/>
                    <a:uFillTx/>
                    <a:ea typeface="SimSun" charset="-122"/>
                    <a:cs typeface="Arial Narrow"/>
                  </a:rPr>
                  <a:t>Database Server</a:t>
                </a:r>
              </a:p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itchFamily="34" charset="0"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C4242"/>
                    </a:solidFill>
                    <a:effectLst/>
                    <a:uLnTx/>
                    <a:uFillTx/>
                    <a:ea typeface="SimSun" charset="-122"/>
                    <a:cs typeface="Arial Narrow"/>
                  </a:rPr>
                  <a:t>Metadata Repository</a:t>
                </a: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359532" y="1167594"/>
                <a:ext cx="4806724" cy="3693569"/>
                <a:chOff x="359532" y="1167594"/>
                <a:chExt cx="4806724" cy="3693569"/>
              </a:xfrm>
            </p:grpSpPr>
            <p:sp>
              <p:nvSpPr>
                <p:cNvPr id="179" name="ZoneTexte 35"/>
                <p:cNvSpPr txBox="1"/>
                <p:nvPr/>
              </p:nvSpPr>
              <p:spPr>
                <a:xfrm>
                  <a:off x="3018691" y="1167594"/>
                  <a:ext cx="901580" cy="30347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001871"/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10315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5386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HTTPS</a:t>
                  </a:r>
                </a:p>
              </p:txBody>
            </p:sp>
            <p:grpSp>
              <p:nvGrpSpPr>
                <p:cNvPr id="180" name="Group 179"/>
                <p:cNvGrpSpPr/>
                <p:nvPr/>
              </p:nvGrpSpPr>
              <p:grpSpPr>
                <a:xfrm>
                  <a:off x="359532" y="1465079"/>
                  <a:ext cx="4806724" cy="3396084"/>
                  <a:chOff x="359532" y="1465079"/>
                  <a:chExt cx="4806724" cy="3396084"/>
                </a:xfrm>
              </p:grpSpPr>
              <p:pic>
                <p:nvPicPr>
                  <p:cNvPr id="181" name="Picture 4" descr="http://3dx-icons.dsone.3ds.com/IconProduction/3DSPassport%20v8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87724" y="2364784"/>
                    <a:ext cx="489553" cy="4895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2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80117" y="2884208"/>
                    <a:ext cx="840312" cy="228035"/>
                  </a:xfrm>
                  <a:prstGeom prst="rect">
                    <a:avLst/>
                  </a:prstGeom>
                  <a:solidFill>
                    <a:srgbClr val="DDDDDD"/>
                  </a:solidFill>
                  <a:ln w="28575">
                    <a:noFill/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DA291C">
                        <a:alpha val="74997"/>
                      </a:srgbClr>
                    </a:outerShdw>
                  </a:effectLst>
                </p:spPr>
                <p:txBody>
                  <a:bodyPr wrap="square" lIns="23032" tIns="23032" rIns="23032" bIns="23032" anchorCtr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100000"/>
                      <a:buFont typeface="Arial" pitchFamily="-65" charset="0"/>
                      <a:buNone/>
                      <a:tabLst/>
                      <a:defRPr/>
                    </a:pP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SimSun" charset="-122"/>
                      </a:rPr>
                      <a:t>3DPassport</a:t>
                    </a:r>
                  </a:p>
                </p:txBody>
              </p:sp>
              <p:sp>
                <p:nvSpPr>
                  <p:cNvPr id="183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3587" y="2884209"/>
                    <a:ext cx="987320" cy="228035"/>
                  </a:xfrm>
                  <a:prstGeom prst="rect">
                    <a:avLst/>
                  </a:prstGeom>
                  <a:solidFill>
                    <a:srgbClr val="DDDDDD"/>
                  </a:solidFill>
                  <a:ln w="28575">
                    <a:noFill/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DA291C">
                        <a:alpha val="74997"/>
                      </a:srgbClr>
                    </a:outerShdw>
                  </a:effectLst>
                </p:spPr>
                <p:txBody>
                  <a:bodyPr wrap="square" lIns="23032" tIns="23032" rIns="23032" bIns="23032" anchorCtr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100000"/>
                      <a:buFont typeface="Arial" pitchFamily="-65" charset="0"/>
                      <a:buNone/>
                      <a:tabLst/>
                      <a:defRPr/>
                    </a:pP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SimSun" charset="-122"/>
                      </a:rPr>
                      <a:t>3DDashboard</a:t>
                    </a:r>
                  </a:p>
                </p:txBody>
              </p:sp>
              <p:pic>
                <p:nvPicPr>
                  <p:cNvPr id="184" name="Picture 6" descr="http://3dx-icons.dsone.3ds.com/Icons/AppIcon/X3DDASH_AP_AppIcon.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5616" y="2363908"/>
                    <a:ext cx="504056" cy="504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56432" y="2884209"/>
                    <a:ext cx="738272" cy="228035"/>
                  </a:xfrm>
                  <a:prstGeom prst="rect">
                    <a:avLst/>
                  </a:prstGeom>
                  <a:solidFill>
                    <a:srgbClr val="DDDDDD"/>
                  </a:solidFill>
                  <a:ln w="28575">
                    <a:noFill/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DA291C">
                        <a:alpha val="74997"/>
                      </a:srgbClr>
                    </a:outerShdw>
                  </a:effectLst>
                </p:spPr>
                <p:txBody>
                  <a:bodyPr wrap="square" lIns="23032" tIns="23032" rIns="23032" bIns="23032" anchorCtr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100000"/>
                      <a:buFont typeface="Arial" pitchFamily="-65" charset="0"/>
                      <a:buNone/>
                      <a:tabLst/>
                      <a:defRPr/>
                    </a:pP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SimSun" charset="-122"/>
                      </a:rPr>
                      <a:t>3DSwym</a:t>
                    </a:r>
                  </a:p>
                </p:txBody>
              </p:sp>
              <p:grpSp>
                <p:nvGrpSpPr>
                  <p:cNvPr id="186" name="グループ化 30"/>
                  <p:cNvGrpSpPr/>
                  <p:nvPr/>
                </p:nvGrpSpPr>
                <p:grpSpPr>
                  <a:xfrm>
                    <a:off x="359532" y="1465079"/>
                    <a:ext cx="991511" cy="1533148"/>
                    <a:chOff x="8468390" y="1627026"/>
                    <a:chExt cx="991511" cy="1533148"/>
                  </a:xfrm>
                </p:grpSpPr>
                <p:pic>
                  <p:nvPicPr>
                    <p:cNvPr id="205" name="Picture 3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r="21015"/>
                    <a:stretch/>
                  </p:blipFill>
                  <p:spPr bwMode="auto">
                    <a:xfrm>
                      <a:off x="8468390" y="1627026"/>
                      <a:ext cx="510742" cy="4347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cxnSp>
                  <p:nvCxnSpPr>
                    <p:cNvPr id="206" name="Elbow Connector 10"/>
                    <p:cNvCxnSpPr>
                      <a:stCxn id="205" idx="3"/>
                      <a:endCxn id="183" idx="1"/>
                    </p:cNvCxnSpPr>
                    <p:nvPr/>
                  </p:nvCxnSpPr>
                  <p:spPr>
                    <a:xfrm flipH="1">
                      <a:off x="8972445" y="1844423"/>
                      <a:ext cx="6687" cy="1315751"/>
                    </a:xfrm>
                    <a:prstGeom prst="bentConnector5">
                      <a:avLst>
                        <a:gd name="adj1" fmla="val -4213825"/>
                        <a:gd name="adj2" fmla="val 53929"/>
                        <a:gd name="adj3" fmla="val 4313825"/>
                      </a:avLst>
                    </a:prstGeom>
                    <a:noFill/>
                    <a:ln w="38100" cap="flat" cmpd="sng" algn="ctr">
                      <a:solidFill>
                        <a:srgbClr val="2091A8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</p:cxnSp>
                <p:pic>
                  <p:nvPicPr>
                    <p:cNvPr id="207" name="Picture 48" descr="http://www.clker.com/cliparts/7/b/f/5/1290102357447231832rss%20subscribe%20icon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88470" y="2003801"/>
                      <a:ext cx="271431" cy="27143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08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68390" y="2078748"/>
                      <a:ext cx="518422" cy="220020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28575">
                      <a:noFill/>
                      <a:miter lim="800000"/>
                      <a:headEnd/>
                      <a:tailEnd/>
                    </a:ln>
                    <a:effectLst>
                      <a:outerShdw blurRad="63500" dist="38099" dir="2700000" algn="ctr" rotWithShape="0">
                        <a:srgbClr val="DA291C">
                          <a:alpha val="74997"/>
                        </a:srgbClr>
                      </a:outerShdw>
                    </a:effectLst>
                  </p:spPr>
                  <p:txBody>
                    <a:bodyPr wrap="square" lIns="19812" tIns="19812" rIns="19812" bIns="19812" anchorCtr="1">
                      <a:spAutoFit/>
                    </a:bodyPr>
                    <a:lstStyle/>
                    <a:p>
                      <a:pPr marL="0" marR="0" lvl="0" indent="0" defTabSz="103150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C4242"/>
                          </a:solidFill>
                          <a:effectLst/>
                          <a:uLnTx/>
                          <a:uFillTx/>
                          <a:ea typeface="SimSun" charset="-122"/>
                          <a:cs typeface="Arial Narrow"/>
                        </a:rPr>
                        <a:t>WWW</a:t>
                      </a:r>
                    </a:p>
                  </p:txBody>
                </p:sp>
              </p:grpSp>
              <p:grpSp>
                <p:nvGrpSpPr>
                  <p:cNvPr id="187" name="グループ化 35"/>
                  <p:cNvGrpSpPr/>
                  <p:nvPr/>
                </p:nvGrpSpPr>
                <p:grpSpPr>
                  <a:xfrm>
                    <a:off x="1619672" y="4119922"/>
                    <a:ext cx="967781" cy="741241"/>
                    <a:chOff x="1218724" y="4173323"/>
                    <a:chExt cx="967781" cy="741241"/>
                  </a:xfrm>
                </p:grpSpPr>
                <p:grpSp>
                  <p:nvGrpSpPr>
                    <p:cNvPr id="201" name="グループ化 153"/>
                    <p:cNvGrpSpPr/>
                    <p:nvPr/>
                  </p:nvGrpSpPr>
                  <p:grpSpPr>
                    <a:xfrm>
                      <a:off x="1561462" y="4173323"/>
                      <a:ext cx="354269" cy="350515"/>
                      <a:chOff x="5954212" y="1847558"/>
                      <a:chExt cx="601272" cy="596862"/>
                    </a:xfrm>
                  </p:grpSpPr>
                  <p:pic>
                    <p:nvPicPr>
                      <p:cNvPr id="203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212" y="1847558"/>
                        <a:ext cx="526522" cy="511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pic>
                    <p:nvPicPr>
                      <p:cNvPr id="204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116" y="2233025"/>
                        <a:ext cx="218368" cy="211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sp>
                  <p:nvSpPr>
                    <p:cNvPr id="202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18724" y="4523838"/>
                      <a:ext cx="967781" cy="39072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28575">
                      <a:noFill/>
                      <a:miter lim="800000"/>
                      <a:headEnd/>
                      <a:tailEnd/>
                    </a:ln>
                    <a:effectLst>
                      <a:outerShdw blurRad="63500" dist="38099" dir="2700000" algn="ctr" rotWithShape="0">
                        <a:srgbClr val="DA291C">
                          <a:alpha val="74997"/>
                        </a:srgbClr>
                      </a:outerShdw>
                    </a:effectLst>
                  </p:spPr>
                  <p:txBody>
                    <a:bodyPr wrap="square" lIns="19812" tIns="19812" rIns="19812" bIns="19812" anchorCtr="1">
                      <a:spAutoFit/>
                    </a:bodyPr>
                    <a:lstStyle/>
                    <a:p>
                      <a:pPr marL="0" marR="0" lvl="0" indent="0" algn="ctr" defTabSz="103150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C4242"/>
                          </a:solidFill>
                          <a:effectLst/>
                          <a:uLnTx/>
                          <a:uFillTx/>
                          <a:ea typeface="SimSun" charset="-122"/>
                          <a:cs typeface="Arial Narrow"/>
                        </a:rPr>
                        <a:t>3DSwym</a:t>
                      </a:r>
                      <a:br>
                        <a:rPr kumimoji="0" 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C4242"/>
                          </a:solidFill>
                          <a:effectLst/>
                          <a:uLnTx/>
                          <a:uFillTx/>
                          <a:ea typeface="SimSun" charset="-122"/>
                          <a:cs typeface="Arial Narrow"/>
                        </a:rPr>
                      </a:br>
                      <a:r>
                        <a:rPr kumimoji="0" 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C4242"/>
                          </a:solidFill>
                          <a:effectLst/>
                          <a:uLnTx/>
                          <a:uFillTx/>
                          <a:ea typeface="SimSun" charset="-122"/>
                          <a:cs typeface="Arial Narrow"/>
                        </a:rPr>
                        <a:t>Media Server</a:t>
                      </a:r>
                    </a:p>
                  </p:txBody>
                </p:sp>
              </p:grpSp>
              <p:pic>
                <p:nvPicPr>
                  <p:cNvPr id="188" name="Picture 1571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39852" y="4011910"/>
                    <a:ext cx="342090" cy="4710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cxnSp>
                <p:nvCxnSpPr>
                  <p:cNvPr id="189" name="Elbow Connector 10"/>
                  <p:cNvCxnSpPr>
                    <a:stCxn id="197" idx="2"/>
                    <a:endCxn id="183" idx="2"/>
                  </p:cNvCxnSpPr>
                  <p:nvPr/>
                </p:nvCxnSpPr>
                <p:spPr>
                  <a:xfrm rot="10800000" flipH="1">
                    <a:off x="899592" y="3112244"/>
                    <a:ext cx="457655" cy="1097687"/>
                  </a:xfrm>
                  <a:prstGeom prst="bentConnector4">
                    <a:avLst>
                      <a:gd name="adj1" fmla="val -61565"/>
                      <a:gd name="adj2" fmla="val 59020"/>
                    </a:avLst>
                  </a:prstGeom>
                  <a:noFill/>
                  <a:ln w="38100" cap="flat" cmpd="sng" algn="ctr">
                    <a:solidFill>
                      <a:srgbClr val="2091A8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0" name="Elbow Connector 10"/>
                  <p:cNvCxnSpPr>
                    <a:stCxn id="197" idx="1"/>
                    <a:endCxn id="182" idx="2"/>
                  </p:cNvCxnSpPr>
                  <p:nvPr/>
                </p:nvCxnSpPr>
                <p:spPr>
                  <a:xfrm rot="5400000" flipH="1" flipV="1">
                    <a:off x="1222109" y="2933745"/>
                    <a:ext cx="899666" cy="1256664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38100" cap="flat" cmpd="sng" algn="ctr">
                    <a:solidFill>
                      <a:srgbClr val="2091A8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1" name="Elbow Connector 10"/>
                  <p:cNvCxnSpPr>
                    <a:stCxn id="188" idx="0"/>
                    <a:endCxn id="185" idx="2"/>
                  </p:cNvCxnSpPr>
                  <p:nvPr/>
                </p:nvCxnSpPr>
                <p:spPr>
                  <a:xfrm rot="16200000" flipV="1">
                    <a:off x="2818401" y="3419412"/>
                    <a:ext cx="899665" cy="285328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38100" cap="flat" cmpd="sng" algn="ctr">
                    <a:solidFill>
                      <a:srgbClr val="00B05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2" name="Elbow Connector 10"/>
                  <p:cNvCxnSpPr>
                    <a:stCxn id="203" idx="0"/>
                    <a:endCxn id="185" idx="2"/>
                  </p:cNvCxnSpPr>
                  <p:nvPr/>
                </p:nvCxnSpPr>
                <p:spPr>
                  <a:xfrm rot="5400000" flipH="1" flipV="1">
                    <a:off x="2117706" y="3112061"/>
                    <a:ext cx="1007677" cy="1008046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38100" cap="flat" cmpd="sng" algn="ctr">
                    <a:solidFill>
                      <a:srgbClr val="00B05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193" name="円/楕円 287"/>
                  <p:cNvSpPr/>
                  <p:nvPr/>
                </p:nvSpPr>
                <p:spPr>
                  <a:xfrm>
                    <a:off x="1081901" y="3767353"/>
                    <a:ext cx="115620" cy="115620"/>
                  </a:xfrm>
                  <a:prstGeom prst="ellipse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94" name="Elbow Connector 10"/>
                  <p:cNvCxnSpPr>
                    <a:stCxn id="197" idx="1"/>
                    <a:endCxn id="185" idx="2"/>
                  </p:cNvCxnSpPr>
                  <p:nvPr/>
                </p:nvCxnSpPr>
                <p:spPr>
                  <a:xfrm rot="5400000" flipH="1" flipV="1">
                    <a:off x="1634756" y="2521098"/>
                    <a:ext cx="899665" cy="2081959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38100" cap="flat" cmpd="sng" algn="ctr">
                    <a:solidFill>
                      <a:srgbClr val="00B05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195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27984" y="1527634"/>
                    <a:ext cx="738272" cy="398742"/>
                  </a:xfrm>
                  <a:prstGeom prst="rect">
                    <a:avLst/>
                  </a:prstGeom>
                  <a:solidFill>
                    <a:srgbClr val="DDDDDD"/>
                  </a:solidFill>
                  <a:ln w="28575">
                    <a:noFill/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DA291C">
                        <a:alpha val="74997"/>
                      </a:srgbClr>
                    </a:outerShdw>
                  </a:effectLst>
                </p:spPr>
                <p:txBody>
                  <a:bodyPr wrap="square" lIns="23032" tIns="23032" rIns="23032" bIns="23032" anchorCtr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100000"/>
                      <a:buFont typeface="Arial" pitchFamily="-65" charset="0"/>
                      <a:buNone/>
                      <a:tabLst/>
                      <a:defRPr/>
                    </a:pP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SimSun" charset="-122"/>
                      </a:rPr>
                      <a:t>Reverse-Proxy</a:t>
                    </a:r>
                  </a:p>
                </p:txBody>
              </p:sp>
              <p:sp>
                <p:nvSpPr>
                  <p:cNvPr id="196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45695" y="2884210"/>
                    <a:ext cx="738272" cy="228035"/>
                  </a:xfrm>
                  <a:prstGeom prst="rect">
                    <a:avLst/>
                  </a:prstGeom>
                  <a:solidFill>
                    <a:srgbClr val="DDDDDD"/>
                  </a:solidFill>
                  <a:ln w="28575">
                    <a:noFill/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DA291C">
                        <a:alpha val="74997"/>
                      </a:srgbClr>
                    </a:outerShdw>
                  </a:effectLst>
                </p:spPr>
                <p:txBody>
                  <a:bodyPr wrap="square" lIns="23032" tIns="23032" rIns="23032" bIns="23032" anchorCtr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100000"/>
                      <a:buFont typeface="Arial" pitchFamily="-65" charset="0"/>
                      <a:buNone/>
                      <a:tabLst/>
                      <a:defRPr/>
                    </a:pP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SimSun" charset="-122"/>
                      </a:rPr>
                      <a:t>3DSearch</a:t>
                    </a:r>
                  </a:p>
                </p:txBody>
              </p:sp>
              <p:sp>
                <p:nvSpPr>
                  <p:cNvPr id="197" name="Magnetic Disk 3"/>
                  <p:cNvSpPr/>
                  <p:nvPr/>
                </p:nvSpPr>
                <p:spPr>
                  <a:xfrm>
                    <a:off x="899592" y="4011910"/>
                    <a:ext cx="288032" cy="396044"/>
                  </a:xfrm>
                  <a:prstGeom prst="flowChartMagneticDisk">
                    <a:avLst/>
                  </a:prstGeom>
                  <a:gradFill flip="none" rotWithShape="1">
                    <a:gsLst>
                      <a:gs pos="0">
                        <a:srgbClr val="0B3F77">
                          <a:shade val="51000"/>
                          <a:satMod val="130000"/>
                        </a:srgbClr>
                      </a:gs>
                      <a:gs pos="31000">
                        <a:srgbClr val="0B3F77">
                          <a:shade val="93000"/>
                          <a:satMod val="130000"/>
                        </a:srgbClr>
                      </a:gs>
                      <a:gs pos="62000">
                        <a:srgbClr val="005386">
                          <a:lumMod val="40000"/>
                          <a:lumOff val="60000"/>
                        </a:srgbClr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ln w="9525" cap="flat" cmpd="sng" algn="ctr">
                    <a:solidFill>
                      <a:srgbClr val="0B3F77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98" name="Elbow Connector 10"/>
                  <p:cNvCxnSpPr>
                    <a:stCxn id="188" idx="3"/>
                    <a:endCxn id="196" idx="2"/>
                  </p:cNvCxnSpPr>
                  <p:nvPr/>
                </p:nvCxnSpPr>
                <p:spPr>
                  <a:xfrm flipV="1">
                    <a:off x="3581942" y="3112245"/>
                    <a:ext cx="332889" cy="1135202"/>
                  </a:xfrm>
                  <a:prstGeom prst="bentConnector2">
                    <a:avLst/>
                  </a:prstGeom>
                  <a:noFill/>
                  <a:ln w="38100" cap="flat" cmpd="sng" algn="ctr">
                    <a:solidFill>
                      <a:srgbClr val="005386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" name="Elbow Connector 10"/>
                  <p:cNvCxnSpPr>
                    <a:stCxn id="168" idx="1"/>
                    <a:endCxn id="196" idx="3"/>
                  </p:cNvCxnSpPr>
                  <p:nvPr/>
                </p:nvCxnSpPr>
                <p:spPr>
                  <a:xfrm rot="10800000">
                    <a:off x="4283969" y="2998228"/>
                    <a:ext cx="494823" cy="1507444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38100" cap="flat" cmpd="sng" algn="ctr">
                    <a:solidFill>
                      <a:srgbClr val="005386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20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2730824" y="4448419"/>
                    <a:ext cx="1577886" cy="390726"/>
                  </a:xfrm>
                  <a:prstGeom prst="rect">
                    <a:avLst/>
                  </a:prstGeom>
                  <a:solidFill>
                    <a:srgbClr val="DDDDDD"/>
                  </a:solidFill>
                  <a:ln w="28575">
                    <a:noFill/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DA291C">
                        <a:alpha val="74997"/>
                      </a:srgbClr>
                    </a:outerShdw>
                  </a:effectLst>
                </p:spPr>
                <p:txBody>
                  <a:bodyPr wrap="square" lIns="19812" tIns="19812" rIns="19812" bIns="19812" anchorCtr="1">
                    <a:spAutoFit/>
                  </a:bodyPr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100000"/>
                      <a:buFont typeface="Arial" pitchFamily="34" charset="0"/>
                      <a:buNone/>
                      <a:tabLst/>
                      <a:defRPr/>
                    </a:pP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Arial Narrow"/>
                      </a:rPr>
                      <a:t>3DSwym</a:t>
                    </a:r>
                    <a:b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Arial Narrow"/>
                      </a:rPr>
                    </a:b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Arial Narrow"/>
                      </a:rPr>
                      <a:t>FTS Server</a:t>
                    </a:r>
                  </a:p>
                </p:txBody>
              </p:sp>
            </p:grpSp>
          </p:grpSp>
        </p:grpSp>
        <p:grpSp>
          <p:nvGrpSpPr>
            <p:cNvPr id="209" name="Group 208"/>
            <p:cNvGrpSpPr/>
            <p:nvPr/>
          </p:nvGrpSpPr>
          <p:grpSpPr>
            <a:xfrm>
              <a:off x="498472" y="1270132"/>
              <a:ext cx="9407528" cy="4812265"/>
              <a:chOff x="460128" y="396444"/>
              <a:chExt cx="8683872" cy="4442091"/>
            </a:xfrm>
          </p:grpSpPr>
          <p:grpSp>
            <p:nvGrpSpPr>
              <p:cNvPr id="210" name="グループ化 83"/>
              <p:cNvGrpSpPr/>
              <p:nvPr/>
            </p:nvGrpSpPr>
            <p:grpSpPr>
              <a:xfrm>
                <a:off x="4247964" y="2139702"/>
                <a:ext cx="1728192" cy="524823"/>
                <a:chOff x="5040052" y="1411055"/>
                <a:chExt cx="1728192" cy="524823"/>
              </a:xfrm>
            </p:grpSpPr>
            <p:grpSp>
              <p:nvGrpSpPr>
                <p:cNvPr id="277" name="グループ化 293"/>
                <p:cNvGrpSpPr/>
                <p:nvPr/>
              </p:nvGrpSpPr>
              <p:grpSpPr>
                <a:xfrm>
                  <a:off x="5040052" y="1411055"/>
                  <a:ext cx="1728192" cy="524823"/>
                  <a:chOff x="537832" y="2723549"/>
                  <a:chExt cx="1728192" cy="524823"/>
                </a:xfrm>
              </p:grpSpPr>
              <p:sp>
                <p:nvSpPr>
                  <p:cNvPr id="279" name="角丸四角形 296"/>
                  <p:cNvSpPr/>
                  <p:nvPr/>
                </p:nvSpPr>
                <p:spPr>
                  <a:xfrm>
                    <a:off x="537832" y="2723549"/>
                    <a:ext cx="1728192" cy="524823"/>
                  </a:xfrm>
                  <a:prstGeom prst="roundRect">
                    <a:avLst>
                      <a:gd name="adj" fmla="val 6743"/>
                    </a:avLst>
                  </a:prstGeom>
                  <a:solidFill>
                    <a:srgbClr val="FFFFFF"/>
                  </a:solidFill>
                  <a:ln w="25400" cap="flat" cmpd="sng" algn="ctr">
                    <a:solidFill>
                      <a:srgbClr val="00B05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5386"/>
                      </a:solidFill>
                      <a:effectLst/>
                      <a:uLnTx/>
                      <a:uFillTx/>
                      <a:latin typeface="Arial Narrow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0" name="Picture 6" descr="C:\Users\y2a\Desktop\tomcat.png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4001" y="2787659"/>
                    <a:ext cx="276216" cy="1969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1" name="Picture 8" descr="C:\Users\y2a\Desktop\javalogo-81x162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641090" y="3014978"/>
                    <a:ext cx="162040" cy="216108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</p:pic>
            </p:grpSp>
            <p:sp>
              <p:nvSpPr>
                <p:cNvPr id="278" name="Rectangle 1"/>
                <p:cNvSpPr/>
                <p:nvPr/>
              </p:nvSpPr>
              <p:spPr>
                <a:xfrm>
                  <a:off x="5401063" y="1475260"/>
                  <a:ext cx="1344321" cy="398313"/>
                </a:xfrm>
                <a:prstGeom prst="rect">
                  <a:avLst/>
                </a:prstGeom>
                <a:noFill/>
                <a:ln w="2857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marL="0" marR="0" lvl="0" indent="0" defTabSz="10315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itchFamily="34" charset="0"/>
                    <a:buNone/>
                    <a:tabLst/>
                    <a:defRPr/>
                  </a:pPr>
                  <a:r>
                    <a:rPr kumimoji="0" lang="en-US" altLang="ja-JP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46DA4"/>
                      </a:solidFill>
                      <a:effectLst/>
                      <a:uLnTx/>
                      <a:uFillTx/>
                      <a:ea typeface="SimSun" charset="-122"/>
                    </a:rPr>
                    <a:t>Web Application Server</a:t>
                  </a:r>
                  <a:br>
                    <a:rPr kumimoji="0" lang="en-US" altLang="ja-JP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ea typeface="SimSun" charset="-122"/>
                    </a:rPr>
                  </a:br>
                  <a:r>
                    <a:rPr kumimoji="0" lang="en-US" altLang="ja-JP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5386"/>
                      </a:solidFill>
                      <a:effectLst/>
                      <a:uLnTx/>
                      <a:uFillTx/>
                      <a:ea typeface="SimSun" charset="-122"/>
                    </a:rPr>
                    <a:t> </a:t>
                  </a:r>
                  <a:r>
                    <a:rPr kumimoji="0" lang="en-US" altLang="ja-JP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5386"/>
                      </a:solidFill>
                      <a:effectLst/>
                      <a:uLnTx/>
                      <a:uFillTx/>
                      <a:ea typeface="SimSun" charset="-122"/>
                    </a:rPr>
                    <a:t>TomEE</a:t>
                  </a:r>
                  <a:r>
                    <a:rPr kumimoji="0" lang="en-US" altLang="ja-JP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5386"/>
                      </a:solidFill>
                      <a:effectLst/>
                      <a:uLnTx/>
                      <a:uFillTx/>
                      <a:ea typeface="SimSun" charset="-122"/>
                    </a:rPr>
                    <a:t>+</a:t>
                  </a:r>
                </a:p>
                <a:p>
                  <a:pPr marL="0" marR="0" lvl="0" indent="0" defTabSz="10315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itchFamily="34" charset="0"/>
                    <a:buNone/>
                    <a:tabLst/>
                    <a:defRPr/>
                  </a:pPr>
                  <a:r>
                    <a:rPr kumimoji="0" lang="en-US" altLang="ja-JP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46DA4"/>
                      </a:solidFill>
                      <a:effectLst/>
                      <a:uLnTx/>
                      <a:uFillTx/>
                      <a:ea typeface="SimSun" charset="-122"/>
                    </a:rPr>
                    <a:t>Java Virtual Machine</a:t>
                  </a:r>
                  <a:endParaRPr kumimoji="0" lang="en-US" altLang="ja-JP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ea typeface="SimSun" charset="-122"/>
                  </a:endParaRPr>
                </a:p>
              </p:txBody>
            </p:sp>
          </p:grpSp>
          <p:grpSp>
            <p:nvGrpSpPr>
              <p:cNvPr id="211" name="Group 210"/>
              <p:cNvGrpSpPr/>
              <p:nvPr/>
            </p:nvGrpSpPr>
            <p:grpSpPr>
              <a:xfrm>
                <a:off x="460128" y="396444"/>
                <a:ext cx="8683872" cy="4442091"/>
                <a:chOff x="460128" y="396444"/>
                <a:chExt cx="8683872" cy="4442091"/>
              </a:xfrm>
            </p:grpSpPr>
            <p:grpSp>
              <p:nvGrpSpPr>
                <p:cNvPr id="212" name="Group 69"/>
                <p:cNvGrpSpPr/>
                <p:nvPr/>
              </p:nvGrpSpPr>
              <p:grpSpPr>
                <a:xfrm>
                  <a:off x="4752020" y="3183818"/>
                  <a:ext cx="451835" cy="361219"/>
                  <a:chOff x="3124200" y="2876766"/>
                  <a:chExt cx="451835" cy="600772"/>
                </a:xfrm>
              </p:grpSpPr>
              <p:sp>
                <p:nvSpPr>
                  <p:cNvPr id="275" name="右矢印 126"/>
                  <p:cNvSpPr/>
                  <p:nvPr/>
                </p:nvSpPr>
                <p:spPr>
                  <a:xfrm rot="5400000">
                    <a:off x="2929568" y="3071398"/>
                    <a:ext cx="600771" cy="211508"/>
                  </a:xfrm>
                  <a:prstGeom prst="rightArrow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6" name="右矢印 126"/>
                  <p:cNvSpPr/>
                  <p:nvPr/>
                </p:nvSpPr>
                <p:spPr>
                  <a:xfrm rot="16200000">
                    <a:off x="3169895" y="3071399"/>
                    <a:ext cx="600771" cy="211508"/>
                  </a:xfrm>
                  <a:prstGeom prst="rightArrow">
                    <a:avLst/>
                  </a:prstGeom>
                  <a:solidFill>
                    <a:srgbClr val="2C87CB"/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3" name="Group 212"/>
                <p:cNvGrpSpPr/>
                <p:nvPr/>
              </p:nvGrpSpPr>
              <p:grpSpPr>
                <a:xfrm>
                  <a:off x="460128" y="396444"/>
                  <a:ext cx="8683872" cy="4442091"/>
                  <a:chOff x="460128" y="396444"/>
                  <a:chExt cx="8683872" cy="4442091"/>
                </a:xfrm>
              </p:grpSpPr>
              <p:grpSp>
                <p:nvGrpSpPr>
                  <p:cNvPr id="214" name="グループ化 27"/>
                  <p:cNvGrpSpPr/>
                  <p:nvPr/>
                </p:nvGrpSpPr>
                <p:grpSpPr>
                  <a:xfrm>
                    <a:off x="460128" y="544057"/>
                    <a:ext cx="771658" cy="752448"/>
                    <a:chOff x="460128" y="773409"/>
                    <a:chExt cx="771658" cy="752448"/>
                  </a:xfrm>
                </p:grpSpPr>
                <p:sp>
                  <p:nvSpPr>
                    <p:cNvPr id="271" name="Text 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1041" y="1305837"/>
                      <a:ext cx="688522" cy="220020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28575">
                      <a:noFill/>
                      <a:miter lim="800000"/>
                      <a:headEnd/>
                      <a:tailEnd/>
                    </a:ln>
                    <a:effectLst>
                      <a:outerShdw blurRad="63500" dist="38099" dir="2700000" algn="ctr" rotWithShape="0">
                        <a:srgbClr val="DA291C">
                          <a:alpha val="74997"/>
                        </a:srgbClr>
                      </a:outerShdw>
                    </a:effectLst>
                  </p:spPr>
                  <p:txBody>
                    <a:bodyPr wrap="square" lIns="19812" tIns="19812" rIns="19812" bIns="19812" anchorCtr="1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defRPr sz="1200" b="1">
                          <a:solidFill>
                            <a:srgbClr val="EC4242"/>
                          </a:solidFill>
                          <a:latin typeface="Arial Narrow"/>
                          <a:ea typeface="SimSun" charset="-122"/>
                          <a:cs typeface="Arial Narrow"/>
                        </a:defRPr>
                      </a:lvl1pPr>
                    </a:lstStyle>
                    <a:p>
                      <a:pPr marL="0" marR="0" lvl="0" indent="0" defTabSz="103150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C4242"/>
                          </a:solidFill>
                          <a:effectLst/>
                          <a:uLnTx/>
                          <a:uFillTx/>
                          <a:latin typeface="Arial Narrow"/>
                          <a:ea typeface="SimSun" charset="-122"/>
                        </a:rPr>
                        <a:t>Clients</a:t>
                      </a:r>
                    </a:p>
                  </p:txBody>
                </p:sp>
                <p:grpSp>
                  <p:nvGrpSpPr>
                    <p:cNvPr id="272" name="Group 10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60128" y="773409"/>
                      <a:ext cx="771658" cy="499608"/>
                      <a:chOff x="4210" y="1843"/>
                      <a:chExt cx="591" cy="407"/>
                    </a:xfrm>
                  </p:grpSpPr>
                  <p:pic>
                    <p:nvPicPr>
                      <p:cNvPr id="273" name="Picture 109" descr="PC_xml_Web_Service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" y="1843"/>
                        <a:ext cx="430" cy="4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74" name="Picture 110" descr="BlueUser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" y="1949"/>
                        <a:ext cx="274" cy="2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</p:grpSp>
              <p:sp>
                <p:nvSpPr>
                  <p:cNvPr id="215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6270403" y="4447809"/>
                    <a:ext cx="1366488" cy="390726"/>
                  </a:xfrm>
                  <a:prstGeom prst="rect">
                    <a:avLst/>
                  </a:prstGeom>
                  <a:solidFill>
                    <a:srgbClr val="DDDDDD"/>
                  </a:solidFill>
                  <a:ln w="28575">
                    <a:noFill/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DA291C">
                        <a:alpha val="74997"/>
                      </a:srgbClr>
                    </a:outerShdw>
                  </a:effectLst>
                </p:spPr>
                <p:txBody>
                  <a:bodyPr wrap="square" lIns="19812" tIns="19812" rIns="19812" bIns="19812" anchorCtr="1">
                    <a:spAutoFit/>
                  </a:bodyPr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100000"/>
                      <a:buFont typeface="Arial" pitchFamily="34" charset="0"/>
                      <a:buNone/>
                      <a:tabLst/>
                      <a:defRPr/>
                    </a:pP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Arial Narrow"/>
                      </a:rPr>
                      <a:t>Database Server</a:t>
                    </a:r>
                    <a:b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Arial Narrow"/>
                      </a:rPr>
                    </a:b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Arial Narrow"/>
                      </a:rPr>
                      <a:t>Metadata Repository</a:t>
                    </a:r>
                  </a:p>
                </p:txBody>
              </p:sp>
              <p:grpSp>
                <p:nvGrpSpPr>
                  <p:cNvPr id="216" name="グループ化 25"/>
                  <p:cNvGrpSpPr/>
                  <p:nvPr/>
                </p:nvGrpSpPr>
                <p:grpSpPr>
                  <a:xfrm>
                    <a:off x="1265726" y="396444"/>
                    <a:ext cx="3085294" cy="597793"/>
                    <a:chOff x="1265726" y="362471"/>
                    <a:chExt cx="3085294" cy="597793"/>
                  </a:xfrm>
                </p:grpSpPr>
                <p:sp>
                  <p:nvSpPr>
                    <p:cNvPr id="230" name="Rectangle 1"/>
                    <p:cNvSpPr/>
                    <p:nvPr/>
                  </p:nvSpPr>
                  <p:spPr>
                    <a:xfrm>
                      <a:off x="2081172" y="362471"/>
                      <a:ext cx="2269848" cy="512116"/>
                    </a:xfrm>
                    <a:prstGeom prst="rect">
                      <a:avLst/>
                    </a:prstGeom>
                    <a:noFill/>
                    <a:ln w="2857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 lIns="0" tIns="0" rIns="0" bIns="0" anchor="ctr" anchorCtr="0">
                      <a:spAutoFit/>
                    </a:bodyPr>
                    <a:lstStyle/>
                    <a:p>
                      <a:pPr marL="0" marR="0" lvl="0" indent="0" defTabSz="103150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ja-JP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46DA4"/>
                          </a:solidFill>
                          <a:effectLst/>
                          <a:uLnTx/>
                          <a:uFillTx/>
                          <a:ea typeface="SimSun" charset="-122"/>
                        </a:rPr>
                        <a:t>Webtop Clients</a:t>
                      </a:r>
                      <a:br>
                        <a:rPr kumimoji="0" lang="en-US" altLang="ja-JP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ea typeface="SimSun" charset="-122"/>
                        </a:rPr>
                      </a:br>
                      <a:r>
                        <a:rPr kumimoji="0" lang="en-US" altLang="ja-JP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ea typeface="SimSun" charset="-122"/>
                        </a:rPr>
                        <a:t>Ex.: ENOVIA Apps, 3DDashboard, 3DSwym, Next GEN Apps</a:t>
                      </a:r>
                    </a:p>
                  </p:txBody>
                </p:sp>
                <p:grpSp>
                  <p:nvGrpSpPr>
                    <p:cNvPr id="231" name="グループ化 187"/>
                    <p:cNvGrpSpPr/>
                    <p:nvPr/>
                  </p:nvGrpSpPr>
                  <p:grpSpPr>
                    <a:xfrm>
                      <a:off x="1265726" y="491516"/>
                      <a:ext cx="741066" cy="468748"/>
                      <a:chOff x="892672" y="4121547"/>
                      <a:chExt cx="609600" cy="385591"/>
                    </a:xfrm>
                  </p:grpSpPr>
                  <p:grpSp>
                    <p:nvGrpSpPr>
                      <p:cNvPr id="232" name="グループ化 188"/>
                      <p:cNvGrpSpPr/>
                      <p:nvPr/>
                    </p:nvGrpSpPr>
                    <p:grpSpPr>
                      <a:xfrm>
                        <a:off x="892672" y="4121547"/>
                        <a:ext cx="609600" cy="385591"/>
                        <a:chOff x="76200" y="514340"/>
                        <a:chExt cx="7696200" cy="4000510"/>
                      </a:xfrm>
                    </p:grpSpPr>
                    <p:sp>
                      <p:nvSpPr>
                        <p:cNvPr id="269" name="正方形/長方形 225"/>
                        <p:cNvSpPr/>
                        <p:nvPr/>
                      </p:nvSpPr>
                      <p:spPr>
                        <a:xfrm>
                          <a:off x="76200" y="514350"/>
                          <a:ext cx="7696200" cy="4000500"/>
                        </a:xfrm>
                        <a:prstGeom prst="rect">
                          <a:avLst/>
                        </a:prstGeom>
                        <a:solidFill>
                          <a:srgbClr val="F5F5F5"/>
                        </a:solidFill>
                        <a:ln w="3175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70" name="正方形/長方形 226"/>
                        <p:cNvSpPr/>
                        <p:nvPr/>
                      </p:nvSpPr>
                      <p:spPr>
                        <a:xfrm>
                          <a:off x="76200" y="514340"/>
                          <a:ext cx="7696200" cy="474335"/>
                        </a:xfrm>
                        <a:prstGeom prst="rect">
                          <a:avLst/>
                        </a:prstGeom>
                        <a:solidFill>
                          <a:srgbClr val="246DA4"/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233" name="グループ化 189"/>
                      <p:cNvGrpSpPr/>
                      <p:nvPr/>
                    </p:nvGrpSpPr>
                    <p:grpSpPr>
                      <a:xfrm>
                        <a:off x="910230" y="4172960"/>
                        <a:ext cx="580891" cy="117513"/>
                        <a:chOff x="258367" y="1047750"/>
                        <a:chExt cx="6904434" cy="1219200"/>
                      </a:xfrm>
                    </p:grpSpPr>
                    <p:sp>
                      <p:nvSpPr>
                        <p:cNvPr id="267" name="正方形/長方形 223"/>
                        <p:cNvSpPr/>
                        <p:nvPr/>
                      </p:nvSpPr>
                      <p:spPr>
                        <a:xfrm>
                          <a:off x="258367" y="1047750"/>
                          <a:ext cx="6904434" cy="12192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68" name="正方形/長方形 224"/>
                        <p:cNvSpPr/>
                        <p:nvPr/>
                      </p:nvSpPr>
                      <p:spPr>
                        <a:xfrm>
                          <a:off x="258367" y="1341120"/>
                          <a:ext cx="6904434" cy="925830"/>
                        </a:xfrm>
                        <a:prstGeom prst="rect">
                          <a:avLst/>
                        </a:prstGeom>
                        <a:solidFill>
                          <a:srgbClr val="84BD00">
                            <a:lumMod val="60000"/>
                            <a:lumOff val="40000"/>
                          </a:srgbClr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234" name="正方形/長方形 190"/>
                      <p:cNvSpPr/>
                      <p:nvPr/>
                    </p:nvSpPr>
                    <p:spPr>
                      <a:xfrm>
                        <a:off x="1310612" y="4306631"/>
                        <a:ext cx="180509" cy="7197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1031509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35" name="正方形/長方形 191"/>
                      <p:cNvSpPr/>
                      <p:nvPr/>
                    </p:nvSpPr>
                    <p:spPr>
                      <a:xfrm>
                        <a:off x="1310612" y="4394766"/>
                        <a:ext cx="180509" cy="6463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1031509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36" name="正方形/長方形 192"/>
                      <p:cNvSpPr/>
                      <p:nvPr/>
                    </p:nvSpPr>
                    <p:spPr>
                      <a:xfrm>
                        <a:off x="1320459" y="4327196"/>
                        <a:ext cx="44802" cy="44802"/>
                      </a:xfrm>
                      <a:prstGeom prst="rect">
                        <a:avLst/>
                      </a:prstGeom>
                      <a:solidFill>
                        <a:srgbClr val="FF1DCF"/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1031509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37" name="正方形/長方形 193"/>
                      <p:cNvSpPr/>
                      <p:nvPr/>
                    </p:nvSpPr>
                    <p:spPr>
                      <a:xfrm>
                        <a:off x="1378381" y="4327196"/>
                        <a:ext cx="44802" cy="44802"/>
                      </a:xfrm>
                      <a:prstGeom prst="rect">
                        <a:avLst/>
                      </a:prstGeom>
                      <a:solidFill>
                        <a:srgbClr val="E1CD00">
                          <a:lumMod val="60000"/>
                          <a:lumOff val="40000"/>
                        </a:srgbClr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1031509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38" name="正方形/長方形 194"/>
                      <p:cNvSpPr/>
                      <p:nvPr/>
                    </p:nvSpPr>
                    <p:spPr>
                      <a:xfrm>
                        <a:off x="1436304" y="4327196"/>
                        <a:ext cx="44802" cy="4480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1031509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39" name="正方形/長方形 195"/>
                      <p:cNvSpPr/>
                      <p:nvPr/>
                    </p:nvSpPr>
                    <p:spPr>
                      <a:xfrm>
                        <a:off x="1320459" y="4406517"/>
                        <a:ext cx="44802" cy="44802"/>
                      </a:xfrm>
                      <a:prstGeom prst="rect">
                        <a:avLst/>
                      </a:prstGeom>
                      <a:solidFill>
                        <a:srgbClr val="FFE885"/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1031509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40" name="正方形/長方形 196"/>
                      <p:cNvSpPr/>
                      <p:nvPr/>
                    </p:nvSpPr>
                    <p:spPr>
                      <a:xfrm>
                        <a:off x="1378381" y="4406517"/>
                        <a:ext cx="44802" cy="44802"/>
                      </a:xfrm>
                      <a:prstGeom prst="rect">
                        <a:avLst/>
                      </a:prstGeom>
                      <a:solidFill>
                        <a:srgbClr val="001871">
                          <a:lumMod val="20000"/>
                          <a:lumOff val="80000"/>
                        </a:srgbClr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1031509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41" name="正方形/長方形 197"/>
                      <p:cNvSpPr/>
                      <p:nvPr/>
                    </p:nvSpPr>
                    <p:spPr>
                      <a:xfrm>
                        <a:off x="1436304" y="4406517"/>
                        <a:ext cx="44802" cy="44802"/>
                      </a:xfrm>
                      <a:prstGeom prst="rect">
                        <a:avLst/>
                      </a:prstGeom>
                      <a:solidFill>
                        <a:srgbClr val="0077C8">
                          <a:lumMod val="60000"/>
                          <a:lumOff val="40000"/>
                        </a:srgbClr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1031509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242" name="グループ化 198"/>
                      <p:cNvGrpSpPr/>
                      <p:nvPr/>
                    </p:nvGrpSpPr>
                    <p:grpSpPr>
                      <a:xfrm>
                        <a:off x="910230" y="4306631"/>
                        <a:ext cx="180745" cy="189490"/>
                        <a:chOff x="258366" y="2434590"/>
                        <a:chExt cx="2468166" cy="1965960"/>
                      </a:xfrm>
                    </p:grpSpPr>
                    <p:sp>
                      <p:nvSpPr>
                        <p:cNvPr id="264" name="正方形/長方形 220"/>
                        <p:cNvSpPr/>
                        <p:nvPr/>
                      </p:nvSpPr>
                      <p:spPr>
                        <a:xfrm>
                          <a:off x="258366" y="2434590"/>
                          <a:ext cx="2468166" cy="196596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265" name="直線コネクタ 221"/>
                        <p:cNvCxnSpPr/>
                        <p:nvPr/>
                      </p:nvCxnSpPr>
                      <p:spPr>
                        <a:xfrm>
                          <a:off x="1066810" y="3101024"/>
                          <a:ext cx="1523992" cy="0"/>
                        </a:xfrm>
                        <a:prstGeom prst="line">
                          <a:avLst/>
                        </a:prstGeom>
                        <a:noFill/>
                        <a:ln w="12700" cap="flat" cmpd="sng" algn="ctr">
                          <a:solidFill>
                            <a:srgbClr val="00B0F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266" name="直線コネクタ 222"/>
                        <p:cNvCxnSpPr/>
                        <p:nvPr/>
                      </p:nvCxnSpPr>
                      <p:spPr>
                        <a:xfrm>
                          <a:off x="1066810" y="3833485"/>
                          <a:ext cx="1523992" cy="0"/>
                        </a:xfrm>
                        <a:prstGeom prst="line">
                          <a:avLst/>
                        </a:prstGeom>
                        <a:noFill/>
                        <a:ln w="12700" cap="flat" cmpd="sng" algn="ctr">
                          <a:solidFill>
                            <a:srgbClr val="00B0F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243" name="グループ化 199"/>
                      <p:cNvGrpSpPr/>
                      <p:nvPr/>
                    </p:nvGrpSpPr>
                    <p:grpSpPr>
                      <a:xfrm>
                        <a:off x="1096314" y="4306631"/>
                        <a:ext cx="205648" cy="189490"/>
                        <a:chOff x="2876907" y="2434590"/>
                        <a:chExt cx="2468166" cy="1965960"/>
                      </a:xfrm>
                    </p:grpSpPr>
                    <p:sp>
                      <p:nvSpPr>
                        <p:cNvPr id="260" name="正方形/長方形 216"/>
                        <p:cNvSpPr/>
                        <p:nvPr/>
                      </p:nvSpPr>
                      <p:spPr>
                        <a:xfrm>
                          <a:off x="2876907" y="2434590"/>
                          <a:ext cx="2468166" cy="196596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61" name="正方形/長方形 217"/>
                        <p:cNvSpPr/>
                        <p:nvPr/>
                      </p:nvSpPr>
                      <p:spPr>
                        <a:xfrm>
                          <a:off x="2971800" y="2647950"/>
                          <a:ext cx="2278380" cy="464820"/>
                        </a:xfrm>
                        <a:prstGeom prst="rect">
                          <a:avLst/>
                        </a:prstGeom>
                        <a:solidFill>
                          <a:srgbClr val="0077C8">
                            <a:lumMod val="20000"/>
                            <a:lumOff val="80000"/>
                          </a:srgbClr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262" name="直線コネクタ 218"/>
                        <p:cNvCxnSpPr/>
                        <p:nvPr/>
                      </p:nvCxnSpPr>
                      <p:spPr>
                        <a:xfrm>
                          <a:off x="3624011" y="3436108"/>
                          <a:ext cx="1524002" cy="0"/>
                        </a:xfrm>
                        <a:prstGeom prst="line">
                          <a:avLst/>
                        </a:prstGeom>
                        <a:noFill/>
                        <a:ln w="12700" cap="flat" cmpd="sng" algn="ctr">
                          <a:solidFill>
                            <a:srgbClr val="00B0F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263" name="直線コネクタ 219"/>
                        <p:cNvCxnSpPr/>
                        <p:nvPr/>
                      </p:nvCxnSpPr>
                      <p:spPr>
                        <a:xfrm>
                          <a:off x="3624034" y="4026413"/>
                          <a:ext cx="1524002" cy="0"/>
                        </a:xfrm>
                        <a:prstGeom prst="line">
                          <a:avLst/>
                        </a:prstGeom>
                        <a:noFill/>
                        <a:ln w="12700" cap="flat" cmpd="sng" algn="ctr">
                          <a:solidFill>
                            <a:srgbClr val="00B0F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244" name="グループ化 200"/>
                      <p:cNvGrpSpPr/>
                      <p:nvPr/>
                    </p:nvGrpSpPr>
                    <p:grpSpPr>
                      <a:xfrm>
                        <a:off x="1355560" y="4136819"/>
                        <a:ext cx="109234" cy="16893"/>
                        <a:chOff x="5950175" y="541020"/>
                        <a:chExt cx="1133303" cy="175260"/>
                      </a:xfrm>
                    </p:grpSpPr>
                    <p:sp>
                      <p:nvSpPr>
                        <p:cNvPr id="256" name="正方形/長方形 212"/>
                        <p:cNvSpPr/>
                        <p:nvPr/>
                      </p:nvSpPr>
                      <p:spPr>
                        <a:xfrm>
                          <a:off x="6908217" y="541020"/>
                          <a:ext cx="175261" cy="17526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57" name="正方形/長方形 213"/>
                        <p:cNvSpPr/>
                        <p:nvPr/>
                      </p:nvSpPr>
                      <p:spPr>
                        <a:xfrm>
                          <a:off x="6588870" y="541020"/>
                          <a:ext cx="175261" cy="17526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58" name="正方形/長方形 214"/>
                        <p:cNvSpPr/>
                        <p:nvPr/>
                      </p:nvSpPr>
                      <p:spPr>
                        <a:xfrm>
                          <a:off x="6269521" y="541020"/>
                          <a:ext cx="175261" cy="17526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59" name="正方形/長方形 215"/>
                        <p:cNvSpPr/>
                        <p:nvPr/>
                      </p:nvSpPr>
                      <p:spPr>
                        <a:xfrm>
                          <a:off x="5950175" y="541020"/>
                          <a:ext cx="175261" cy="17526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cxnSp>
                    <p:nvCxnSpPr>
                      <p:cNvPr id="245" name="直線コネクタ 201"/>
                      <p:cNvCxnSpPr/>
                      <p:nvPr/>
                    </p:nvCxnSpPr>
                    <p:spPr>
                      <a:xfrm>
                        <a:off x="1262909" y="4145265"/>
                        <a:ext cx="78105" cy="0"/>
                      </a:xfrm>
                      <a:prstGeom prst="line">
                        <a:avLst/>
                      </a:prstGeom>
                      <a:noFill/>
                      <a:ln w="6350" cap="flat" cmpd="sng" algn="ctr">
                        <a:solidFill>
                          <a:srgbClr val="FFFFFF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sp>
                    <p:nvSpPr>
                      <p:cNvPr id="246" name="正方形/長方形 202"/>
                      <p:cNvSpPr/>
                      <p:nvPr/>
                    </p:nvSpPr>
                    <p:spPr>
                      <a:xfrm>
                        <a:off x="1096314" y="4136819"/>
                        <a:ext cx="140698" cy="1689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1031509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endParaRPr>
                      </a:p>
                    </p:txBody>
                  </p:sp>
                  <p:pic>
                    <p:nvPicPr>
                      <p:cNvPr id="247" name="Picture 42" descr="NEW 3DS COMPASS FULL HD 2013.png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922020" y="4134537"/>
                        <a:ext cx="53985" cy="53923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48" name="直線コネクタ 204"/>
                      <p:cNvCxnSpPr/>
                      <p:nvPr/>
                    </p:nvCxnSpPr>
                    <p:spPr>
                      <a:xfrm>
                        <a:off x="991539" y="4145265"/>
                        <a:ext cx="73446" cy="0"/>
                      </a:xfrm>
                      <a:prstGeom prst="line">
                        <a:avLst/>
                      </a:prstGeom>
                      <a:noFill/>
                      <a:ln w="6350" cap="flat" cmpd="sng" algn="ctr">
                        <a:solidFill>
                          <a:srgbClr val="FFFFFF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grpSp>
                    <p:nvGrpSpPr>
                      <p:cNvPr id="249" name="グループ化 205"/>
                      <p:cNvGrpSpPr/>
                      <p:nvPr/>
                    </p:nvGrpSpPr>
                    <p:grpSpPr>
                      <a:xfrm>
                        <a:off x="915414" y="4331210"/>
                        <a:ext cx="48133" cy="152451"/>
                        <a:chOff x="361237" y="2615880"/>
                        <a:chExt cx="553164" cy="1752014"/>
                      </a:xfrm>
                    </p:grpSpPr>
                    <p:sp>
                      <p:nvSpPr>
                        <p:cNvPr id="253" name="正方形/長方形 209"/>
                        <p:cNvSpPr/>
                        <p:nvPr/>
                      </p:nvSpPr>
                      <p:spPr>
                        <a:xfrm>
                          <a:off x="361237" y="2615880"/>
                          <a:ext cx="553164" cy="464820"/>
                        </a:xfrm>
                        <a:prstGeom prst="rect">
                          <a:avLst/>
                        </a:prstGeom>
                        <a:solidFill>
                          <a:srgbClr val="0077C8">
                            <a:lumMod val="20000"/>
                            <a:lumOff val="80000"/>
                          </a:srgbClr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54" name="正方形/長方形 210"/>
                        <p:cNvSpPr/>
                        <p:nvPr/>
                      </p:nvSpPr>
                      <p:spPr>
                        <a:xfrm>
                          <a:off x="361237" y="3903074"/>
                          <a:ext cx="553164" cy="464820"/>
                        </a:xfrm>
                        <a:prstGeom prst="rect">
                          <a:avLst/>
                        </a:prstGeom>
                        <a:solidFill>
                          <a:srgbClr val="0077C8">
                            <a:lumMod val="20000"/>
                            <a:lumOff val="80000"/>
                          </a:srgbClr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55" name="正方形/長方形 211"/>
                        <p:cNvSpPr/>
                        <p:nvPr/>
                      </p:nvSpPr>
                      <p:spPr>
                        <a:xfrm>
                          <a:off x="361237" y="3295891"/>
                          <a:ext cx="553164" cy="464820"/>
                        </a:xfrm>
                        <a:prstGeom prst="rect">
                          <a:avLst/>
                        </a:prstGeom>
                        <a:solidFill>
                          <a:srgbClr val="0077C8">
                            <a:lumMod val="20000"/>
                            <a:lumOff val="80000"/>
                          </a:srgbClr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250" name="グループ化 206"/>
                      <p:cNvGrpSpPr/>
                      <p:nvPr/>
                    </p:nvGrpSpPr>
                    <p:grpSpPr>
                      <a:xfrm>
                        <a:off x="1105460" y="4384116"/>
                        <a:ext cx="44802" cy="101722"/>
                        <a:chOff x="2971800" y="3238500"/>
                        <a:chExt cx="464821" cy="1055370"/>
                      </a:xfrm>
                    </p:grpSpPr>
                    <p:sp>
                      <p:nvSpPr>
                        <p:cNvPr id="251" name="正方形/長方形 207"/>
                        <p:cNvSpPr/>
                        <p:nvPr/>
                      </p:nvSpPr>
                      <p:spPr>
                        <a:xfrm>
                          <a:off x="2971800" y="3238500"/>
                          <a:ext cx="464821" cy="464820"/>
                        </a:xfrm>
                        <a:prstGeom prst="rect">
                          <a:avLst/>
                        </a:prstGeom>
                        <a:solidFill>
                          <a:srgbClr val="E87722">
                            <a:lumMod val="40000"/>
                            <a:lumOff val="60000"/>
                          </a:srgbClr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52" name="正方形/長方形 208"/>
                        <p:cNvSpPr/>
                        <p:nvPr/>
                      </p:nvSpPr>
                      <p:spPr>
                        <a:xfrm>
                          <a:off x="2971800" y="3829050"/>
                          <a:ext cx="464821" cy="464820"/>
                        </a:xfrm>
                        <a:prstGeom prst="rect">
                          <a:avLst/>
                        </a:prstGeom>
                        <a:solidFill>
                          <a:srgbClr val="E87722">
                            <a:lumMod val="40000"/>
                            <a:lumOff val="60000"/>
                          </a:srgbClr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1031509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5386"/>
                            </a:solidFill>
                            <a:effectLst/>
                            <a:uLnTx/>
                            <a:uFillTx/>
                            <a:latin typeface="Arial Narrow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217" name="Group 66"/>
                  <p:cNvGrpSpPr/>
                  <p:nvPr/>
                </p:nvGrpSpPr>
                <p:grpSpPr>
                  <a:xfrm>
                    <a:off x="4644008" y="1095586"/>
                    <a:ext cx="451834" cy="361219"/>
                    <a:chOff x="3124200" y="2876766"/>
                    <a:chExt cx="451834" cy="600772"/>
                  </a:xfrm>
                </p:grpSpPr>
                <p:sp>
                  <p:nvSpPr>
                    <p:cNvPr id="228" name="右矢印 126"/>
                    <p:cNvSpPr/>
                    <p:nvPr/>
                  </p:nvSpPr>
                  <p:spPr>
                    <a:xfrm rot="5400000">
                      <a:off x="2929568" y="3071398"/>
                      <a:ext cx="600771" cy="211508"/>
                    </a:xfrm>
                    <a:prstGeom prst="rightArrow">
                      <a:avLst/>
                    </a:prstGeom>
                    <a:solidFill>
                      <a:srgbClr val="FFC000"/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03150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9" name="右矢印 126"/>
                    <p:cNvSpPr/>
                    <p:nvPr/>
                  </p:nvSpPr>
                  <p:spPr>
                    <a:xfrm rot="16200000">
                      <a:off x="3169895" y="3071399"/>
                      <a:ext cx="600770" cy="211508"/>
                    </a:xfrm>
                    <a:prstGeom prst="rightArrow">
                      <a:avLst/>
                    </a:prstGeom>
                    <a:solidFill>
                      <a:srgbClr val="2C87CB"/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03150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218" name="Elbow Connector 10"/>
                  <p:cNvCxnSpPr>
                    <a:stCxn id="221" idx="1"/>
                    <a:endCxn id="226" idx="2"/>
                  </p:cNvCxnSpPr>
                  <p:nvPr/>
                </p:nvCxnSpPr>
                <p:spPr>
                  <a:xfrm rot="16200000" flipV="1">
                    <a:off x="6084529" y="3184177"/>
                    <a:ext cx="829965" cy="681483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</p:cxnSp>
              <p:grpSp>
                <p:nvGrpSpPr>
                  <p:cNvPr id="219" name="グループ化 299"/>
                  <p:cNvGrpSpPr/>
                  <p:nvPr/>
                </p:nvGrpSpPr>
                <p:grpSpPr>
                  <a:xfrm>
                    <a:off x="5508104" y="2390872"/>
                    <a:ext cx="1301330" cy="719064"/>
                    <a:chOff x="1303164" y="2152537"/>
                    <a:chExt cx="1301330" cy="719064"/>
                  </a:xfrm>
                </p:grpSpPr>
                <p:sp>
                  <p:nvSpPr>
                    <p:cNvPr id="226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03164" y="2651581"/>
                      <a:ext cx="1301330" cy="220020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28575">
                      <a:noFill/>
                      <a:miter lim="800000"/>
                      <a:headEnd/>
                      <a:tailEnd/>
                    </a:ln>
                    <a:effectLst>
                      <a:outerShdw blurRad="63500" dist="38099" dir="2700000" algn="ctr" rotWithShape="0">
                        <a:srgbClr val="DA291C">
                          <a:alpha val="74997"/>
                        </a:srgbClr>
                      </a:outerShdw>
                    </a:effectLst>
                  </p:spPr>
                  <p:txBody>
                    <a:bodyPr wrap="square" lIns="19812" tIns="19812" rIns="19812" bIns="19812" anchorCtr="1">
                      <a:spAutoFit/>
                    </a:bodyPr>
                    <a:lstStyle/>
                    <a:p>
                      <a:pPr marL="0" marR="0" lvl="0" indent="0" algn="ctr" defTabSz="103150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C4242"/>
                          </a:solidFill>
                          <a:effectLst/>
                          <a:uLnTx/>
                          <a:uFillTx/>
                          <a:ea typeface="SimSun" charset="-122"/>
                          <a:cs typeface="Arial Narrow"/>
                        </a:rPr>
                        <a:t>3DSpace/MCS</a:t>
                      </a:r>
                    </a:p>
                  </p:txBody>
                </p:sp>
                <p:pic>
                  <p:nvPicPr>
                    <p:cNvPr id="227" name="Picture 2" descr="http://3dx-icons.dsone.3ds.com/Icons/AppIcon/X3DCSMA_AP_AppIcon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771216" y="2152537"/>
                      <a:ext cx="454809" cy="45480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20" name="グループ化 24"/>
                  <p:cNvGrpSpPr/>
                  <p:nvPr/>
                </p:nvGrpSpPr>
                <p:grpSpPr>
                  <a:xfrm>
                    <a:off x="4447924" y="396446"/>
                    <a:ext cx="4509471" cy="572365"/>
                    <a:chOff x="1265725" y="894976"/>
                    <a:chExt cx="4509471" cy="572365"/>
                  </a:xfrm>
                </p:grpSpPr>
                <p:sp>
                  <p:nvSpPr>
                    <p:cNvPr id="22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1172" y="894976"/>
                      <a:ext cx="3694024" cy="512117"/>
                    </a:xfrm>
                    <a:prstGeom prst="rect">
                      <a:avLst/>
                    </a:prstGeom>
                    <a:noFill/>
                    <a:ln w="2857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 lIns="0" tIns="0" rIns="0" bIns="0" anchor="ctr" anchorCtr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defRPr sz="1200" b="1">
                          <a:solidFill>
                            <a:srgbClr val="246DA4"/>
                          </a:solidFill>
                          <a:ea typeface="SimSun" charset="-122"/>
                        </a:defRPr>
                      </a:lvl1pPr>
                    </a:lstStyle>
                    <a:p>
                      <a:pPr marL="0" marR="0" lvl="0" indent="0" defTabSz="103150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46DA4"/>
                          </a:solidFill>
                          <a:effectLst/>
                          <a:uLnTx/>
                          <a:uFillTx/>
                          <a:ea typeface="SimSun" charset="-122"/>
                        </a:rPr>
                        <a:t>Native Clients</a:t>
                      </a:r>
                      <a:br>
                        <a:rPr kumimoji="0" 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46DA4"/>
                          </a:solidFill>
                          <a:effectLst/>
                          <a:uLnTx/>
                          <a:uFillTx/>
                          <a:ea typeface="SimSun" charset="-122"/>
                        </a:rPr>
                      </a:b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ea typeface="SimSun" charset="-122"/>
                        </a:rPr>
                        <a:t>Ex.: CATIA, DELMIA and SIMULIA Apps, CATIA V5, SolidWorks, </a:t>
                      </a:r>
                      <a:r>
                        <a:rPr kumimoji="0" lang="en-US" sz="9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ea typeface="SimSun" charset="-122"/>
                        </a:rPr>
                        <a:t>xCAD</a:t>
                      </a: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5386"/>
                          </a:solidFill>
                          <a:effectLst/>
                          <a:uLnTx/>
                          <a:uFillTx/>
                          <a:ea typeface="SimSun" charset="-122"/>
                        </a:rPr>
                        <a:t>,…</a:t>
                      </a:r>
                    </a:p>
                  </p:txBody>
                </p:sp>
                <p:pic>
                  <p:nvPicPr>
                    <p:cNvPr id="225" name="Picture 48" descr="3DEXPERIENCE-R2014x_EXECUTIVE-PRESENTATION-V09_pptx.png"/>
                    <p:cNvPicPr>
                      <a:picLocks noChangeAspect="1"/>
                    </p:cNvPicPr>
                    <p:nvPr/>
                  </p:nvPicPr>
                  <p:blipFill>
                    <a:blip r:embed="rId16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65725" y="1049446"/>
                      <a:ext cx="745343" cy="4178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1" name="Magnetic Disk 147"/>
                  <p:cNvSpPr/>
                  <p:nvPr/>
                </p:nvSpPr>
                <p:spPr>
                  <a:xfrm>
                    <a:off x="6696236" y="3939902"/>
                    <a:ext cx="288032" cy="396044"/>
                  </a:xfrm>
                  <a:prstGeom prst="flowChartMagneticDisk">
                    <a:avLst/>
                  </a:prstGeom>
                  <a:gradFill flip="none" rotWithShape="1">
                    <a:gsLst>
                      <a:gs pos="0">
                        <a:srgbClr val="0B3F77">
                          <a:shade val="51000"/>
                          <a:satMod val="130000"/>
                        </a:srgbClr>
                      </a:gs>
                      <a:gs pos="31000">
                        <a:srgbClr val="0B3F77">
                          <a:shade val="93000"/>
                          <a:satMod val="130000"/>
                        </a:srgbClr>
                      </a:gs>
                      <a:gs pos="62000">
                        <a:srgbClr val="005386">
                          <a:lumMod val="40000"/>
                          <a:lumOff val="60000"/>
                        </a:srgbClr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ln w="9525" cap="flat" cmpd="sng" algn="ctr">
                    <a:solidFill>
                      <a:srgbClr val="0B3F77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22" name="Picture 221"/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485220" y="2571750"/>
                    <a:ext cx="310671" cy="324036"/>
                  </a:xfrm>
                  <a:prstGeom prst="rect">
                    <a:avLst/>
                  </a:prstGeom>
                </p:spPr>
              </p:pic>
              <p:sp>
                <p:nvSpPr>
                  <p:cNvPr id="223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393142" y="2895786"/>
                    <a:ext cx="1750858" cy="220020"/>
                  </a:xfrm>
                  <a:prstGeom prst="rect">
                    <a:avLst/>
                  </a:prstGeom>
                  <a:solidFill>
                    <a:srgbClr val="DDDDDD"/>
                  </a:solidFill>
                  <a:ln w="28575">
                    <a:noFill/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DA291C">
                        <a:alpha val="74997"/>
                      </a:srgbClr>
                    </a:outerShdw>
                  </a:effectLst>
                </p:spPr>
                <p:txBody>
                  <a:bodyPr wrap="square" lIns="19812" tIns="19812" rIns="19812" bIns="19812" anchorCtr="1">
                    <a:spAutoFit/>
                  </a:bodyPr>
                  <a:lstStyle/>
                  <a:p>
                    <a:pPr marL="0" marR="0" lvl="0" indent="0" defTabSz="103150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100000"/>
                      <a:buFont typeface="Arial" pitchFamily="34" charset="0"/>
                      <a:buNone/>
                      <a:tabLst/>
                      <a:defRPr/>
                    </a:pP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C4242"/>
                        </a:solidFill>
                        <a:effectLst/>
                        <a:uLnTx/>
                        <a:uFillTx/>
                        <a:ea typeface="SimSun" charset="-122"/>
                        <a:cs typeface="Arial Narrow"/>
                      </a:rPr>
                      <a:t>License Server (DSLS)</a:t>
                    </a:r>
                  </a:p>
                </p:txBody>
              </p:sp>
            </p:grpSp>
          </p:grpSp>
        </p:grpSp>
        <p:grpSp>
          <p:nvGrpSpPr>
            <p:cNvPr id="282" name="그룹 227"/>
            <p:cNvGrpSpPr/>
            <p:nvPr/>
          </p:nvGrpSpPr>
          <p:grpSpPr>
            <a:xfrm>
              <a:off x="1238362" y="2895218"/>
              <a:ext cx="3296702" cy="1069973"/>
              <a:chOff x="1238362" y="2895218"/>
              <a:chExt cx="3296702" cy="1069973"/>
            </a:xfrm>
          </p:grpSpPr>
          <p:sp>
            <p:nvSpPr>
              <p:cNvPr id="283" name="Text Box 38"/>
              <p:cNvSpPr txBox="1">
                <a:spLocks noChangeArrowheads="1"/>
              </p:cNvSpPr>
              <p:nvPr/>
            </p:nvSpPr>
            <p:spPr bwMode="auto">
              <a:xfrm>
                <a:off x="3165856" y="2902499"/>
                <a:ext cx="1131761" cy="247038"/>
              </a:xfrm>
              <a:prstGeom prst="rect">
                <a:avLst/>
              </a:prstGeom>
              <a:solidFill>
                <a:srgbClr val="DDDDDD"/>
              </a:solidFill>
              <a:ln w="2857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rgbClr val="DA291C">
                    <a:alpha val="74997"/>
                  </a:srgbClr>
                </a:outerShdw>
              </a:effectLst>
            </p:spPr>
            <p:txBody>
              <a:bodyPr wrap="square" lIns="23032" tIns="23032" rIns="23032" bIns="23032" anchorCtr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C4242"/>
                    </a:solidFill>
                    <a:effectLst/>
                    <a:uLnTx/>
                    <a:uFillTx/>
                    <a:ea typeface="SimSun" charset="-122"/>
                    <a:cs typeface="SimSun" charset="-122"/>
                  </a:rPr>
                  <a:t>3DNotification</a:t>
                </a:r>
              </a:p>
            </p:txBody>
          </p:sp>
          <p:sp>
            <p:nvSpPr>
              <p:cNvPr id="284" name="Text Box 38"/>
              <p:cNvSpPr txBox="1">
                <a:spLocks noChangeArrowheads="1"/>
              </p:cNvSpPr>
              <p:nvPr/>
            </p:nvSpPr>
            <p:spPr bwMode="auto">
              <a:xfrm>
                <a:off x="2139359" y="2895218"/>
                <a:ext cx="910338" cy="247038"/>
              </a:xfrm>
              <a:prstGeom prst="rect">
                <a:avLst/>
              </a:prstGeom>
              <a:solidFill>
                <a:srgbClr val="DDDDDD"/>
              </a:solidFill>
              <a:ln w="2857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rgbClr val="DA291C">
                    <a:alpha val="74997"/>
                  </a:srgbClr>
                </a:outerShdw>
              </a:effectLst>
            </p:spPr>
            <p:txBody>
              <a:bodyPr wrap="square" lIns="23032" tIns="23032" rIns="23032" bIns="23032" anchorCtr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C4242"/>
                    </a:solidFill>
                    <a:effectLst/>
                    <a:uLnTx/>
                    <a:uFillTx/>
                    <a:ea typeface="SimSun" charset="-122"/>
                    <a:cs typeface="SimSun" charset="-122"/>
                  </a:rPr>
                  <a:t>3DComment</a:t>
                </a:r>
              </a:p>
            </p:txBody>
          </p:sp>
          <p:pic>
            <p:nvPicPr>
              <p:cNvPr id="285" name="그림 23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08951" y="3318200"/>
                <a:ext cx="591488" cy="617204"/>
              </a:xfrm>
              <a:prstGeom prst="rect">
                <a:avLst/>
              </a:prstGeom>
            </p:spPr>
          </p:pic>
          <p:pic>
            <p:nvPicPr>
              <p:cNvPr id="286" name="그림 26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06995" y="3362584"/>
                <a:ext cx="628069" cy="602607"/>
              </a:xfrm>
              <a:prstGeom prst="rect">
                <a:avLst/>
              </a:prstGeom>
            </p:spPr>
          </p:pic>
          <p:pic>
            <p:nvPicPr>
              <p:cNvPr id="287" name="그림 28"/>
              <p:cNvPicPr>
                <a:picLocks noChangeAspect="1"/>
              </p:cNvPicPr>
              <p:nvPr/>
            </p:nvPicPr>
            <p:blipFill rotWithShape="1">
              <a:blip r:embed="rId20"/>
              <a:srcRect l="11269"/>
              <a:stretch/>
            </p:blipFill>
            <p:spPr>
              <a:xfrm>
                <a:off x="1238362" y="3390985"/>
                <a:ext cx="563615" cy="5537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26773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494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인증서는 미리 등록 해 두었으므로 공란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139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Default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선택 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(</a:t>
            </a:r>
            <a:r>
              <a:rPr lang="en-US" altLang="ko-KR" sz="1000" b="1" dirty="0" err="1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CloudView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 admin PWD = </a:t>
            </a:r>
            <a:r>
              <a:rPr lang="en-US" altLang="ko-KR" sz="1000" b="1" dirty="0" err="1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exalead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973815" y="2224912"/>
            <a:ext cx="1238524" cy="363810"/>
            <a:chOff x="3019398" y="4442850"/>
            <a:chExt cx="1238524" cy="363810"/>
          </a:xfrm>
        </p:grpSpPr>
        <p:sp>
          <p:nvSpPr>
            <p:cNvPr id="27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255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58" y="3908169"/>
            <a:ext cx="1836614" cy="1130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설치 완료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35" y="1111875"/>
            <a:ext cx="3585295" cy="2641796"/>
          </a:xfrm>
          <a:prstGeom prst="rect">
            <a:avLst/>
          </a:prstGeom>
        </p:spPr>
      </p:pic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553304"/>
            <a:chOff x="3030696" y="4428747"/>
            <a:chExt cx="929944" cy="553304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Rectangle 29"/>
          <p:cNvSpPr/>
          <p:nvPr/>
        </p:nvSpPr>
        <p:spPr>
          <a:xfrm>
            <a:off x="730072" y="4577593"/>
            <a:ext cx="2825424" cy="42542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참고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3DSwYm GA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 아래 오류 발생 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License Server Mapping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해줄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83032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8069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3DComment 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-1" r="39860" b="32760"/>
          <a:stretch/>
        </p:blipFill>
        <p:spPr>
          <a:xfrm>
            <a:off x="461818" y="1286968"/>
            <a:ext cx="3528522" cy="22233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060" y="1111877"/>
            <a:ext cx="3581139" cy="2638734"/>
          </a:xfrm>
          <a:prstGeom prst="rect">
            <a:avLst/>
          </a:prstGeom>
        </p:spPr>
      </p:pic>
      <p:sp>
        <p:nvSpPr>
          <p:cNvPr id="18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3DComment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grpSp>
        <p:nvGrpSpPr>
          <p:cNvPr id="19" name="Group 3"/>
          <p:cNvGrpSpPr/>
          <p:nvPr/>
        </p:nvGrpSpPr>
        <p:grpSpPr>
          <a:xfrm>
            <a:off x="1166855" y="2931721"/>
            <a:ext cx="1002202" cy="618449"/>
            <a:chOff x="3019398" y="4442850"/>
            <a:chExt cx="1002202" cy="618449"/>
          </a:xfrm>
        </p:grpSpPr>
        <p:sp>
          <p:nvSpPr>
            <p:cNvPr id="20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908786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3DComment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3DComment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JDK)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해제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사전에 </a:t>
            </a:r>
            <a:r>
              <a:rPr lang="en-US" altLang="ko-KR" sz="1000" dirty="0">
                <a:latin typeface="3ds" panose="02000503020000020004" pitchFamily="50" charset="0"/>
              </a:rPr>
              <a:t>JDK</a:t>
            </a:r>
            <a:r>
              <a:rPr lang="ko-KR" altLang="en-US" sz="1000" dirty="0">
                <a:latin typeface="3ds" panose="02000503020000020004" pitchFamily="50" charset="0"/>
              </a:rPr>
              <a:t>를 설치하였기에 해당 작업 불필요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3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73815" y="2115184"/>
            <a:ext cx="1238524" cy="363810"/>
            <a:chOff x="3019398" y="4442850"/>
            <a:chExt cx="1238524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5543996" y="2250681"/>
            <a:ext cx="657615" cy="598775"/>
            <a:chOff x="3123650" y="4493540"/>
            <a:chExt cx="657615" cy="598775"/>
          </a:xfrm>
        </p:grpSpPr>
        <p:sp>
          <p:nvSpPr>
            <p:cNvPr id="30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Rectangle 32"/>
          <p:cNvSpPr/>
          <p:nvPr/>
        </p:nvSpPr>
        <p:spPr>
          <a:xfrm>
            <a:off x="6350895" y="1553681"/>
            <a:ext cx="2459298" cy="27511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3DPassport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 설치된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JDK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1246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3DComment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Java </a:t>
            </a:r>
            <a:r>
              <a:rPr lang="ko-KR" altLang="en-US" sz="1000" b="1" dirty="0">
                <a:latin typeface="3ds" panose="02000503020000020004" pitchFamily="50" charset="0"/>
              </a:rPr>
              <a:t>설치 경로 선택 </a:t>
            </a:r>
            <a:r>
              <a:rPr lang="en-US" altLang="ko-KR" sz="1000" b="1" dirty="0">
                <a:latin typeface="3ds" panose="02000503020000020004" pitchFamily="50" charset="0"/>
              </a:rPr>
              <a:t>(3DPassport)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C:\R2022x\3DPassport\win_b64\code\serverjre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874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폴더 설정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C:\R2022x\Temp\3DCommentData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C:\R2022x\3DComment\3DCommentLog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C:\R2022x\3DComment\3DCommentTemp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3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73815" y="2714624"/>
            <a:ext cx="1743779" cy="363810"/>
            <a:chOff x="3019398" y="4442850"/>
            <a:chExt cx="1743779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573520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"/>
          <p:cNvGrpSpPr/>
          <p:nvPr/>
        </p:nvGrpSpPr>
        <p:grpSpPr>
          <a:xfrm>
            <a:off x="5630912" y="1745135"/>
            <a:ext cx="1568464" cy="1107793"/>
            <a:chOff x="3019398" y="4442850"/>
            <a:chExt cx="1568464" cy="1107793"/>
          </a:xfrm>
        </p:grpSpPr>
        <p:sp>
          <p:nvSpPr>
            <p:cNvPr id="34" name="직사각형 16"/>
            <p:cNvSpPr/>
            <p:nvPr/>
          </p:nvSpPr>
          <p:spPr>
            <a:xfrm>
              <a:off x="3189657" y="4655040"/>
              <a:ext cx="1398205" cy="8956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98878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3DComment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502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WAS </a:t>
            </a:r>
            <a:r>
              <a:rPr lang="ko-KR" altLang="en-US" sz="1000" b="1" dirty="0">
                <a:latin typeface="3ds" panose="02000503020000020004" pitchFamily="50" charset="0"/>
              </a:rPr>
              <a:t>경로 정보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https://3dpassport.3ds.localdomain/3dpassport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https://3ddashboard.3ds.localdomain/3ddashboard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https://3dspace.3ds.localdomain/3dspace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https://3dcomment.3ds.localdomain/3dcomment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https://3dnotification.3ds.localdomain/3dnotification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3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69214" y="1425843"/>
            <a:ext cx="1748380" cy="1849583"/>
            <a:chOff x="3019398" y="4442850"/>
            <a:chExt cx="1748380" cy="1849583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9261"/>
              <a:ext cx="1578121" cy="16331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3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Group 3"/>
          <p:cNvGrpSpPr/>
          <p:nvPr/>
        </p:nvGrpSpPr>
        <p:grpSpPr>
          <a:xfrm>
            <a:off x="5543996" y="2250681"/>
            <a:ext cx="657615" cy="598775"/>
            <a:chOff x="3123650" y="4493540"/>
            <a:chExt cx="657615" cy="598775"/>
          </a:xfrm>
        </p:grpSpPr>
        <p:sp>
          <p:nvSpPr>
            <p:cNvPr id="38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9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Rectangle 24"/>
          <p:cNvSpPr/>
          <p:nvPr/>
        </p:nvSpPr>
        <p:spPr>
          <a:xfrm>
            <a:off x="6072956" y="1510673"/>
            <a:ext cx="2829856" cy="3545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본 가이드에서는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Test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목적으로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플랫폼 서버 설치이기 때문에 체크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220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3DComment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포트 설정 </a:t>
            </a:r>
            <a:r>
              <a:rPr lang="en-US" altLang="ko-KR" sz="1000" b="1" dirty="0">
                <a:latin typeface="3ds" panose="02000503020000020004" pitchFamily="50" charset="0"/>
              </a:rPr>
              <a:t>8092</a:t>
            </a:r>
          </a:p>
          <a:p>
            <a:r>
              <a:rPr lang="en-US" altLang="ko-KR" sz="1000" dirty="0">
                <a:latin typeface="3ds" panose="02000503020000020004" pitchFamily="50" charset="0"/>
              </a:rPr>
              <a:t>3DComment </a:t>
            </a:r>
            <a:r>
              <a:rPr lang="ko-KR" altLang="en-US" sz="1000" dirty="0">
                <a:latin typeface="3ds" panose="02000503020000020004" pitchFamily="50" charset="0"/>
              </a:rPr>
              <a:t>각 </a:t>
            </a:r>
            <a:r>
              <a:rPr lang="en-US" altLang="ko-KR" sz="1000" dirty="0">
                <a:latin typeface="3ds" panose="02000503020000020004" pitchFamily="50" charset="0"/>
              </a:rPr>
              <a:t>Port </a:t>
            </a:r>
            <a:r>
              <a:rPr lang="ko-KR" altLang="en-US" sz="1000" dirty="0">
                <a:latin typeface="3ds" panose="02000503020000020004" pitchFamily="50" charset="0"/>
              </a:rPr>
              <a:t>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Oracle </a:t>
            </a:r>
            <a:r>
              <a:rPr lang="ko-KR" altLang="en-US" sz="1000" dirty="0">
                <a:latin typeface="3ds" panose="02000503020000020004" pitchFamily="50" charset="0"/>
              </a:rPr>
              <a:t>선택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42867" y="1111875"/>
            <a:ext cx="3585295" cy="2641796"/>
            <a:chOff x="-474407" y="1240968"/>
            <a:chExt cx="6515100" cy="48006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4407" y="1240968"/>
              <a:ext cx="6515100" cy="4800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9291" y="2401734"/>
              <a:ext cx="4210050" cy="259080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33" y="1111875"/>
            <a:ext cx="3585295" cy="2641796"/>
          </a:xfrm>
          <a:prstGeom prst="rect">
            <a:avLst/>
          </a:prstGeom>
        </p:spPr>
      </p:pic>
      <p:grpSp>
        <p:nvGrpSpPr>
          <p:cNvPr id="22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3"/>
          <p:cNvGrpSpPr/>
          <p:nvPr/>
        </p:nvGrpSpPr>
        <p:grpSpPr>
          <a:xfrm>
            <a:off x="3126242" y="2682214"/>
            <a:ext cx="929944" cy="632552"/>
            <a:chOff x="3030696" y="4428747"/>
            <a:chExt cx="929944" cy="632552"/>
          </a:xfrm>
        </p:grpSpPr>
        <p:sp>
          <p:nvSpPr>
            <p:cNvPr id="3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63731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3DComment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100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위와 같이 설정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//localhost:1521/</a:t>
            </a:r>
            <a:r>
              <a:rPr lang="en-US" altLang="ko-KR" sz="1000" dirty="0" err="1">
                <a:latin typeface="3ds" panose="02000503020000020004" pitchFamily="50" charset="0"/>
              </a:rPr>
              <a:t>orcl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X3DCOMMENT_ADMIN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X3DCOMMENT_ADMIN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 </a:t>
            </a:r>
            <a:r>
              <a:rPr lang="ko-KR" altLang="en-US" sz="1000" b="1" dirty="0">
                <a:latin typeface="3ds" panose="02000503020000020004" pitchFamily="50" charset="0"/>
              </a:rPr>
              <a:t>체크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3" y="1111875"/>
            <a:ext cx="3585295" cy="2641796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969214" y="2004963"/>
            <a:ext cx="1097330" cy="1128381"/>
            <a:chOff x="3019398" y="4442850"/>
            <a:chExt cx="1097330" cy="1128381"/>
          </a:xfrm>
        </p:grpSpPr>
        <p:sp>
          <p:nvSpPr>
            <p:cNvPr id="17" name="직사각형 16"/>
            <p:cNvSpPr/>
            <p:nvPr/>
          </p:nvSpPr>
          <p:spPr>
            <a:xfrm>
              <a:off x="3189657" y="4665357"/>
              <a:ext cx="927071" cy="9058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44221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3DComment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완료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3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7207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957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3DNotification 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39947" b="33374"/>
          <a:stretch/>
        </p:blipFill>
        <p:spPr>
          <a:xfrm>
            <a:off x="461819" y="1286968"/>
            <a:ext cx="3523441" cy="22029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449" y="1109504"/>
            <a:ext cx="3584360" cy="2641107"/>
          </a:xfrm>
          <a:prstGeom prst="rect">
            <a:avLst/>
          </a:prstGeom>
        </p:spPr>
      </p:pic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3DNotification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grpSp>
        <p:nvGrpSpPr>
          <p:cNvPr id="21" name="Group 3"/>
          <p:cNvGrpSpPr/>
          <p:nvPr/>
        </p:nvGrpSpPr>
        <p:grpSpPr>
          <a:xfrm>
            <a:off x="1166855" y="2931721"/>
            <a:ext cx="1002202" cy="618449"/>
            <a:chOff x="3019398" y="4442850"/>
            <a:chExt cx="1002202" cy="618449"/>
          </a:xfrm>
        </p:grpSpPr>
        <p:sp>
          <p:nvSpPr>
            <p:cNvPr id="22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6827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– server side component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What is the component : </a:t>
            </a:r>
            <a:endParaRPr lang="ko-KR" altLang="en-US" dirty="0">
              <a:latin typeface="3ds" panose="02000503020000020004" pitchFamily="50" charset="0"/>
            </a:endParaRPr>
          </a:p>
        </p:txBody>
      </p:sp>
      <p:pic>
        <p:nvPicPr>
          <p:cNvPr id="141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688545"/>
            <a:ext cx="2773237" cy="2431799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4481827" y="2509077"/>
            <a:ext cx="401241" cy="246197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en-US"/>
            </a:defPPr>
            <a:lvl1pPr algn="ctr">
              <a:defRPr sz="1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GA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042645" y="2509077"/>
            <a:ext cx="744363" cy="246197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en-US"/>
            </a:defPPr>
            <a:lvl1pPr algn="ctr">
              <a:defRPr sz="1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Fix</a:t>
            </a: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 Pack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342150" y="905717"/>
            <a:ext cx="1097769" cy="246198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en-US"/>
            </a:defPPr>
            <a:lvl1pPr algn="ctr">
              <a:defRPr sz="1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Third</a:t>
            </a: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-party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482023" y="1357554"/>
            <a:ext cx="574998" cy="246197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4F81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fr-FR" b="1" dirty="0">
                <a:solidFill>
                  <a:srgbClr val="005386"/>
                </a:solidFill>
                <a:latin typeface="3ds" panose="02000503020000020004" pitchFamily="50" charset="0"/>
              </a:rPr>
              <a:t>Server</a:t>
            </a:r>
            <a:endParaRPr lang="en-US" b="1" dirty="0">
              <a:solidFill>
                <a:srgbClr val="005386"/>
              </a:solidFill>
              <a:latin typeface="3ds" panose="0200050302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76" y="1202705"/>
            <a:ext cx="1857516" cy="661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941" y="2842330"/>
            <a:ext cx="1722150" cy="1579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919" y="2842330"/>
            <a:ext cx="2511782" cy="15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  <p:bldP spid="15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3DNotification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3DNotification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JDK)</a:t>
            </a:r>
            <a:r>
              <a:rPr lang="ko-KR" altLang="en-US" sz="1000" b="1" dirty="0">
                <a:latin typeface="3ds" panose="02000503020000020004" pitchFamily="50" charset="0"/>
              </a:rPr>
              <a:t> 체크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해제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사전에 </a:t>
            </a:r>
            <a:r>
              <a:rPr lang="en-US" altLang="ko-KR" sz="1000" dirty="0">
                <a:latin typeface="3ds" panose="02000503020000020004" pitchFamily="50" charset="0"/>
              </a:rPr>
              <a:t>JDK</a:t>
            </a:r>
            <a:r>
              <a:rPr lang="ko-KR" altLang="en-US" sz="1000" dirty="0">
                <a:latin typeface="3ds" panose="02000503020000020004" pitchFamily="50" charset="0"/>
              </a:rPr>
              <a:t>를 설치하였기에 해당 작업 불필요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3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73815" y="2115184"/>
            <a:ext cx="1238524" cy="363810"/>
            <a:chOff x="3019398" y="4442850"/>
            <a:chExt cx="1238524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5543996" y="2250681"/>
            <a:ext cx="657615" cy="598775"/>
            <a:chOff x="3123650" y="4493540"/>
            <a:chExt cx="657615" cy="598775"/>
          </a:xfrm>
        </p:grpSpPr>
        <p:sp>
          <p:nvSpPr>
            <p:cNvPr id="30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Rectangle 32"/>
          <p:cNvSpPr/>
          <p:nvPr/>
        </p:nvSpPr>
        <p:spPr>
          <a:xfrm>
            <a:off x="6350895" y="1553681"/>
            <a:ext cx="2459298" cy="27511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3DPassport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 설치된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JDK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982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3DNotification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Java </a:t>
            </a:r>
            <a:r>
              <a:rPr lang="ko-KR" altLang="en-US" sz="1000" b="1" dirty="0">
                <a:latin typeface="3ds" panose="02000503020000020004" pitchFamily="50" charset="0"/>
              </a:rPr>
              <a:t>설치 경로 선택 </a:t>
            </a:r>
            <a:r>
              <a:rPr lang="en-US" altLang="ko-KR" sz="1000" b="1" dirty="0">
                <a:latin typeface="3ds" panose="02000503020000020004" pitchFamily="50" charset="0"/>
              </a:rPr>
              <a:t>(3DPassport)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C:\R2022x\3DPassport\win_b64\code\serverjre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137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폴더 설정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C:\R2022x\Temp\3DNotificationData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C:\R2022x\3DNotification\3DNotificationLogs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C:\R2022x\3DNotification\3DNotificationTemp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6" y="1111875"/>
            <a:ext cx="3585295" cy="2641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3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73815" y="2712592"/>
            <a:ext cx="1662705" cy="363810"/>
            <a:chOff x="3019398" y="4442850"/>
            <a:chExt cx="1662705" cy="363810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5040"/>
              <a:ext cx="1492446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5630912" y="1745135"/>
            <a:ext cx="1623328" cy="1107793"/>
            <a:chOff x="3019398" y="4442850"/>
            <a:chExt cx="1623328" cy="1107793"/>
          </a:xfrm>
        </p:grpSpPr>
        <p:sp>
          <p:nvSpPr>
            <p:cNvPr id="30" name="직사각형 16"/>
            <p:cNvSpPr/>
            <p:nvPr/>
          </p:nvSpPr>
          <p:spPr>
            <a:xfrm>
              <a:off x="3189657" y="4655040"/>
              <a:ext cx="1453069" cy="8956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423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3DNotification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502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WAS </a:t>
            </a:r>
            <a:r>
              <a:rPr lang="ko-KR" altLang="en-US" sz="1000" b="1" dirty="0">
                <a:latin typeface="3ds" panose="02000503020000020004" pitchFamily="50" charset="0"/>
              </a:rPr>
              <a:t>경로 정보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https://3dpassport.3ds.localdomain/3dpassport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https://3ddashboard.3ds.localdomain/3ddashboard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https://3dspace.3ds.localdomain/3dspace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https://3dswym.3ds.localdomain/3dswym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https://3dnotification.3ds.localdomain/3dnotification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787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NodeJS</a:t>
            </a:r>
            <a:r>
              <a:rPr lang="en-US" altLang="ko-KR" sz="1000" b="1" dirty="0">
                <a:latin typeface="3ds" panose="02000503020000020004" pitchFamily="50" charset="0"/>
              </a:rPr>
              <a:t> server PORT : 8095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3" y="1111875"/>
            <a:ext cx="3585295" cy="264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6" y="1111875"/>
            <a:ext cx="3585295" cy="264179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69214" y="1419747"/>
            <a:ext cx="1748380" cy="1855601"/>
            <a:chOff x="3019398" y="4442850"/>
            <a:chExt cx="1748380" cy="1855601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57465"/>
              <a:ext cx="1578121" cy="16409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8036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3DNotification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494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Mail server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선택</a:t>
            </a:r>
            <a:r>
              <a:rPr lang="en-US" altLang="ko-KR" sz="1000" b="1" dirty="0">
                <a:latin typeface="3ds" panose="02000503020000020004" pitchFamily="50" charset="0"/>
              </a:rPr>
              <a:t>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Oracle </a:t>
            </a:r>
            <a:r>
              <a:rPr lang="ko-KR" altLang="en-US" sz="1000" dirty="0">
                <a:latin typeface="3ds" panose="02000503020000020004" pitchFamily="50" charset="0"/>
              </a:rPr>
              <a:t>선택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3" y="1111875"/>
            <a:ext cx="3588408" cy="2644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3" y="1111875"/>
            <a:ext cx="3588408" cy="2644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133704" y="1654345"/>
            <a:ext cx="2618917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Mail server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있으면 해당 정보를 입력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573301" y="1959158"/>
            <a:ext cx="955040" cy="254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5459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3DNotification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100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위와 같이 설정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//localhost:1521/</a:t>
            </a:r>
            <a:r>
              <a:rPr lang="en-US" altLang="ko-KR" sz="1000" dirty="0" err="1">
                <a:latin typeface="3ds" panose="02000503020000020004" pitchFamily="50" charset="0"/>
              </a:rPr>
              <a:t>orcl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X3DNOTIF_ADMIN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X3DNOTIF_ADMIN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1875"/>
            <a:ext cx="3588408" cy="2644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3" y="1110729"/>
            <a:ext cx="3588408" cy="264409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69214" y="2004963"/>
            <a:ext cx="914450" cy="1128381"/>
            <a:chOff x="3019398" y="4442850"/>
            <a:chExt cx="914450" cy="1128381"/>
          </a:xfrm>
        </p:grpSpPr>
        <p:sp>
          <p:nvSpPr>
            <p:cNvPr id="19" name="직사각형 16"/>
            <p:cNvSpPr/>
            <p:nvPr/>
          </p:nvSpPr>
          <p:spPr>
            <a:xfrm>
              <a:off x="3189657" y="4665357"/>
              <a:ext cx="744191" cy="9058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75680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3DNotification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완료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1875"/>
            <a:ext cx="3588408" cy="2644090"/>
          </a:xfrm>
          <a:prstGeom prst="rect">
            <a:avLst/>
          </a:prstGeom>
        </p:spPr>
      </p:pic>
      <p:grpSp>
        <p:nvGrpSpPr>
          <p:cNvPr id="17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1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74588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err="1"/>
              <a:t>WebApps</a:t>
            </a:r>
            <a:r>
              <a:rPr lang="en-US" altLang="ko-KR" sz="2700" dirty="0"/>
              <a:t> GA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320187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installation Order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300786" cy="3704378"/>
          </a:xfrm>
        </p:spPr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AM_3DEXP_Platform.AllOS\1\Readme_file_for_installation_of_specific_Roles.txt </a:t>
            </a:r>
            <a:r>
              <a:rPr lang="ko-KR" altLang="en-US" dirty="0">
                <a:latin typeface="3ds" panose="02000503020000020004" pitchFamily="50" charset="0"/>
              </a:rPr>
              <a:t>파일을 참고하여 </a:t>
            </a:r>
            <a:r>
              <a:rPr lang="en-US" altLang="ko-KR" dirty="0" err="1">
                <a:latin typeface="3ds" panose="02000503020000020004" pitchFamily="50" charset="0"/>
              </a:rPr>
              <a:t>WebApps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설치 순서 확인할 것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525252"/>
            <a:ext cx="3708288" cy="23065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300" y="1507087"/>
            <a:ext cx="4355058" cy="2927810"/>
          </a:xfrm>
          <a:prstGeom prst="rect">
            <a:avLst/>
          </a:prstGeom>
        </p:spPr>
      </p:pic>
      <p:sp>
        <p:nvSpPr>
          <p:cNvPr id="14" name="직사각형 16"/>
          <p:cNvSpPr/>
          <p:nvPr/>
        </p:nvSpPr>
        <p:spPr>
          <a:xfrm>
            <a:off x="4764675" y="2560328"/>
            <a:ext cx="2566996" cy="1650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직사각형 16"/>
          <p:cNvSpPr/>
          <p:nvPr/>
        </p:nvSpPr>
        <p:spPr>
          <a:xfrm>
            <a:off x="1053965" y="3123808"/>
            <a:ext cx="1182030" cy="112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직사각형 16"/>
          <p:cNvSpPr/>
          <p:nvPr/>
        </p:nvSpPr>
        <p:spPr>
          <a:xfrm>
            <a:off x="2258997" y="3722086"/>
            <a:ext cx="1372300" cy="112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38112" y="4051362"/>
            <a:ext cx="2853080" cy="444334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반드시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Notepad++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로 오픈할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메모장으로 오픈할 경우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Order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확인 어려움</a:t>
            </a:r>
          </a:p>
        </p:txBody>
      </p:sp>
    </p:spTree>
    <p:extLst>
      <p:ext uri="{BB962C8B-B14F-4D97-AF65-F5344CB8AC3E}">
        <p14:creationId xmlns:p14="http://schemas.microsoft.com/office/powerpoint/2010/main" val="312346306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installation - </a:t>
            </a:r>
            <a:r>
              <a:rPr lang="ko-KR" altLang="en-US" dirty="0"/>
              <a:t>참고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Baseline (including </a:t>
            </a:r>
            <a:r>
              <a:rPr lang="en-US" altLang="ko-KR" dirty="0" err="1">
                <a:latin typeface="3ds" panose="02000503020000020004" pitchFamily="50" charset="0"/>
              </a:rPr>
              <a:t>Power’By</a:t>
            </a:r>
            <a:r>
              <a:rPr lang="en-US" altLang="ko-KR" dirty="0">
                <a:latin typeface="3ds" panose="02000503020000020004" pitchFamily="50" charset="0"/>
              </a:rPr>
              <a:t>) typical </a:t>
            </a:r>
            <a:r>
              <a:rPr lang="en-US" altLang="ko-KR" dirty="0" err="1">
                <a:latin typeface="3ds" panose="02000503020000020004" pitchFamily="50" charset="0"/>
              </a:rPr>
              <a:t>WebApps</a:t>
            </a:r>
            <a:r>
              <a:rPr lang="en-US" altLang="ko-KR" dirty="0">
                <a:latin typeface="3ds" panose="02000503020000020004" pitchFamily="50" charset="0"/>
              </a:rPr>
              <a:t> to install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아래</a:t>
            </a:r>
            <a:r>
              <a:rPr lang="en-US" altLang="ko-KR" dirty="0">
                <a:latin typeface="3ds" panose="02000503020000020004" pitchFamily="50" charset="0"/>
              </a:rPr>
              <a:t> Media</a:t>
            </a:r>
            <a:r>
              <a:rPr lang="ko-KR" altLang="en-US" dirty="0">
                <a:latin typeface="3ds" panose="02000503020000020004" pitchFamily="50" charset="0"/>
              </a:rPr>
              <a:t>를 순서대로 설치</a:t>
            </a:r>
            <a:r>
              <a:rPr lang="en-US" altLang="ko-KR" dirty="0">
                <a:latin typeface="3ds" panose="02000503020000020004" pitchFamily="50" charset="0"/>
              </a:rPr>
              <a:t> (Full)</a:t>
            </a:r>
            <a:endParaRPr lang="ko-KR" altLang="en-US" dirty="0">
              <a:latin typeface="3ds" panose="02000503020000020004" pitchFamily="50" charset="0"/>
            </a:endParaRPr>
          </a:p>
        </p:txBody>
      </p:sp>
      <p:graphicFrame>
        <p:nvGraphicFramePr>
          <p:cNvPr id="7" name="Table 4"/>
          <p:cNvGraphicFramePr>
            <a:graphicFrameLocks noGrp="1"/>
          </p:cNvGraphicFramePr>
          <p:nvPr/>
        </p:nvGraphicFramePr>
        <p:xfrm>
          <a:off x="633736" y="1414273"/>
          <a:ext cx="7876527" cy="31583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53815">
                  <a:extLst>
                    <a:ext uri="{9D8B030D-6E8A-4147-A177-3AD203B41FA5}">
                      <a16:colId xmlns:a16="http://schemas.microsoft.com/office/drawing/2014/main" val="40288621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6712">
                  <a:extLst>
                    <a:ext uri="{9D8B030D-6E8A-4147-A177-3AD203B41FA5}">
                      <a16:colId xmlns:a16="http://schemas.microsoft.com/office/drawing/2014/main" val="785849093"/>
                    </a:ext>
                  </a:extLst>
                </a:gridCol>
              </a:tblGrid>
              <a:tr h="215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1000" dirty="0">
                          <a:latin typeface="3ds" panose="02000503020000020004" pitchFamily="50" charset="0"/>
                        </a:rPr>
                        <a:t>#</a:t>
                      </a:r>
                      <a:endParaRPr lang="en-US" sz="1000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en-US" sz="1000">
                          <a:latin typeface="3ds" panose="02000503020000020004" pitchFamily="50" charset="0"/>
                        </a:rPr>
                        <a:t>Web App</a:t>
                      </a:r>
                      <a:r>
                        <a:rPr lang="en-US" sz="1000" baseline="0">
                          <a:latin typeface="3ds" panose="02000503020000020004" pitchFamily="50" charset="0"/>
                        </a:rPr>
                        <a:t> name</a:t>
                      </a:r>
                      <a:endParaRPr lang="en-US" sz="1000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sv-SE" sz="1000">
                          <a:solidFill>
                            <a:schemeClr val="bg1"/>
                          </a:solidFill>
                          <a:latin typeface="3ds" panose="02000503020000020004" pitchFamily="50" charset="0"/>
                        </a:rPr>
                        <a:t>Install media path</a:t>
                      </a:r>
                      <a:endParaRPr lang="en-US" sz="1000" dirty="0">
                        <a:solidFill>
                          <a:schemeClr val="bg1"/>
                        </a:solidFill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800" b="1">
                          <a:latin typeface="3ds" panose="02000503020000020004" pitchFamily="50" charset="0"/>
                        </a:rPr>
                        <a:t>1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sv-SE" altLang="ko-KR" sz="800" b="1" dirty="0">
                          <a:latin typeface="3ds" panose="02000503020000020004" pitchFamily="50" charset="0"/>
                        </a:rPr>
                        <a:t>3DExplore</a:t>
                      </a:r>
                      <a:endParaRPr lang="en-US" altLang="ko-KR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AM_3DEXP_Platform.AllOS\2\CSV-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CollaborativeIndustryInnovator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\3DExplore\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3DExplore-V6R2022x.Windows64.zip</a:t>
                      </a: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0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800" b="1">
                          <a:latin typeface="3ds" panose="02000503020000020004" pitchFamily="50" charset="0"/>
                        </a:rPr>
                        <a:t>2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l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>
                          <a:latin typeface="3ds" panose="02000503020000020004" pitchFamily="50" charset="0"/>
                        </a:rPr>
                        <a:t>ENOVIAEnterpriseChangeManagement</a:t>
                      </a:r>
                      <a:endParaRPr lang="en-US" altLang="ko-KR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AM_3DEXP_Platform.AllOS\1\CSV-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CollaborativeIndustryInnovator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ENOVIAEnterpriseChangeManagement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ENOVIAEnterpriseChangeManagement-V6R2022x.Windows64.zip</a:t>
                      </a: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0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800" b="1">
                          <a:latin typeface="3ds" panose="02000503020000020004" pitchFamily="50" charset="0"/>
                        </a:rPr>
                        <a:t>3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l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err="1">
                          <a:latin typeface="3ds" panose="02000503020000020004" pitchFamily="50" charset="0"/>
                        </a:rPr>
                        <a:t>ENOVIACollaborativeTasksFoundation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AM_3DEXP_Platform.AllOS\1\CSV-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CollaborativeIndustryInnovator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ENOVIACollaborativeTasks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ENOVIACollaborativeTasksFoundation-V6R2022x.Windows64.zip</a:t>
                      </a: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0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800" b="1">
                          <a:latin typeface="3ds" panose="02000503020000020004" pitchFamily="50" charset="0"/>
                        </a:rPr>
                        <a:t>4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en-US" sz="800" b="1">
                          <a:latin typeface="3ds" panose="02000503020000020004" pitchFamily="50" charset="0"/>
                        </a:rPr>
                        <a:t>ENOVIAProjectManagementFoundation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AM_3DEXP_Platform.AllOS\1\CSV-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CollaborativeIndustryInnovator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ENOVIAProjectManagement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ENOVIAProjectManagementFoundation-V6R2022x.Windows64.zip</a:t>
                      </a: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0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800" b="1">
                          <a:latin typeface="3ds" panose="02000503020000020004" pitchFamily="50" charset="0"/>
                        </a:rPr>
                        <a:t>5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en-US" sz="800" b="1">
                          <a:solidFill>
                            <a:schemeClr val="tx1"/>
                          </a:solidFill>
                          <a:latin typeface="3ds" panose="02000503020000020004" pitchFamily="50" charset="0"/>
                        </a:rPr>
                        <a:t>ENOVIAIPClassificationFoundation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AM_3DEXP_Platform.AllOS\1\CSV-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CollaborativeIndustryInnovator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ENOVIAClassifyandReuse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ENOVIAIPClassificationFoundation-V6R2022x.Windows64.zip</a:t>
                      </a: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21537"/>
                  </a:ext>
                </a:extLst>
              </a:tr>
              <a:tr h="2680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800" b="1">
                          <a:latin typeface="3ds" panose="02000503020000020004" pitchFamily="50" charset="0"/>
                        </a:rPr>
                        <a:t>6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en-US" sz="800" b="1">
                          <a:solidFill>
                            <a:schemeClr val="tx1"/>
                          </a:solidFill>
                          <a:latin typeface="3ds" panose="02000503020000020004" pitchFamily="50" charset="0"/>
                        </a:rPr>
                        <a:t>ENOVIADocumentManagement 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AM_3DEXP_Platform.AllOS\1\CSV-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CollaborativeIndustryInnovator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ENOVIADocumentManagement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ENOVIADocumentManagement-V6R2022x.Windows64.zip</a:t>
                      </a: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118447"/>
                  </a:ext>
                </a:extLst>
              </a:tr>
              <a:tr h="2680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800" b="1">
                          <a:latin typeface="3ds" panose="02000503020000020004" pitchFamily="50" charset="0"/>
                        </a:rPr>
                        <a:t>7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sv-SE" sz="800" b="1">
                          <a:latin typeface="3ds" panose="02000503020000020004" pitchFamily="50" charset="0"/>
                        </a:rPr>
                        <a:t>DELMIAManufacturingModelingFoundation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AM_3DEXP_Platform.AllOS\3\CSV-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CollaborativeIndustryInnovator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DELMIAManufacturingFoundation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DELMIAManufacturingModelingFoundation-V6R2022x.Windows64.zip</a:t>
                      </a: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0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800" b="1">
                          <a:latin typeface="3ds" panose="02000503020000020004" pitchFamily="50" charset="0"/>
                        </a:rPr>
                        <a:t>8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en-US" sz="800" b="1">
                          <a:latin typeface="3ds" panose="02000503020000020004" pitchFamily="50" charset="0"/>
                        </a:rPr>
                        <a:t>ENOVIAIntegrationExchangeFramework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AM_3DEXP_Platform.AllOS\1\CSV-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CollaborativeIndustryInnovator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CollaborationforMicrosoft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ENOVIAIntegrationExchangeFramework-V6R2022x.Windows64.zip</a:t>
                      </a: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037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latin typeface="3ds" panose="02000503020000020004" pitchFamily="50" charset="0"/>
                        </a:rPr>
                        <a:t>9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>
                          <a:latin typeface="3ds" panose="02000503020000020004" pitchFamily="50" charset="0"/>
                        </a:rPr>
                        <a:t>ENOVIACollaborationforMicrosoftServer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AM_3DEXP_Platform.AllOS\1\CSV-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CollaborativeIndustryInnovator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CollaborationforMicrosoft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ENOVIACollaborationforMicrosoftServer-V6R2022x.Windows64.zip</a:t>
                      </a: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67369"/>
                  </a:ext>
                </a:extLst>
              </a:tr>
              <a:tr h="268037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latin typeface="3ds" panose="02000503020000020004" pitchFamily="50" charset="0"/>
                        </a:rPr>
                        <a:t>10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err="1">
                          <a:latin typeface="3ds" panose="02000503020000020004" pitchFamily="50" charset="0"/>
                        </a:rPr>
                        <a:t>ENOVIAUnifiedX-CADDesignManagement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AM_3DEXP_Platform.AllOS\3\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ENOVIAUnifiedX-CADDesignManagement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ENOVIAUnifiedX-CADDesignManagement-V6R2022x.Windows64.zip</a:t>
                      </a: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58489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33736" y="4726855"/>
            <a:ext cx="2548169" cy="30844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기타 설치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Type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은 다음 페이지를 참고</a:t>
            </a:r>
          </a:p>
        </p:txBody>
      </p:sp>
      <p:sp>
        <p:nvSpPr>
          <p:cNvPr id="9" name="Rectangle 8"/>
          <p:cNvSpPr/>
          <p:nvPr/>
        </p:nvSpPr>
        <p:spPr>
          <a:xfrm>
            <a:off x="5462015" y="871035"/>
            <a:ext cx="3048248" cy="41816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순서 매우 중요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미디어를 아래와 같이 정리 후 진행할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62094" y="450722"/>
            <a:ext cx="2548169" cy="30844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Web Apps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은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DS_Installer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로 설치</a:t>
            </a:r>
          </a:p>
        </p:txBody>
      </p:sp>
    </p:spTree>
    <p:extLst>
      <p:ext uri="{BB962C8B-B14F-4D97-AF65-F5344CB8AC3E}">
        <p14:creationId xmlns:p14="http://schemas.microsoft.com/office/powerpoint/2010/main" val="333057638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installation - </a:t>
            </a:r>
            <a:r>
              <a:rPr lang="ko-KR" altLang="en-US" dirty="0"/>
              <a:t>참고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Baseline (including </a:t>
            </a:r>
            <a:r>
              <a:rPr lang="en-US" altLang="ko-KR" dirty="0" err="1">
                <a:latin typeface="3ds" panose="02000503020000020004" pitchFamily="50" charset="0"/>
              </a:rPr>
              <a:t>Power’By</a:t>
            </a:r>
            <a:r>
              <a:rPr lang="en-US" altLang="ko-KR" dirty="0">
                <a:latin typeface="3ds" panose="02000503020000020004" pitchFamily="50" charset="0"/>
              </a:rPr>
              <a:t>) typical </a:t>
            </a:r>
            <a:r>
              <a:rPr lang="en-US" altLang="ko-KR" dirty="0" err="1">
                <a:latin typeface="3ds" panose="02000503020000020004" pitchFamily="50" charset="0"/>
              </a:rPr>
              <a:t>WebApps</a:t>
            </a:r>
            <a:r>
              <a:rPr lang="en-US" altLang="ko-KR" dirty="0">
                <a:latin typeface="3ds" panose="02000503020000020004" pitchFamily="50" charset="0"/>
              </a:rPr>
              <a:t> to install</a:t>
            </a:r>
          </a:p>
        </p:txBody>
      </p:sp>
      <p:graphicFrame>
        <p:nvGraphicFramePr>
          <p:cNvPr id="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56090"/>
              </p:ext>
            </p:extLst>
          </p:nvPr>
        </p:nvGraphicFramePr>
        <p:xfrm>
          <a:off x="633736" y="1442003"/>
          <a:ext cx="7876527" cy="594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53815">
                  <a:extLst>
                    <a:ext uri="{9D8B030D-6E8A-4147-A177-3AD203B41FA5}">
                      <a16:colId xmlns:a16="http://schemas.microsoft.com/office/drawing/2014/main" val="40288621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6712">
                  <a:extLst>
                    <a:ext uri="{9D8B030D-6E8A-4147-A177-3AD203B41FA5}">
                      <a16:colId xmlns:a16="http://schemas.microsoft.com/office/drawing/2014/main" val="785849093"/>
                    </a:ext>
                  </a:extLst>
                </a:gridCol>
              </a:tblGrid>
              <a:tr h="215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1000" dirty="0">
                          <a:latin typeface="3ds" panose="02000503020000020004" pitchFamily="50" charset="0"/>
                        </a:rPr>
                        <a:t>#</a:t>
                      </a:r>
                      <a:endParaRPr lang="en-US" sz="1000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en-US" sz="1000" dirty="0">
                          <a:latin typeface="3ds" panose="02000503020000020004" pitchFamily="50" charset="0"/>
                        </a:rPr>
                        <a:t>Web App</a:t>
                      </a:r>
                      <a:r>
                        <a:rPr lang="en-US" sz="1000" baseline="0" dirty="0">
                          <a:latin typeface="3ds" panose="02000503020000020004" pitchFamily="50" charset="0"/>
                        </a:rPr>
                        <a:t> name</a:t>
                      </a:r>
                      <a:endParaRPr lang="en-US" sz="1000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sv-SE" sz="1000">
                          <a:solidFill>
                            <a:schemeClr val="bg1"/>
                          </a:solidFill>
                          <a:latin typeface="3ds" panose="02000503020000020004" pitchFamily="50" charset="0"/>
                        </a:rPr>
                        <a:t>Install media path</a:t>
                      </a:r>
                      <a:endParaRPr lang="en-US" sz="1000" dirty="0">
                        <a:solidFill>
                          <a:schemeClr val="bg1"/>
                        </a:solidFill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3ds" panose="02000503020000020004" pitchFamily="50" charset="0"/>
                        </a:rPr>
                        <a:t>1</a:t>
                      </a: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>
                          <a:latin typeface="3ds" panose="02000503020000020004" pitchFamily="50" charset="0"/>
                        </a:rPr>
                        <a:t>DataModelCustomizationFoundation</a:t>
                      </a:r>
                      <a:endParaRPr lang="en-US" altLang="ko-KR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AM_3DEXP_WebApps.AllOS\1\Software\</a:t>
                      </a:r>
                      <a:r>
                        <a:rPr lang="en-US" altLang="ko-KR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DataModelCustomizationFoundation</a:t>
                      </a:r>
                      <a:r>
                        <a:rPr lang="en-US" altLang="ko-KR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altLang="ko-KR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DataModelCustomizationFoundation-V6R2022x.Windows64.zip</a:t>
                      </a: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71922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165856" y="4232570"/>
            <a:ext cx="2705082" cy="40420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Baseline licenses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와 설치 방식 동일하며 상세 내용은 다음 페이지를 참고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62094" y="450722"/>
            <a:ext cx="2548169" cy="30844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Web Apps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은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DS_Installer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로 설치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242852"/>
              </p:ext>
            </p:extLst>
          </p:nvPr>
        </p:nvGraphicFramePr>
        <p:xfrm>
          <a:off x="633735" y="2477377"/>
          <a:ext cx="7876527" cy="16230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53815">
                  <a:extLst>
                    <a:ext uri="{9D8B030D-6E8A-4147-A177-3AD203B41FA5}">
                      <a16:colId xmlns:a16="http://schemas.microsoft.com/office/drawing/2014/main" val="348297197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15640489"/>
                    </a:ext>
                  </a:extLst>
                </a:gridCol>
                <a:gridCol w="5236712">
                  <a:extLst>
                    <a:ext uri="{9D8B030D-6E8A-4147-A177-3AD203B41FA5}">
                      <a16:colId xmlns:a16="http://schemas.microsoft.com/office/drawing/2014/main" val="1444819800"/>
                    </a:ext>
                  </a:extLst>
                </a:gridCol>
              </a:tblGrid>
              <a:tr h="215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1000" dirty="0">
                          <a:latin typeface="3ds" panose="02000503020000020004" pitchFamily="50" charset="0"/>
                        </a:rPr>
                        <a:t>#</a:t>
                      </a:r>
                      <a:endParaRPr lang="en-US" sz="1000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en-US" sz="1000" dirty="0">
                          <a:latin typeface="3ds" panose="02000503020000020004" pitchFamily="50" charset="0"/>
                        </a:rPr>
                        <a:t>Web App</a:t>
                      </a:r>
                      <a:r>
                        <a:rPr lang="en-US" sz="1000" baseline="0" dirty="0">
                          <a:latin typeface="3ds" panose="02000503020000020004" pitchFamily="50" charset="0"/>
                        </a:rPr>
                        <a:t> name</a:t>
                      </a:r>
                      <a:endParaRPr lang="en-US" sz="1000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sv-SE" sz="1000" dirty="0">
                          <a:solidFill>
                            <a:schemeClr val="bg1"/>
                          </a:solidFill>
                          <a:latin typeface="3ds" panose="02000503020000020004" pitchFamily="50" charset="0"/>
                        </a:rPr>
                        <a:t>Install media path</a:t>
                      </a:r>
                      <a:endParaRPr lang="en-US" sz="1000" dirty="0">
                        <a:solidFill>
                          <a:schemeClr val="bg1"/>
                        </a:solidFill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0118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3ds" panose="02000503020000020004" pitchFamily="50" charset="0"/>
                        </a:rPr>
                        <a:t>1</a:t>
                      </a: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>
                          <a:latin typeface="3ds" panose="02000503020000020004" pitchFamily="50" charset="0"/>
                        </a:rPr>
                        <a:t>AdapterforX-PDMFoundation</a:t>
                      </a:r>
                      <a:endParaRPr lang="en-US" altLang="ko-KR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AM_3DEXP_Platform.AllOS\1\CSV-</a:t>
                      </a:r>
                      <a:r>
                        <a:rPr lang="en-US" altLang="ko-KR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CollaborativeIndustryInnovator</a:t>
                      </a:r>
                      <a:r>
                        <a:rPr lang="en-US" altLang="ko-KR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\X-</a:t>
                      </a:r>
                      <a:r>
                        <a:rPr lang="en-US" altLang="ko-KR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BOMAdapterforX</a:t>
                      </a:r>
                      <a:r>
                        <a:rPr lang="en-US" altLang="ko-KR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-PDM\</a:t>
                      </a:r>
                      <a:r>
                        <a:rPr lang="en-US" altLang="ko-KR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AdapterforX-PDMFoundation-V6R2022x.Windows64.zip</a:t>
                      </a: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666032"/>
                  </a:ext>
                </a:extLst>
              </a:tr>
              <a:tr h="342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800" b="1" dirty="0">
                          <a:latin typeface="3ds" panose="02000503020000020004" pitchFamily="50" charset="0"/>
                        </a:rPr>
                        <a:t>2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sv-SE" altLang="ko-KR" sz="800" b="1" dirty="0">
                          <a:latin typeface="3ds" panose="02000503020000020004" pitchFamily="50" charset="0"/>
                        </a:rPr>
                        <a:t>ENOVIATraceableRequirementsManagementFoundation</a:t>
                      </a:r>
                      <a:endParaRPr lang="en-US" altLang="ko-KR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AM_3DEXP_WebApps.AllOS\1\Software\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ENOVIATraceableRequirementsManagementFoundation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ENOVIATraceableRequirementsManagementFoundation-V6R2022x.Windows64.zip</a:t>
                      </a: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883526"/>
                  </a:ext>
                </a:extLst>
              </a:tr>
              <a:tr h="342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800" b="1" dirty="0">
                          <a:latin typeface="3ds" panose="02000503020000020004" pitchFamily="50" charset="0"/>
                        </a:rPr>
                        <a:t>3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l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>
                          <a:latin typeface="3ds" panose="02000503020000020004" pitchFamily="50" charset="0"/>
                        </a:rPr>
                        <a:t>CATIASystemsTraceability</a:t>
                      </a:r>
                      <a:endParaRPr lang="en-US" altLang="ko-KR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AM_3DEXP_WebApps.AllOS\1\Software\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CATIASystemsTraceability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CATIASystemsTraceability-V6R2022x.Windows64.zip</a:t>
                      </a: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906321"/>
                  </a:ext>
                </a:extLst>
              </a:tr>
              <a:tr h="342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sv-SE" sz="800" b="1" dirty="0">
                          <a:latin typeface="3ds" panose="02000503020000020004" pitchFamily="50" charset="0"/>
                        </a:rPr>
                        <a:t>4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r>
                        <a:rPr lang="en-US" sz="800" b="1" dirty="0" err="1">
                          <a:latin typeface="3ds" panose="02000503020000020004" pitchFamily="50" charset="0"/>
                        </a:rPr>
                        <a:t>ENOVIAVariantManagementFoundation</a:t>
                      </a:r>
                      <a:endParaRPr lang="en-US" sz="800" b="1" dirty="0">
                        <a:latin typeface="3ds" panose="02000503020000020004" pitchFamily="50" charset="0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AM_3DEXP_WebApps.AllOS\1\Software\</a:t>
                      </a:r>
                      <a:r>
                        <a:rPr lang="en-US" sz="650" b="0" kern="1200" dirty="0" err="1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ENOVIAVariantManagementFoundationt</a:t>
                      </a:r>
                      <a:r>
                        <a:rPr lang="en-US" sz="650" b="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\</a:t>
                      </a:r>
                      <a:r>
                        <a:rPr lang="en-US" sz="650" b="1" kern="1200" dirty="0">
                          <a:solidFill>
                            <a:srgbClr val="C00000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ENOVIAVariantManagementFoundation-V6R2022x.Windows64.zip</a:t>
                      </a:r>
                    </a:p>
                  </a:txBody>
                  <a:tcPr marL="99060" marR="99060" marT="49530" marB="4953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31665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33735" y="1188006"/>
            <a:ext cx="1057905" cy="231331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3ds" panose="02000503020000020004" pitchFamily="50" charset="0"/>
              </a:rPr>
              <a:t>Mandatory</a:t>
            </a:r>
            <a:endParaRPr lang="ko-KR" altLang="en-US" sz="1200" b="1" dirty="0">
              <a:solidFill>
                <a:schemeClr val="bg1"/>
              </a:solidFill>
              <a:latin typeface="3ds" panose="02000503020000020004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735" y="2220828"/>
            <a:ext cx="1057905" cy="231331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3ds" panose="02000503020000020004" pitchFamily="50" charset="0"/>
              </a:rPr>
              <a:t>Optional</a:t>
            </a:r>
            <a:endParaRPr lang="ko-KR" altLang="en-US" sz="1200" b="1" dirty="0">
              <a:solidFill>
                <a:schemeClr val="bg1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487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– server side component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What is the component : </a:t>
            </a:r>
            <a:endParaRPr lang="ko-KR" altLang="en-US" dirty="0">
              <a:latin typeface="3ds" panose="02000503020000020004" pitchFamily="50" charset="0"/>
            </a:endParaRPr>
          </a:p>
        </p:txBody>
      </p:sp>
      <p:grpSp>
        <p:nvGrpSpPr>
          <p:cNvPr id="161" name="그룹 130"/>
          <p:cNvGrpSpPr/>
          <p:nvPr/>
        </p:nvGrpSpPr>
        <p:grpSpPr>
          <a:xfrm>
            <a:off x="1365849" y="2069177"/>
            <a:ext cx="7302365" cy="2536631"/>
            <a:chOff x="1329498" y="2714302"/>
            <a:chExt cx="8509716" cy="2956029"/>
          </a:xfrm>
        </p:grpSpPr>
        <p:sp>
          <p:nvSpPr>
            <p:cNvPr id="235" name="L 도형 130"/>
            <p:cNvSpPr/>
            <p:nvPr/>
          </p:nvSpPr>
          <p:spPr>
            <a:xfrm rot="5400000">
              <a:off x="4128739" y="-40143"/>
              <a:ext cx="2956029" cy="8464920"/>
            </a:xfrm>
            <a:prstGeom prst="corner">
              <a:avLst>
                <a:gd name="adj1" fmla="val 98404"/>
                <a:gd name="adj2" fmla="val 100000"/>
              </a:avLst>
            </a:prstGeom>
            <a:noFill/>
            <a:ln w="12700" cap="flat" cmpd="sng" algn="ctr">
              <a:solidFill>
                <a:srgbClr val="1F497D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ＭＳ Ｐゴシック" pitchFamily="-112" charset="-128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329498" y="5229758"/>
              <a:ext cx="1282612" cy="4112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ko-KR"/>
              </a:defPPr>
              <a:lvl1pPr algn="r">
                <a:defRPr sz="1000" b="1" kern="0">
                  <a:solidFill>
                    <a:srgbClr val="EEECE1">
                      <a:lumMod val="10000"/>
                    </a:srgb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defRPr>
              </a:lvl1pPr>
            </a:lstStyle>
            <a:p>
              <a:pPr marL="0" marR="0" lvl="0" indent="0" algn="l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WINDOWS</a:t>
              </a:r>
            </a:p>
            <a:p>
              <a:pPr marL="0" marR="0" lvl="0" indent="0" algn="l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Server 2016 R2</a:t>
              </a:r>
            </a:p>
          </p:txBody>
        </p:sp>
      </p:grpSp>
      <p:grpSp>
        <p:nvGrpSpPr>
          <p:cNvPr id="162" name="그룹 139"/>
          <p:cNvGrpSpPr/>
          <p:nvPr/>
        </p:nvGrpSpPr>
        <p:grpSpPr>
          <a:xfrm>
            <a:off x="475787" y="4046386"/>
            <a:ext cx="4162114" cy="552928"/>
            <a:chOff x="292276" y="5018416"/>
            <a:chExt cx="4850265" cy="644347"/>
          </a:xfrm>
        </p:grpSpPr>
        <p:sp>
          <p:nvSpPr>
            <p:cNvPr id="233" name="직사각형 135"/>
            <p:cNvSpPr/>
            <p:nvPr/>
          </p:nvSpPr>
          <p:spPr>
            <a:xfrm>
              <a:off x="292276" y="5018416"/>
              <a:ext cx="1027908" cy="644347"/>
            </a:xfrm>
            <a:prstGeom prst="rect">
              <a:avLst/>
            </a:prstGeom>
            <a:gradFill rotWithShape="1">
              <a:gsLst>
                <a:gs pos="0">
                  <a:srgbClr val="E1CD00">
                    <a:shade val="51000"/>
                    <a:satMod val="130000"/>
                  </a:srgbClr>
                </a:gs>
                <a:gs pos="80000">
                  <a:srgbClr val="E1CD00">
                    <a:shade val="93000"/>
                    <a:satMod val="130000"/>
                  </a:srgbClr>
                </a:gs>
                <a:gs pos="100000">
                  <a:srgbClr val="E1C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1C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DBMS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34" name="Organigramme : Disque magnétique 21"/>
            <p:cNvSpPr/>
            <p:nvPr/>
          </p:nvSpPr>
          <p:spPr bwMode="auto">
            <a:xfrm>
              <a:off x="4127949" y="5209202"/>
              <a:ext cx="1014592" cy="386401"/>
            </a:xfrm>
            <a:prstGeom prst="can">
              <a:avLst/>
            </a:prstGeom>
            <a:gradFill rotWithShape="1">
              <a:gsLst>
                <a:gs pos="0">
                  <a:srgbClr val="E1CD00">
                    <a:shade val="51000"/>
                    <a:satMod val="130000"/>
                  </a:srgbClr>
                </a:gs>
                <a:gs pos="80000">
                  <a:srgbClr val="E1CD00">
                    <a:shade val="93000"/>
                    <a:satMod val="130000"/>
                  </a:srgbClr>
                </a:gs>
                <a:gs pos="100000">
                  <a:srgbClr val="E1C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1CD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tIns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ORACLE</a:t>
              </a:r>
              <a:endPara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163" name="그룹 141"/>
          <p:cNvGrpSpPr/>
          <p:nvPr/>
        </p:nvGrpSpPr>
        <p:grpSpPr>
          <a:xfrm>
            <a:off x="475787" y="1237780"/>
            <a:ext cx="6962499" cy="879767"/>
            <a:chOff x="292276" y="1745445"/>
            <a:chExt cx="8113658" cy="1025225"/>
          </a:xfrm>
        </p:grpSpPr>
        <p:sp>
          <p:nvSpPr>
            <p:cNvPr id="220" name="직사각형 133"/>
            <p:cNvSpPr/>
            <p:nvPr/>
          </p:nvSpPr>
          <p:spPr>
            <a:xfrm>
              <a:off x="292276" y="1745445"/>
              <a:ext cx="1027907" cy="84896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USER</a:t>
              </a:r>
            </a:p>
          </p:txBody>
        </p:sp>
        <p:pic>
          <p:nvPicPr>
            <p:cNvPr id="221" name="Picture 8" descr="http://www.mricons.com/store/png/853_1447_128_administrator_male_man_manager_icon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3691006" y="1831128"/>
              <a:ext cx="312146" cy="239526"/>
            </a:xfrm>
            <a:prstGeom prst="rect">
              <a:avLst/>
            </a:prstGeom>
            <a:noFill/>
          </p:spPr>
        </p:pic>
        <p:pic>
          <p:nvPicPr>
            <p:cNvPr id="222" name="Picture 8" descr="http://www.mricons.com/store/png/853_1447_128_administrator_male_man_manager_icon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4100977" y="1831128"/>
              <a:ext cx="312146" cy="239526"/>
            </a:xfrm>
            <a:prstGeom prst="rect">
              <a:avLst/>
            </a:prstGeom>
            <a:noFill/>
          </p:spPr>
        </p:pic>
        <p:pic>
          <p:nvPicPr>
            <p:cNvPr id="223" name="Picture 8" descr="http://www.mricons.com/store/png/853_1447_128_administrator_male_man_manager_icon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2871062" y="1831128"/>
              <a:ext cx="312146" cy="239526"/>
            </a:xfrm>
            <a:prstGeom prst="rect">
              <a:avLst/>
            </a:prstGeom>
            <a:noFill/>
          </p:spPr>
        </p:pic>
        <p:pic>
          <p:nvPicPr>
            <p:cNvPr id="224" name="Picture 8" descr="http://www.mricons.com/store/png/853_1447_128_administrator_male_man_manager_icon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3281034" y="1831128"/>
              <a:ext cx="312146" cy="239526"/>
            </a:xfrm>
            <a:prstGeom prst="rect">
              <a:avLst/>
            </a:prstGeom>
            <a:noFill/>
          </p:spPr>
        </p:pic>
        <p:pic>
          <p:nvPicPr>
            <p:cNvPr id="225" name="Picture 8" descr="http://www.mricons.com/store/png/853_1447_128_administrator_male_man_manager_icon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4510949" y="1831128"/>
              <a:ext cx="312146" cy="239526"/>
            </a:xfrm>
            <a:prstGeom prst="rect">
              <a:avLst/>
            </a:prstGeom>
            <a:noFill/>
          </p:spPr>
        </p:pic>
        <p:pic>
          <p:nvPicPr>
            <p:cNvPr id="226" name="Picture 8" descr="http://www.mricons.com/store/png/853_1447_128_administrator_male_man_manager_icon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5740865" y="1831128"/>
              <a:ext cx="312146" cy="239526"/>
            </a:xfrm>
            <a:prstGeom prst="rect">
              <a:avLst/>
            </a:prstGeom>
            <a:noFill/>
          </p:spPr>
        </p:pic>
        <p:pic>
          <p:nvPicPr>
            <p:cNvPr id="227" name="Picture 8" descr="http://www.mricons.com/store/png/853_1447_128_administrator_male_man_manager_icon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6150837" y="1831128"/>
              <a:ext cx="312146" cy="239526"/>
            </a:xfrm>
            <a:prstGeom prst="rect">
              <a:avLst/>
            </a:prstGeom>
            <a:noFill/>
          </p:spPr>
        </p:pic>
        <p:pic>
          <p:nvPicPr>
            <p:cNvPr id="228" name="Picture 8" descr="http://www.mricons.com/store/png/853_1447_128_administrator_male_man_manager_icon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4920921" y="1831128"/>
              <a:ext cx="312146" cy="239526"/>
            </a:xfrm>
            <a:prstGeom prst="rect">
              <a:avLst/>
            </a:prstGeom>
            <a:noFill/>
          </p:spPr>
        </p:pic>
        <p:pic>
          <p:nvPicPr>
            <p:cNvPr id="229" name="Picture 8" descr="http://www.mricons.com/store/png/853_1447_128_administrator_male_man_manager_icon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5330893" y="1831128"/>
              <a:ext cx="312146" cy="239526"/>
            </a:xfrm>
            <a:prstGeom prst="rect">
              <a:avLst/>
            </a:prstGeom>
            <a:noFill/>
          </p:spPr>
        </p:pic>
        <p:pic>
          <p:nvPicPr>
            <p:cNvPr id="230" name="Picture 8" descr="http://www.mricons.com/store/png/853_1447_128_administrator_male_man_manager_icon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6560810" y="1831128"/>
              <a:ext cx="312146" cy="239526"/>
            </a:xfrm>
            <a:prstGeom prst="rect">
              <a:avLst/>
            </a:prstGeom>
            <a:noFill/>
          </p:spPr>
        </p:pic>
        <p:sp>
          <p:nvSpPr>
            <p:cNvPr id="231" name="Rectangle à coins arrondis 67"/>
            <p:cNvSpPr/>
            <p:nvPr/>
          </p:nvSpPr>
          <p:spPr bwMode="auto">
            <a:xfrm>
              <a:off x="2087938" y="2155861"/>
              <a:ext cx="6317996" cy="388663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tIns="0" anchor="ctr" anchorCtr="0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Web Browser, Native App (CATIA V5, V6, etc.)</a:t>
              </a:r>
            </a:p>
          </p:txBody>
        </p:sp>
        <p:sp>
          <p:nvSpPr>
            <p:cNvPr id="232" name="Flèche vers le bas 77"/>
            <p:cNvSpPr/>
            <p:nvPr/>
          </p:nvSpPr>
          <p:spPr bwMode="auto">
            <a:xfrm>
              <a:off x="5076992" y="2477233"/>
              <a:ext cx="190280" cy="293437"/>
            </a:xfrm>
            <a:prstGeom prst="upDownArrow">
              <a:avLst/>
            </a:prstGeom>
            <a:solidFill>
              <a:srgbClr val="EEECE1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40500" rIns="40500" bIns="0" rtlCol="0" anchor="ctr"/>
            <a:lstStyle/>
            <a:p>
              <a:pPr marL="132160" marR="0" lvl="0" indent="-132160" algn="ctr" defTabSz="68580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2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</a:endParaRPr>
            </a:p>
          </p:txBody>
        </p:sp>
      </p:grpSp>
      <p:grpSp>
        <p:nvGrpSpPr>
          <p:cNvPr id="164" name="그룹 134"/>
          <p:cNvGrpSpPr/>
          <p:nvPr/>
        </p:nvGrpSpPr>
        <p:grpSpPr>
          <a:xfrm>
            <a:off x="475787" y="2061705"/>
            <a:ext cx="5418079" cy="851334"/>
            <a:chOff x="292276" y="2705595"/>
            <a:chExt cx="6313888" cy="992091"/>
          </a:xfrm>
        </p:grpSpPr>
        <p:sp>
          <p:nvSpPr>
            <p:cNvPr id="215" name="직사각형 148"/>
            <p:cNvSpPr/>
            <p:nvPr/>
          </p:nvSpPr>
          <p:spPr>
            <a:xfrm>
              <a:off x="292276" y="2705595"/>
              <a:ext cx="1027906" cy="992091"/>
            </a:xfrm>
            <a:prstGeom prst="rect">
              <a:avLst/>
            </a:prstGeom>
            <a:gradFill rotWithShape="1">
              <a:gsLst>
                <a:gs pos="0">
                  <a:srgbClr val="E87722">
                    <a:shade val="51000"/>
                    <a:satMod val="130000"/>
                  </a:srgbClr>
                </a:gs>
                <a:gs pos="80000">
                  <a:srgbClr val="E87722">
                    <a:shade val="93000"/>
                    <a:satMod val="130000"/>
                  </a:srgbClr>
                </a:gs>
                <a:gs pos="100000">
                  <a:srgbClr val="E8772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8772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WS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(Apache)</a:t>
              </a:r>
            </a:p>
          </p:txBody>
        </p:sp>
        <p:sp>
          <p:nvSpPr>
            <p:cNvPr id="216" name="직사각형 166"/>
            <p:cNvSpPr/>
            <p:nvPr/>
          </p:nvSpPr>
          <p:spPr>
            <a:xfrm>
              <a:off x="3771408" y="2805511"/>
              <a:ext cx="2834756" cy="486760"/>
            </a:xfrm>
            <a:prstGeom prst="rect">
              <a:avLst/>
            </a:prstGeom>
            <a:gradFill rotWithShape="1">
              <a:gsLst>
                <a:gs pos="0">
                  <a:srgbClr val="E87722">
                    <a:shade val="51000"/>
                    <a:satMod val="130000"/>
                  </a:srgbClr>
                </a:gs>
                <a:gs pos="80000">
                  <a:srgbClr val="E87722">
                    <a:shade val="93000"/>
                    <a:satMod val="130000"/>
                  </a:srgbClr>
                </a:gs>
                <a:gs pos="100000">
                  <a:srgbClr val="E8772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8772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72619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Apache HTTP Server</a:t>
              </a:r>
            </a:p>
          </p:txBody>
        </p:sp>
        <p:grpSp>
          <p:nvGrpSpPr>
            <p:cNvPr id="217" name="그룹 133"/>
            <p:cNvGrpSpPr/>
            <p:nvPr/>
          </p:nvGrpSpPr>
          <p:grpSpPr>
            <a:xfrm>
              <a:off x="1751381" y="2830156"/>
              <a:ext cx="1841799" cy="508034"/>
              <a:chOff x="1751381" y="2830156"/>
              <a:chExt cx="1841799" cy="508034"/>
            </a:xfrm>
          </p:grpSpPr>
          <p:pic>
            <p:nvPicPr>
              <p:cNvPr id="218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t="31440"/>
              <a:stretch/>
            </p:blipFill>
            <p:spPr>
              <a:xfrm>
                <a:off x="1751381" y="2982348"/>
                <a:ext cx="1491163" cy="355842"/>
              </a:xfrm>
              <a:prstGeom prst="rect">
                <a:avLst/>
              </a:prstGeom>
            </p:spPr>
          </p:pic>
          <p:pic>
            <p:nvPicPr>
              <p:cNvPr id="219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3669" y="2830156"/>
                <a:ext cx="1839511" cy="155336"/>
              </a:xfrm>
              <a:prstGeom prst="rect">
                <a:avLst/>
              </a:prstGeom>
            </p:spPr>
          </p:pic>
        </p:grpSp>
      </p:grpSp>
      <p:grpSp>
        <p:nvGrpSpPr>
          <p:cNvPr id="165" name="그룹 138"/>
          <p:cNvGrpSpPr/>
          <p:nvPr/>
        </p:nvGrpSpPr>
        <p:grpSpPr>
          <a:xfrm>
            <a:off x="475787" y="2375255"/>
            <a:ext cx="7922423" cy="1535428"/>
            <a:chOff x="292276" y="3070986"/>
            <a:chExt cx="9232292" cy="1789290"/>
          </a:xfrm>
        </p:grpSpPr>
        <p:sp>
          <p:nvSpPr>
            <p:cNvPr id="189" name="직사각형 134"/>
            <p:cNvSpPr/>
            <p:nvPr/>
          </p:nvSpPr>
          <p:spPr>
            <a:xfrm>
              <a:off x="292276" y="3849460"/>
              <a:ext cx="1027907" cy="1010816"/>
            </a:xfrm>
            <a:prstGeom prst="rect">
              <a:avLst/>
            </a:prstGeom>
            <a:gradFill rotWithShape="1">
              <a:gsLst>
                <a:gs pos="0">
                  <a:srgbClr val="84BD00">
                    <a:shade val="51000"/>
                    <a:satMod val="130000"/>
                  </a:srgbClr>
                </a:gs>
                <a:gs pos="80000">
                  <a:srgbClr val="84BD00">
                    <a:shade val="93000"/>
                    <a:satMod val="130000"/>
                  </a:srgbClr>
                </a:gs>
                <a:gs pos="100000">
                  <a:srgbClr val="84B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4B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WAS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(TomEE+)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90" name="직사각형 51"/>
            <p:cNvSpPr/>
            <p:nvPr/>
          </p:nvSpPr>
          <p:spPr>
            <a:xfrm>
              <a:off x="8463277" y="3070986"/>
              <a:ext cx="1061291" cy="442205"/>
            </a:xfrm>
            <a:prstGeom prst="rect">
              <a:avLst/>
            </a:prstGeom>
            <a:gradFill rotWithShape="1">
              <a:gsLst>
                <a:gs pos="0">
                  <a:srgbClr val="0077C8">
                    <a:tint val="50000"/>
                    <a:satMod val="300000"/>
                  </a:srgbClr>
                </a:gs>
                <a:gs pos="35000">
                  <a:srgbClr val="0077C8">
                    <a:tint val="37000"/>
                    <a:satMod val="300000"/>
                  </a:srgbClr>
                </a:gs>
                <a:gs pos="100000">
                  <a:srgbClr val="0077C8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77C8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72619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DSLS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91" name="그룹 27"/>
            <p:cNvGrpSpPr/>
            <p:nvPr/>
          </p:nvGrpSpPr>
          <p:grpSpPr>
            <a:xfrm>
              <a:off x="1413408" y="4123918"/>
              <a:ext cx="919460" cy="587981"/>
              <a:chOff x="1413408" y="4123918"/>
              <a:chExt cx="919460" cy="587981"/>
            </a:xfrm>
          </p:grpSpPr>
          <p:sp>
            <p:nvSpPr>
              <p:cNvPr id="213" name="직사각형 134"/>
              <p:cNvSpPr/>
              <p:nvPr/>
            </p:nvSpPr>
            <p:spPr>
              <a:xfrm>
                <a:off x="1413408" y="4123918"/>
                <a:ext cx="919460" cy="587981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14" name="직사각형 174"/>
              <p:cNvSpPr/>
              <p:nvPr/>
            </p:nvSpPr>
            <p:spPr>
              <a:xfrm>
                <a:off x="1436986" y="4201908"/>
                <a:ext cx="864000" cy="432000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3DPassport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2" name="그룹 102"/>
            <p:cNvGrpSpPr/>
            <p:nvPr/>
          </p:nvGrpSpPr>
          <p:grpSpPr>
            <a:xfrm>
              <a:off x="5398821" y="4123918"/>
              <a:ext cx="919460" cy="587981"/>
              <a:chOff x="6171904" y="4123918"/>
              <a:chExt cx="919460" cy="587981"/>
            </a:xfrm>
          </p:grpSpPr>
          <p:sp>
            <p:nvSpPr>
              <p:cNvPr id="211" name="직사각형 134"/>
              <p:cNvSpPr/>
              <p:nvPr/>
            </p:nvSpPr>
            <p:spPr>
              <a:xfrm>
                <a:off x="6171904" y="4123918"/>
                <a:ext cx="919460" cy="587981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12" name="직사각형 177"/>
              <p:cNvSpPr/>
              <p:nvPr/>
            </p:nvSpPr>
            <p:spPr>
              <a:xfrm>
                <a:off x="6199634" y="4194276"/>
                <a:ext cx="864000" cy="432000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3DSpace</a:t>
                </a:r>
              </a:p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NoCAS</a:t>
                </a:r>
                <a:endPara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193" name="그룹 66"/>
            <p:cNvGrpSpPr/>
            <p:nvPr/>
          </p:nvGrpSpPr>
          <p:grpSpPr>
            <a:xfrm>
              <a:off x="2426690" y="4123918"/>
              <a:ext cx="919460" cy="587981"/>
              <a:chOff x="2426690" y="4123918"/>
              <a:chExt cx="919460" cy="587981"/>
            </a:xfrm>
          </p:grpSpPr>
          <p:sp>
            <p:nvSpPr>
              <p:cNvPr id="209" name="직사각형 134"/>
              <p:cNvSpPr/>
              <p:nvPr/>
            </p:nvSpPr>
            <p:spPr>
              <a:xfrm>
                <a:off x="2426690" y="4123918"/>
                <a:ext cx="919460" cy="587981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10" name="직사각형 170"/>
              <p:cNvSpPr/>
              <p:nvPr/>
            </p:nvSpPr>
            <p:spPr>
              <a:xfrm>
                <a:off x="2454420" y="4194276"/>
                <a:ext cx="864000" cy="432000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3DDashboard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4" name="그룹 67"/>
            <p:cNvGrpSpPr/>
            <p:nvPr/>
          </p:nvGrpSpPr>
          <p:grpSpPr>
            <a:xfrm>
              <a:off x="3456034" y="4123918"/>
              <a:ext cx="919460" cy="587981"/>
              <a:chOff x="3805167" y="4123918"/>
              <a:chExt cx="919460" cy="587981"/>
            </a:xfrm>
          </p:grpSpPr>
          <p:sp>
            <p:nvSpPr>
              <p:cNvPr id="207" name="직사각형 134"/>
              <p:cNvSpPr/>
              <p:nvPr/>
            </p:nvSpPr>
            <p:spPr>
              <a:xfrm>
                <a:off x="3805167" y="4123918"/>
                <a:ext cx="919460" cy="587981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8" name="직사각형 174"/>
              <p:cNvSpPr/>
              <p:nvPr/>
            </p:nvSpPr>
            <p:spPr>
              <a:xfrm>
                <a:off x="3832897" y="4194276"/>
                <a:ext cx="864000" cy="432000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3DSearch</a:t>
                </a:r>
              </a:p>
            </p:txBody>
          </p:sp>
        </p:grpSp>
        <p:grpSp>
          <p:nvGrpSpPr>
            <p:cNvPr id="195" name="그룹 68"/>
            <p:cNvGrpSpPr/>
            <p:nvPr/>
          </p:nvGrpSpPr>
          <p:grpSpPr>
            <a:xfrm>
              <a:off x="4434474" y="4123918"/>
              <a:ext cx="919460" cy="587981"/>
              <a:chOff x="4983114" y="4123918"/>
              <a:chExt cx="919460" cy="587981"/>
            </a:xfrm>
          </p:grpSpPr>
          <p:sp>
            <p:nvSpPr>
              <p:cNvPr id="205" name="직사각형 134"/>
              <p:cNvSpPr/>
              <p:nvPr/>
            </p:nvSpPr>
            <p:spPr>
              <a:xfrm>
                <a:off x="4983114" y="4123918"/>
                <a:ext cx="919460" cy="587981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6" name="직사각형 177"/>
              <p:cNvSpPr/>
              <p:nvPr/>
            </p:nvSpPr>
            <p:spPr>
              <a:xfrm>
                <a:off x="5010844" y="4194276"/>
                <a:ext cx="864000" cy="432000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3DSpace CAS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6" name="그룹 135"/>
            <p:cNvGrpSpPr/>
            <p:nvPr/>
          </p:nvGrpSpPr>
          <p:grpSpPr>
            <a:xfrm>
              <a:off x="6397832" y="4123918"/>
              <a:ext cx="919460" cy="587981"/>
              <a:chOff x="6397832" y="4123918"/>
              <a:chExt cx="919460" cy="587981"/>
            </a:xfrm>
          </p:grpSpPr>
          <p:sp>
            <p:nvSpPr>
              <p:cNvPr id="203" name="직사각형 134"/>
              <p:cNvSpPr/>
              <p:nvPr/>
            </p:nvSpPr>
            <p:spPr>
              <a:xfrm>
                <a:off x="6397832" y="4123918"/>
                <a:ext cx="919460" cy="587981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4" name="직사각형 174"/>
              <p:cNvSpPr/>
              <p:nvPr/>
            </p:nvSpPr>
            <p:spPr>
              <a:xfrm>
                <a:off x="6425562" y="4194276"/>
                <a:ext cx="864000" cy="432000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3DComment</a:t>
                </a:r>
              </a:p>
            </p:txBody>
          </p:sp>
        </p:grpSp>
        <p:grpSp>
          <p:nvGrpSpPr>
            <p:cNvPr id="197" name="그룹 136"/>
            <p:cNvGrpSpPr/>
            <p:nvPr/>
          </p:nvGrpSpPr>
          <p:grpSpPr>
            <a:xfrm>
              <a:off x="7371401" y="4123918"/>
              <a:ext cx="919460" cy="587981"/>
              <a:chOff x="7371401" y="4123918"/>
              <a:chExt cx="919460" cy="587981"/>
            </a:xfrm>
          </p:grpSpPr>
          <p:sp>
            <p:nvSpPr>
              <p:cNvPr id="201" name="직사각형 134"/>
              <p:cNvSpPr/>
              <p:nvPr/>
            </p:nvSpPr>
            <p:spPr>
              <a:xfrm>
                <a:off x="7371401" y="4123918"/>
                <a:ext cx="919460" cy="587981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2" name="직사각형 174"/>
              <p:cNvSpPr/>
              <p:nvPr/>
            </p:nvSpPr>
            <p:spPr>
              <a:xfrm>
                <a:off x="7399131" y="4194276"/>
                <a:ext cx="864000" cy="432000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3DSwYm</a:t>
                </a:r>
              </a:p>
            </p:txBody>
          </p:sp>
        </p:grpSp>
        <p:grpSp>
          <p:nvGrpSpPr>
            <p:cNvPr id="198" name="그룹 137"/>
            <p:cNvGrpSpPr/>
            <p:nvPr/>
          </p:nvGrpSpPr>
          <p:grpSpPr>
            <a:xfrm>
              <a:off x="8360453" y="4123918"/>
              <a:ext cx="919460" cy="587981"/>
              <a:chOff x="8360453" y="4123918"/>
              <a:chExt cx="919460" cy="587981"/>
            </a:xfrm>
          </p:grpSpPr>
          <p:sp>
            <p:nvSpPr>
              <p:cNvPr id="199" name="직사각형 134"/>
              <p:cNvSpPr/>
              <p:nvPr/>
            </p:nvSpPr>
            <p:spPr>
              <a:xfrm>
                <a:off x="8360453" y="4123918"/>
                <a:ext cx="919460" cy="587981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0" name="직사각형 174"/>
              <p:cNvSpPr/>
              <p:nvPr/>
            </p:nvSpPr>
            <p:spPr>
              <a:xfrm>
                <a:off x="8388183" y="4194276"/>
                <a:ext cx="864000" cy="432000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3DNotification</a:t>
                </a:r>
              </a:p>
            </p:txBody>
          </p:sp>
        </p:grpSp>
      </p:grpSp>
      <p:grpSp>
        <p:nvGrpSpPr>
          <p:cNvPr id="166" name="그룹 140"/>
          <p:cNvGrpSpPr/>
          <p:nvPr/>
        </p:nvGrpSpPr>
        <p:grpSpPr>
          <a:xfrm>
            <a:off x="1828794" y="1876070"/>
            <a:ext cx="5964968" cy="2334034"/>
            <a:chOff x="1868985" y="2489268"/>
            <a:chExt cx="6951198" cy="2719935"/>
          </a:xfrm>
        </p:grpSpPr>
        <p:sp>
          <p:nvSpPr>
            <p:cNvPr id="171" name="TextBox 170"/>
            <p:cNvSpPr txBox="1"/>
            <p:nvPr/>
          </p:nvSpPr>
          <p:spPr>
            <a:xfrm>
              <a:off x="4966820" y="2489268"/>
              <a:ext cx="1488432" cy="2693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ko-KR"/>
              </a:defPPr>
              <a:lvl1pPr algn="r">
                <a:defRPr sz="1000" b="1" kern="0">
                  <a:solidFill>
                    <a:srgbClr val="EEECE1">
                      <a:lumMod val="10000"/>
                    </a:srgb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defRPr>
              </a:lvl1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2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HTTPS / SSL</a:t>
              </a:r>
            </a:p>
          </p:txBody>
        </p:sp>
        <p:cxnSp>
          <p:nvCxnSpPr>
            <p:cNvPr id="172" name="꺾인 연결선 149"/>
            <p:cNvCxnSpPr>
              <a:stCxn id="214" idx="2"/>
              <a:endCxn id="234" idx="1"/>
            </p:cNvCxnSpPr>
            <p:nvPr/>
          </p:nvCxnSpPr>
          <p:spPr>
            <a:xfrm rot="16200000" flipH="1">
              <a:off x="2964468" y="3538425"/>
              <a:ext cx="575294" cy="2766259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173" name="꺾인 연결선 150"/>
            <p:cNvCxnSpPr>
              <a:stCxn id="206" idx="2"/>
              <a:endCxn id="234" idx="1"/>
            </p:cNvCxnSpPr>
            <p:nvPr/>
          </p:nvCxnSpPr>
          <p:spPr>
            <a:xfrm rot="5400000">
              <a:off x="4473262" y="4788260"/>
              <a:ext cx="582926" cy="258959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174" name="꺾인 연결선 151"/>
            <p:cNvCxnSpPr>
              <a:stCxn id="210" idx="2"/>
              <a:endCxn id="234" idx="1"/>
            </p:cNvCxnSpPr>
            <p:nvPr/>
          </p:nvCxnSpPr>
          <p:spPr>
            <a:xfrm rot="16200000" flipH="1">
              <a:off x="3469369" y="4043326"/>
              <a:ext cx="582926" cy="174882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175" name="꺾인 연결선 152"/>
            <p:cNvCxnSpPr>
              <a:stCxn id="212" idx="2"/>
              <a:endCxn id="234" idx="1"/>
            </p:cNvCxnSpPr>
            <p:nvPr/>
          </p:nvCxnSpPr>
          <p:spPr>
            <a:xfrm rot="5400000">
              <a:off x="4955435" y="4306086"/>
              <a:ext cx="582926" cy="1223306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176" name="꺾인 연결선 162"/>
            <p:cNvCxnSpPr>
              <a:stCxn id="216" idx="2"/>
              <a:endCxn id="214" idx="0"/>
            </p:cNvCxnSpPr>
            <p:nvPr/>
          </p:nvCxnSpPr>
          <p:spPr>
            <a:xfrm rot="5400000">
              <a:off x="3074068" y="2087189"/>
              <a:ext cx="909637" cy="3319800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7" name="꺾인 연결선 163"/>
            <p:cNvCxnSpPr>
              <a:stCxn id="216" idx="2"/>
              <a:endCxn id="206" idx="0"/>
            </p:cNvCxnSpPr>
            <p:nvPr/>
          </p:nvCxnSpPr>
          <p:spPr>
            <a:xfrm rot="5400000">
              <a:off x="4590493" y="3595982"/>
              <a:ext cx="902005" cy="29458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8" name="꺾인 연결선 164"/>
            <p:cNvCxnSpPr>
              <a:stCxn id="216" idx="2"/>
              <a:endCxn id="210" idx="0"/>
            </p:cNvCxnSpPr>
            <p:nvPr/>
          </p:nvCxnSpPr>
          <p:spPr>
            <a:xfrm rot="5400000">
              <a:off x="3586601" y="2592090"/>
              <a:ext cx="902005" cy="2302366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9" name="꺾인 연결선 165"/>
            <p:cNvCxnSpPr>
              <a:stCxn id="216" idx="2"/>
              <a:endCxn id="212" idx="0"/>
            </p:cNvCxnSpPr>
            <p:nvPr/>
          </p:nvCxnSpPr>
          <p:spPr>
            <a:xfrm rot="16200000" flipH="1">
              <a:off x="5072666" y="3408390"/>
              <a:ext cx="902005" cy="66976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0" name="꺾인 연결선 164"/>
            <p:cNvCxnSpPr>
              <a:stCxn id="216" idx="2"/>
              <a:endCxn id="204" idx="0"/>
            </p:cNvCxnSpPr>
            <p:nvPr/>
          </p:nvCxnSpPr>
          <p:spPr>
            <a:xfrm rot="16200000" flipH="1">
              <a:off x="5572172" y="2908885"/>
              <a:ext cx="902005" cy="1668776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1" name="꺾인 연결선 151"/>
            <p:cNvCxnSpPr>
              <a:stCxn id="208" idx="2"/>
              <a:endCxn id="234" idx="1"/>
            </p:cNvCxnSpPr>
            <p:nvPr/>
          </p:nvCxnSpPr>
          <p:spPr>
            <a:xfrm rot="16200000" flipH="1">
              <a:off x="3984041" y="4557998"/>
              <a:ext cx="582926" cy="719481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182" name="꺾인 연결선 151"/>
            <p:cNvCxnSpPr>
              <a:stCxn id="216" idx="2"/>
              <a:endCxn id="208" idx="0"/>
            </p:cNvCxnSpPr>
            <p:nvPr/>
          </p:nvCxnSpPr>
          <p:spPr>
            <a:xfrm rot="5400000">
              <a:off x="4101273" y="3106762"/>
              <a:ext cx="902005" cy="127302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sp>
          <p:nvSpPr>
            <p:cNvPr id="183" name="TextBox 182"/>
            <p:cNvSpPr txBox="1"/>
            <p:nvPr/>
          </p:nvSpPr>
          <p:spPr>
            <a:xfrm>
              <a:off x="3309346" y="3174267"/>
              <a:ext cx="1211738" cy="9048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ko-KR"/>
              </a:defPPr>
              <a:lvl1pPr algn="r">
                <a:defRPr sz="1000" b="1" kern="0">
                  <a:solidFill>
                    <a:srgbClr val="EEECE1">
                      <a:lumMod val="10000"/>
                    </a:srgb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defRPr>
              </a:lvl1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2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Reverse Proxy</a:t>
              </a:r>
            </a:p>
          </p:txBody>
        </p:sp>
        <p:cxnSp>
          <p:nvCxnSpPr>
            <p:cNvPr id="184" name="꺾인 연결선 164"/>
            <p:cNvCxnSpPr>
              <a:stCxn id="216" idx="2"/>
              <a:endCxn id="202" idx="0"/>
            </p:cNvCxnSpPr>
            <p:nvPr/>
          </p:nvCxnSpPr>
          <p:spPr>
            <a:xfrm rot="16200000" flipH="1">
              <a:off x="6058956" y="2422100"/>
              <a:ext cx="902005" cy="264234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5" name="꺾인 연결선 164"/>
            <p:cNvCxnSpPr>
              <a:stCxn id="216" idx="2"/>
              <a:endCxn id="200" idx="0"/>
            </p:cNvCxnSpPr>
            <p:nvPr/>
          </p:nvCxnSpPr>
          <p:spPr>
            <a:xfrm rot="16200000" flipH="1">
              <a:off x="6553482" y="1927574"/>
              <a:ext cx="902005" cy="3631397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6" name="꺾인 연결선 152"/>
            <p:cNvCxnSpPr>
              <a:stCxn id="204" idx="2"/>
              <a:endCxn id="234" idx="1"/>
            </p:cNvCxnSpPr>
            <p:nvPr/>
          </p:nvCxnSpPr>
          <p:spPr>
            <a:xfrm rot="5400000">
              <a:off x="5454941" y="3806581"/>
              <a:ext cx="582926" cy="2222317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187" name="꺾인 연결선 152"/>
            <p:cNvCxnSpPr>
              <a:stCxn id="202" idx="2"/>
              <a:endCxn id="234" idx="1"/>
            </p:cNvCxnSpPr>
            <p:nvPr/>
          </p:nvCxnSpPr>
          <p:spPr>
            <a:xfrm rot="5400000">
              <a:off x="5941725" y="3319796"/>
              <a:ext cx="582926" cy="3195886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188" name="꺾인 연결선 152"/>
            <p:cNvCxnSpPr>
              <a:stCxn id="200" idx="2"/>
              <a:endCxn id="234" idx="1"/>
            </p:cNvCxnSpPr>
            <p:nvPr/>
          </p:nvCxnSpPr>
          <p:spPr>
            <a:xfrm rot="5400000">
              <a:off x="6436251" y="2825270"/>
              <a:ext cx="582926" cy="418493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</p:grpSp>
      <p:pic>
        <p:nvPicPr>
          <p:cNvPr id="167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304" y="2147997"/>
            <a:ext cx="1553466" cy="155347"/>
          </a:xfrm>
          <a:prstGeom prst="rect">
            <a:avLst/>
          </a:prstGeom>
        </p:spPr>
      </p:pic>
      <p:pic>
        <p:nvPicPr>
          <p:cNvPr id="168" name="그림 5"/>
          <p:cNvPicPr>
            <a:picLocks noChangeAspect="1"/>
          </p:cNvPicPr>
          <p:nvPr/>
        </p:nvPicPr>
        <p:blipFill rotWithShape="1">
          <a:blip r:embed="rId6"/>
          <a:srcRect l="2858" t="5787" b="-1"/>
          <a:stretch/>
        </p:blipFill>
        <p:spPr>
          <a:xfrm>
            <a:off x="4657279" y="4377283"/>
            <a:ext cx="1552594" cy="126008"/>
          </a:xfrm>
          <a:prstGeom prst="rect">
            <a:avLst/>
          </a:prstGeom>
        </p:spPr>
      </p:pic>
      <p:pic>
        <p:nvPicPr>
          <p:cNvPr id="170" name="Picture 2" descr="adoptopenjdk에 대한 이미지 검색결과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833" y="4096559"/>
            <a:ext cx="1648183" cy="19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875" y="4400318"/>
            <a:ext cx="2430767" cy="1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826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installation error - </a:t>
            </a:r>
            <a:r>
              <a:rPr lang="ko-KR" altLang="en-US" dirty="0"/>
              <a:t>참고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WebApps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설치 시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ko-KR" altLang="en-US" dirty="0">
                <a:latin typeface="3ds" panose="02000503020000020004" pitchFamily="50" charset="0"/>
              </a:rPr>
              <a:t>아래와 같이 </a:t>
            </a:r>
            <a:r>
              <a:rPr lang="en-US" altLang="ko-KR" dirty="0">
                <a:latin typeface="3ds" panose="02000503020000020004" pitchFamily="50" charset="0"/>
              </a:rPr>
              <a:t>Error</a:t>
            </a:r>
            <a:r>
              <a:rPr lang="ko-KR" altLang="en-US" dirty="0">
                <a:latin typeface="3ds" panose="02000503020000020004" pitchFamily="50" charset="0"/>
              </a:rPr>
              <a:t>가 발생하면 아래의 작업을 수행할 것</a:t>
            </a:r>
            <a:r>
              <a:rPr lang="en-US" altLang="ko-KR" dirty="0">
                <a:latin typeface="3ds" panose="02000503020000020004" pitchFamily="50" charset="0"/>
              </a:rPr>
              <a:t>!</a:t>
            </a:r>
            <a:endParaRPr lang="ko-KR" altLang="en-US" dirty="0">
              <a:latin typeface="3ds" panose="02000503020000020004" pitchFamily="50" charset="0"/>
            </a:endParaRPr>
          </a:p>
        </p:txBody>
      </p:sp>
      <p:pic>
        <p:nvPicPr>
          <p:cNvPr id="5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50" y="1170616"/>
            <a:ext cx="2228700" cy="1363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7184"/>
          <a:stretch/>
        </p:blipFill>
        <p:spPr>
          <a:xfrm>
            <a:off x="621751" y="2610352"/>
            <a:ext cx="5671797" cy="1427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55173" b="46575"/>
          <a:stretch/>
        </p:blipFill>
        <p:spPr>
          <a:xfrm>
            <a:off x="5824730" y="3044820"/>
            <a:ext cx="2708529" cy="15144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1751" y="4166023"/>
            <a:ext cx="3352952" cy="54437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서비스에서 아래 서비스 종료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  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3DEXPERIENCE R2022x 3DSpace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   3DEXPERIENCE R2022x 3DSpaceNoCAS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sp>
        <p:nvSpPr>
          <p:cNvPr id="12" name="직사각형 9"/>
          <p:cNvSpPr/>
          <p:nvPr/>
        </p:nvSpPr>
        <p:spPr>
          <a:xfrm>
            <a:off x="2225658" y="3689020"/>
            <a:ext cx="1428277" cy="22608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직사각형 9"/>
          <p:cNvSpPr/>
          <p:nvPr/>
        </p:nvSpPr>
        <p:spPr>
          <a:xfrm>
            <a:off x="6761212" y="3585801"/>
            <a:ext cx="806225" cy="16986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7683" y="4091049"/>
            <a:ext cx="2769754" cy="54437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Task Scheduler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 아래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Task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종료</a:t>
            </a:r>
            <a:b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FTS_indexing_task</a:t>
            </a:r>
            <a:b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WebApps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완료 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Run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으로 변경할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07610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39947" b="33374"/>
          <a:stretch/>
        </p:blipFill>
        <p:spPr>
          <a:xfrm>
            <a:off x="461819" y="1286968"/>
            <a:ext cx="3523441" cy="2202992"/>
          </a:xfrm>
          <a:prstGeom prst="rect">
            <a:avLst/>
          </a:prstGeom>
        </p:spPr>
      </p:pic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3DExplore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-1" r="40077" b="33605"/>
          <a:stretch/>
        </p:blipFill>
        <p:spPr>
          <a:xfrm>
            <a:off x="461820" y="1286968"/>
            <a:ext cx="3515820" cy="21953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grpSp>
        <p:nvGrpSpPr>
          <p:cNvPr id="17" name="Group 3"/>
          <p:cNvGrpSpPr/>
          <p:nvPr/>
        </p:nvGrpSpPr>
        <p:grpSpPr>
          <a:xfrm>
            <a:off x="1166855" y="3046529"/>
            <a:ext cx="1002202" cy="618449"/>
            <a:chOff x="3019398" y="4442850"/>
            <a:chExt cx="1002202" cy="618449"/>
          </a:xfrm>
        </p:grpSpPr>
        <p:sp>
          <p:nvSpPr>
            <p:cNvPr id="18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3"/>
          <p:cNvGrpSpPr/>
          <p:nvPr/>
        </p:nvGrpSpPr>
        <p:grpSpPr>
          <a:xfrm>
            <a:off x="7305886" y="3132266"/>
            <a:ext cx="1017442" cy="586064"/>
            <a:chOff x="3004158" y="4442850"/>
            <a:chExt cx="1017442" cy="586064"/>
          </a:xfrm>
        </p:grpSpPr>
        <p:sp>
          <p:nvSpPr>
            <p:cNvPr id="28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63524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3DExplore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3DExplore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C:\R2022x\3DSpace\Apps\3DExplore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5637734" y="2093657"/>
            <a:ext cx="1375677" cy="396547"/>
            <a:chOff x="3019398" y="4442850"/>
            <a:chExt cx="1375677" cy="396547"/>
          </a:xfrm>
        </p:grpSpPr>
        <p:sp>
          <p:nvSpPr>
            <p:cNvPr id="27" name="직사각형 16"/>
            <p:cNvSpPr/>
            <p:nvPr/>
          </p:nvSpPr>
          <p:spPr>
            <a:xfrm>
              <a:off x="3189657" y="4664354"/>
              <a:ext cx="1205418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46345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3DExplore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253116"/>
            <a:ext cx="929944" cy="551272"/>
            <a:chOff x="3030696" y="4428747"/>
            <a:chExt cx="929944" cy="55127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27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964134" y="2093657"/>
            <a:ext cx="890066" cy="396547"/>
            <a:chOff x="3019398" y="4442850"/>
            <a:chExt cx="890066" cy="396547"/>
          </a:xfrm>
        </p:grpSpPr>
        <p:sp>
          <p:nvSpPr>
            <p:cNvPr id="25" name="직사각형 16"/>
            <p:cNvSpPr/>
            <p:nvPr/>
          </p:nvSpPr>
          <p:spPr>
            <a:xfrm>
              <a:off x="3189657" y="4664354"/>
              <a:ext cx="71980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95561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3DExplore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22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48980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3DExplore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grpSp>
        <p:nvGrpSpPr>
          <p:cNvPr id="14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32509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39947" b="33374"/>
          <a:stretch/>
        </p:blipFill>
        <p:spPr>
          <a:xfrm>
            <a:off x="461819" y="1286968"/>
            <a:ext cx="3523441" cy="2202992"/>
          </a:xfrm>
          <a:prstGeom prst="rect">
            <a:avLst/>
          </a:prstGeom>
        </p:spPr>
      </p:pic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ENOVIAEnterpriseChangeManagement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" r="40076" b="33604"/>
          <a:stretch/>
        </p:blipFill>
        <p:spPr>
          <a:xfrm>
            <a:off x="461818" y="1286968"/>
            <a:ext cx="3515821" cy="2195372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166855" y="3046529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305886" y="3132266"/>
            <a:ext cx="1017442" cy="586064"/>
            <a:chOff x="3004158" y="4442850"/>
            <a:chExt cx="1017442" cy="586064"/>
          </a:xfrm>
        </p:grpSpPr>
        <p:sp>
          <p:nvSpPr>
            <p:cNvPr id="24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78713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ENOVIAEnterpriseChangeManagement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5637734" y="2093657"/>
            <a:ext cx="874826" cy="396547"/>
            <a:chOff x="3019398" y="4442850"/>
            <a:chExt cx="874826" cy="396547"/>
          </a:xfrm>
        </p:grpSpPr>
        <p:sp>
          <p:nvSpPr>
            <p:cNvPr id="27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8658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ENOVIAEnterpriseChangeManagement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7390844" y="3253116"/>
            <a:ext cx="929944" cy="551272"/>
            <a:chOff x="3030696" y="4428747"/>
            <a:chExt cx="929944" cy="55127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27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650831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ENOVIAEnterpriseChangeManagement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18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Custom Schema </a:t>
            </a:r>
            <a:r>
              <a:rPr lang="ko-KR" altLang="en-US" sz="1000" b="1" dirty="0">
                <a:latin typeface="3ds" panose="02000503020000020004" pitchFamily="50" charset="0"/>
              </a:rPr>
              <a:t>파일 위치 지정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10729"/>
            <a:ext cx="3587656" cy="26435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590" y="1110729"/>
            <a:ext cx="3587656" cy="264353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4862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Steps for a Single Server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Set Server Environment (UAC, Fire Wall, show hidden Folder, show Extension, hosts file)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Install </a:t>
            </a:r>
            <a:r>
              <a:rPr lang="en-US" altLang="ko-KR" dirty="0" err="1">
                <a:latin typeface="3ds" panose="02000503020000020004" pitchFamily="50" charset="0"/>
              </a:rPr>
              <a:t>OpenJDK</a:t>
            </a:r>
            <a:r>
              <a:rPr lang="en-US" altLang="ko-KR" dirty="0">
                <a:latin typeface="3ds" panose="02000503020000020004" pitchFamily="50" charset="0"/>
              </a:rPr>
              <a:t> 64 bit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Install Oracle 19c and create database schema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Install &amp; configure Apache HTTPD Server (service endpoints, virtual hosts, reverse proxy)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Create &amp; import certificates 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Install 3DPassport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Install 3DDashboard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Install 3DSearch - Federated Search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Install 3DSearch - 3DSpace Index (Full Text Search)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Install 3DSpace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Install 3DIndex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EXALEAD </a:t>
            </a:r>
            <a:r>
              <a:rPr lang="en-US" altLang="ko-KR" dirty="0" err="1">
                <a:latin typeface="3ds" panose="02000503020000020004" pitchFamily="50" charset="0"/>
              </a:rPr>
              <a:t>CloudView</a:t>
            </a:r>
            <a:r>
              <a:rPr lang="en-US" altLang="ko-KR" dirty="0">
                <a:latin typeface="3ds" panose="02000503020000020004" pitchFamily="50" charset="0"/>
              </a:rPr>
              <a:t> (3DSwym Full Text Search)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3DSwym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3DComment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3DNotification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altLang="ko-KR" dirty="0">
                <a:latin typeface="3ds" panose="02000503020000020004" pitchFamily="50" charset="0"/>
              </a:rPr>
              <a:t>Install Web Apps &amp; post installation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333433" y="4417341"/>
            <a:ext cx="2585528" cy="28392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모든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GA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완료 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FP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설치 할 것</a:t>
            </a:r>
          </a:p>
        </p:txBody>
      </p:sp>
      <p:sp>
        <p:nvSpPr>
          <p:cNvPr id="6" name="Rectangle 5"/>
          <p:cNvSpPr/>
          <p:nvPr/>
        </p:nvSpPr>
        <p:spPr>
          <a:xfrm>
            <a:off x="4538445" y="1033437"/>
            <a:ext cx="3852520" cy="54184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R2022x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부터 보안 이슈 대응을 위해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Test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Demonstrate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위한 목적으로만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Embedded JDK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Production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의 경우는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External JAVA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및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필요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77830" y="1167319"/>
            <a:ext cx="19606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0150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ENOVIAEnterpriseChangeManagement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09711"/>
            <a:ext cx="3586904" cy="26429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342" y="1109711"/>
            <a:ext cx="3586904" cy="2642982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78629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ENOVIACollaborativeTasksFoundation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40012" b="34019"/>
          <a:stretch/>
        </p:blipFill>
        <p:spPr>
          <a:xfrm>
            <a:off x="461818" y="1293041"/>
            <a:ext cx="3519632" cy="218168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166855" y="3046529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305886" y="3132266"/>
            <a:ext cx="1017442" cy="586064"/>
            <a:chOff x="3004158" y="4442850"/>
            <a:chExt cx="1017442" cy="586064"/>
          </a:xfrm>
        </p:grpSpPr>
        <p:sp>
          <p:nvSpPr>
            <p:cNvPr id="24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986740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ENOVIACollaborativeTasksFoundation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5637734" y="2093657"/>
            <a:ext cx="874826" cy="396547"/>
            <a:chOff x="3019398" y="4442850"/>
            <a:chExt cx="874826" cy="396547"/>
          </a:xfrm>
        </p:grpSpPr>
        <p:sp>
          <p:nvSpPr>
            <p:cNvPr id="27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4913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ENOVIACollaborativeTasksFoundation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7390844" y="3253116"/>
            <a:ext cx="929944" cy="551272"/>
            <a:chOff x="3030696" y="4428747"/>
            <a:chExt cx="929944" cy="55127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27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20031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ENOVIACollaborativeTasksFoundation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18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Custom Schema </a:t>
            </a:r>
            <a:r>
              <a:rPr lang="ko-KR" altLang="en-US" sz="1000" b="1" dirty="0">
                <a:latin typeface="3ds" panose="02000503020000020004" pitchFamily="50" charset="0"/>
              </a:rPr>
              <a:t>파일 위치 지정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10729"/>
            <a:ext cx="3586904" cy="26429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342" y="1110729"/>
            <a:ext cx="3586904" cy="2642982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94915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09711"/>
            <a:ext cx="3586904" cy="264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342" y="1109711"/>
            <a:ext cx="3586904" cy="2642982"/>
          </a:xfrm>
          <a:prstGeom prst="rect">
            <a:avLst/>
          </a:prstGeom>
        </p:spPr>
      </p:pic>
      <p:sp>
        <p:nvSpPr>
          <p:cNvPr id="18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ENOVIACollaborativeTasksFoundation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grpSp>
        <p:nvGrpSpPr>
          <p:cNvPr id="19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2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58965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ENOVIAProjectManagementFoundation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39966" b="33623"/>
          <a:stretch/>
        </p:blipFill>
        <p:spPr>
          <a:xfrm>
            <a:off x="461818" y="1286970"/>
            <a:ext cx="3522353" cy="2194784"/>
          </a:xfrm>
          <a:prstGeom prst="rect">
            <a:avLst/>
          </a:prstGeom>
        </p:spPr>
      </p:pic>
      <p:grpSp>
        <p:nvGrpSpPr>
          <p:cNvPr id="14" name="Group 3"/>
          <p:cNvGrpSpPr/>
          <p:nvPr/>
        </p:nvGrpSpPr>
        <p:grpSpPr>
          <a:xfrm>
            <a:off x="1166855" y="3046529"/>
            <a:ext cx="1002202" cy="618449"/>
            <a:chOff x="3019398" y="4442850"/>
            <a:chExt cx="1002202" cy="618449"/>
          </a:xfrm>
        </p:grpSpPr>
        <p:sp>
          <p:nvSpPr>
            <p:cNvPr id="16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3"/>
          <p:cNvGrpSpPr/>
          <p:nvPr/>
        </p:nvGrpSpPr>
        <p:grpSpPr>
          <a:xfrm>
            <a:off x="7305886" y="3132266"/>
            <a:ext cx="1017442" cy="586064"/>
            <a:chOff x="3004158" y="4442850"/>
            <a:chExt cx="1017442" cy="586064"/>
          </a:xfrm>
        </p:grpSpPr>
        <p:sp>
          <p:nvSpPr>
            <p:cNvPr id="22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47020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ENOVIAProjectManagementFoundation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5637734" y="2093657"/>
            <a:ext cx="874826" cy="396547"/>
            <a:chOff x="3019398" y="4442850"/>
            <a:chExt cx="874826" cy="396547"/>
          </a:xfrm>
        </p:grpSpPr>
        <p:sp>
          <p:nvSpPr>
            <p:cNvPr id="27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4871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ENOVIAProjectManagementFoundation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14" y="1110729"/>
            <a:ext cx="3585547" cy="26419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699" y="1110729"/>
            <a:ext cx="3585547" cy="2641982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7390844" y="3253116"/>
            <a:ext cx="929944" cy="551272"/>
            <a:chOff x="3030696" y="4428747"/>
            <a:chExt cx="929944" cy="55127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27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125113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ENOVIAProjectManagementFoundation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18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Custom Schema </a:t>
            </a:r>
            <a:r>
              <a:rPr lang="ko-KR" altLang="en-US" sz="1000" b="1" dirty="0">
                <a:latin typeface="3ds" panose="02000503020000020004" pitchFamily="50" charset="0"/>
              </a:rPr>
              <a:t>파일 위치 지정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1" y="1109694"/>
            <a:ext cx="3588309" cy="26440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39" y="1109693"/>
            <a:ext cx="3588309" cy="2644017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2267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8609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Schema User &amp; </a:t>
            </a:r>
            <a:r>
              <a:rPr lang="en-US" altLang="ko-KR" dirty="0" err="1"/>
              <a:t>Tablespace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82" name="Rectangle 81"/>
          <p:cNvSpPr/>
          <p:nvPr/>
        </p:nvSpPr>
        <p:spPr>
          <a:xfrm>
            <a:off x="4187129" y="4417341"/>
            <a:ext cx="2585528" cy="28392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모든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GA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완료 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FP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설치 할 것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893977"/>
              </p:ext>
            </p:extLst>
          </p:nvPr>
        </p:nvGraphicFramePr>
        <p:xfrm>
          <a:off x="470488" y="677910"/>
          <a:ext cx="7226842" cy="4023360"/>
        </p:xfrm>
        <a:graphic>
          <a:graphicData uri="http://schemas.openxmlformats.org/drawingml/2006/table">
            <a:tbl>
              <a:tblPr firstRow="1" bandRow="1"/>
              <a:tblGrid>
                <a:gridCol w="1200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6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Service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 err="1">
                          <a:latin typeface="3ds" panose="02000503020000020004" pitchFamily="50" charset="0"/>
                        </a:rPr>
                        <a:t>Tablespace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User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Password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3DPassport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X3DPASS_ADMIN_TS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X3DPASS_ADMIN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X3DPASS_ADMIN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X3DPASS_TOKEN_TS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X3DPASS_TOKEN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X3DPASS_TOKEN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3DDashboard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X3DDASH_ADMIN_TS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X3DDASH_ADMIN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X3DDASH_ADMIN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3DComment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X3DCOMMENT_ADMIN_TS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X3DCOMMENT_ADMIN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X3DCOMMENT_ADMIN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3DNotification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1031509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X3DNOTIF_TS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X3DNOTIF_ADMIN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X3DNOTIF_ADMIN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259364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3DSwYm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1031509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X3DSWYM_SOCIAL_TS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X3DSWYM_ADMIN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X3DSWYM_ADMIN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57450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1031509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X3DSWYM_MEDIA_TS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X3DSWYM_MEDIA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X3DSWYM_MEDIA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399179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1031509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X3DSWYM_WIDGET_TS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X3DSWYM_WIDGET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X3DSWYM_WIDGET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227333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3DSpace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1031509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X3DSPACE_ADMIN_TS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X3DSPACE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3ds" panose="02000503020000020004" pitchFamily="50" charset="0"/>
                        </a:rPr>
                        <a:t>X3DSPACE</a:t>
                      </a:r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1031509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X3DSPACE_ADMIN_IDX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1031509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X3DSPACE_DATA_TS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1031509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X3DSPACE_DATA_IDX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1031509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X3DSPACE_VPLM_TS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1031509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X3DSPACE_VPLM_IDX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9438"/>
                  </a:ext>
                </a:extLst>
              </a:tr>
              <a:tr h="231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1031509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X3DSPACE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3ds" panose="02000503020000020004" pitchFamily="50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066607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391" y="3486185"/>
            <a:ext cx="4215771" cy="109002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60605" y="3846430"/>
            <a:ext cx="3990109" cy="7297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98425" y="3209186"/>
            <a:ext cx="411446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DS_WhitePapers_3DEXPERIENCE_R2017xGA_windows_Oracle.pdf (10 page)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25391" y="4604090"/>
            <a:ext cx="2585528" cy="38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3DSpace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Performance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향상을 위해 일곱 개의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Tablespace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생성 함</a:t>
            </a:r>
          </a:p>
        </p:txBody>
      </p:sp>
    </p:spTree>
    <p:extLst>
      <p:ext uri="{BB962C8B-B14F-4D97-AF65-F5344CB8AC3E}">
        <p14:creationId xmlns:p14="http://schemas.microsoft.com/office/powerpoint/2010/main" val="238664037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09711"/>
            <a:ext cx="3586152" cy="26424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94" y="1109711"/>
            <a:ext cx="3586152" cy="2642428"/>
          </a:xfrm>
          <a:prstGeom prst="rect">
            <a:avLst/>
          </a:prstGeom>
        </p:spPr>
      </p:pic>
      <p:sp>
        <p:nvSpPr>
          <p:cNvPr id="18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ENOVIAProjectManagementFoundation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grpSp>
        <p:nvGrpSpPr>
          <p:cNvPr id="19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2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65429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ENOVIAIPClassificationFoundation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40012" b="33951"/>
          <a:stretch/>
        </p:blipFill>
        <p:spPr>
          <a:xfrm>
            <a:off x="461819" y="1286970"/>
            <a:ext cx="3519632" cy="2183940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1166855" y="3041449"/>
            <a:ext cx="1002202" cy="618449"/>
            <a:chOff x="3019398" y="4442850"/>
            <a:chExt cx="1002202" cy="618449"/>
          </a:xfrm>
        </p:grpSpPr>
        <p:sp>
          <p:nvSpPr>
            <p:cNvPr id="17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3"/>
          <p:cNvGrpSpPr/>
          <p:nvPr/>
        </p:nvGrpSpPr>
        <p:grpSpPr>
          <a:xfrm>
            <a:off x="7305886" y="3132266"/>
            <a:ext cx="1017442" cy="586064"/>
            <a:chOff x="3004158" y="4442850"/>
            <a:chExt cx="1017442" cy="586064"/>
          </a:xfrm>
        </p:grpSpPr>
        <p:sp>
          <p:nvSpPr>
            <p:cNvPr id="22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00008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ENOVIAIPClassificationFoundation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5637734" y="2093657"/>
            <a:ext cx="874826" cy="396547"/>
            <a:chOff x="3019398" y="4442850"/>
            <a:chExt cx="874826" cy="396547"/>
          </a:xfrm>
        </p:grpSpPr>
        <p:sp>
          <p:nvSpPr>
            <p:cNvPr id="27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2094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ENOVIAIPClassificationFoundation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99" y="1110729"/>
            <a:ext cx="3585547" cy="26419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14" y="1113286"/>
            <a:ext cx="3582686" cy="2639874"/>
          </a:xfrm>
          <a:prstGeom prst="rect">
            <a:avLst/>
          </a:prstGeom>
        </p:spPr>
      </p:pic>
      <p:grpSp>
        <p:nvGrpSpPr>
          <p:cNvPr id="14" name="Group 3"/>
          <p:cNvGrpSpPr/>
          <p:nvPr/>
        </p:nvGrpSpPr>
        <p:grpSpPr>
          <a:xfrm>
            <a:off x="2712514" y="3253116"/>
            <a:ext cx="929944" cy="632552"/>
            <a:chOff x="3030696" y="4428747"/>
            <a:chExt cx="929944" cy="632552"/>
          </a:xfrm>
        </p:grpSpPr>
        <p:sp>
          <p:nvSpPr>
            <p:cNvPr id="1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7390844" y="3253116"/>
            <a:ext cx="929944" cy="551272"/>
            <a:chOff x="3030696" y="4428747"/>
            <a:chExt cx="929944" cy="55127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27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720363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ENOVIAIPClassificationFoundation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18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Custom Schema </a:t>
            </a:r>
            <a:r>
              <a:rPr lang="ko-KR" altLang="en-US" sz="1000" b="1" dirty="0">
                <a:latin typeface="3ds" panose="02000503020000020004" pitchFamily="50" charset="0"/>
              </a:rPr>
              <a:t>파일 위치 지정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1" y="1109694"/>
            <a:ext cx="3588309" cy="26440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09693"/>
            <a:ext cx="3589109" cy="2644607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2722674" y="325311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26035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09711"/>
            <a:ext cx="3585400" cy="26418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846" y="1109711"/>
            <a:ext cx="3585400" cy="2641874"/>
          </a:xfrm>
          <a:prstGeom prst="rect">
            <a:avLst/>
          </a:prstGeom>
        </p:spPr>
      </p:pic>
      <p:sp>
        <p:nvSpPr>
          <p:cNvPr id="18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ENOVIAIPClassificationFoundation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grpSp>
        <p:nvGrpSpPr>
          <p:cNvPr id="19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2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31363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ENOVIADocumentManagement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40077" b="33835"/>
          <a:stretch/>
        </p:blipFill>
        <p:spPr>
          <a:xfrm>
            <a:off x="461819" y="1286970"/>
            <a:ext cx="3515822" cy="21877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18952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166855" y="2939849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3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540216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ENOVIADocumentManagement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699" y="1110729"/>
            <a:ext cx="3585547" cy="2641982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253116"/>
            <a:ext cx="929944" cy="551272"/>
            <a:chOff x="3030696" y="4428747"/>
            <a:chExt cx="929944" cy="55127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27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964134" y="2093657"/>
            <a:ext cx="890066" cy="396547"/>
            <a:chOff x="3019398" y="4442850"/>
            <a:chExt cx="890066" cy="396547"/>
          </a:xfrm>
        </p:grpSpPr>
        <p:sp>
          <p:nvSpPr>
            <p:cNvPr id="25" name="직사각형 16"/>
            <p:cNvSpPr/>
            <p:nvPr/>
          </p:nvSpPr>
          <p:spPr>
            <a:xfrm>
              <a:off x="3189657" y="4664354"/>
              <a:ext cx="71980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6716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ENOVIADocumentManagement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14" y="1110729"/>
            <a:ext cx="3585547" cy="26419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09711"/>
            <a:ext cx="3588310" cy="2644018"/>
          </a:xfrm>
          <a:prstGeom prst="rect">
            <a:avLst/>
          </a:prstGeom>
        </p:spPr>
      </p:pic>
      <p:grpSp>
        <p:nvGrpSpPr>
          <p:cNvPr id="17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1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2717594" y="3253116"/>
            <a:ext cx="929944" cy="576672"/>
            <a:chOff x="3030696" y="4428747"/>
            <a:chExt cx="929944" cy="57667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481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297856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ENOVIADocumentManagement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1" y="1109693"/>
            <a:ext cx="3588310" cy="26440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42" y="1112391"/>
            <a:ext cx="3584648" cy="2641320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490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가이드 보는 법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11/18/2022</a:t>
            </a:fld>
            <a:endParaRPr lang="en-US" noProof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538EF29-5B03-7846-AE65-0A43F05AD9B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3ds" panose="02000503020000020004" pitchFamily="50" charset="0"/>
              </a:rPr>
              <a:t>본 설치 가이드는 </a:t>
            </a: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</a:t>
            </a:r>
            <a:r>
              <a:rPr lang="ko-KR" altLang="en-US" dirty="0">
                <a:latin typeface="3ds" panose="02000503020000020004" pitchFamily="50" charset="0"/>
              </a:rPr>
              <a:t>서버 환경 구축을 위한 가이드 입니다</a:t>
            </a:r>
            <a:endParaRPr lang="en-US" altLang="ko-KR" dirty="0">
              <a:latin typeface="3ds" panose="0200050302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해당 가이드로 진행 시에 발생하는 </a:t>
            </a:r>
            <a:r>
              <a:rPr lang="en-US" altLang="ko-KR" dirty="0">
                <a:latin typeface="3ds" panose="02000503020000020004" pitchFamily="50" charset="0"/>
              </a:rPr>
              <a:t>Error </a:t>
            </a:r>
            <a:r>
              <a:rPr lang="ko-KR" altLang="en-US" dirty="0">
                <a:latin typeface="3ds" panose="02000503020000020004" pitchFamily="50" charset="0"/>
              </a:rPr>
              <a:t>및 수정 사항에 대해서는 </a:t>
            </a:r>
            <a:r>
              <a:rPr lang="en-US" altLang="ko-KR" dirty="0" err="1">
                <a:latin typeface="3ds" panose="02000503020000020004" pitchFamily="50" charset="0"/>
              </a:rPr>
              <a:t>Dassault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en-US" altLang="ko-KR" dirty="0" err="1">
                <a:latin typeface="3ds" panose="02000503020000020004" pitchFamily="50" charset="0"/>
              </a:rPr>
              <a:t>Systemes</a:t>
            </a:r>
            <a:r>
              <a:rPr lang="ko-KR" altLang="en-US" dirty="0">
                <a:latin typeface="3ds" panose="02000503020000020004" pitchFamily="50" charset="0"/>
              </a:rPr>
              <a:t>의</a:t>
            </a:r>
            <a:br>
              <a:rPr lang="en-US" altLang="ko-KR" dirty="0">
                <a:latin typeface="3ds" panose="02000503020000020004" pitchFamily="50" charset="0"/>
              </a:rPr>
            </a:br>
            <a:r>
              <a:rPr lang="en-US" altLang="ko-KR" dirty="0">
                <a:latin typeface="3ds" panose="02000503020000020004" pitchFamily="50" charset="0"/>
              </a:rPr>
              <a:t>IC Platform Team</a:t>
            </a:r>
            <a:r>
              <a:rPr lang="ko-KR" altLang="en-US" dirty="0">
                <a:latin typeface="3ds" panose="02000503020000020004" pitchFamily="50" charset="0"/>
              </a:rPr>
              <a:t>에 꼭 공유하여 주시기 바랍니다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3ds" panose="02000503020000020004" pitchFamily="50" charset="0"/>
              </a:rPr>
              <a:t>본 가이드는 </a:t>
            </a:r>
            <a:r>
              <a:rPr lang="en-US" altLang="ko-KR" dirty="0">
                <a:latin typeface="3ds" panose="02000503020000020004" pitchFamily="50" charset="0"/>
              </a:rPr>
              <a:t>Korea Partner AE</a:t>
            </a:r>
            <a:r>
              <a:rPr lang="ko-KR" altLang="en-US" dirty="0">
                <a:latin typeface="3ds" panose="02000503020000020004" pitchFamily="50" charset="0"/>
              </a:rPr>
              <a:t>를 위해 개발 되었으며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en-US" altLang="ko-KR" dirty="0" err="1">
                <a:latin typeface="3ds" panose="02000503020000020004" pitchFamily="50" charset="0"/>
              </a:rPr>
              <a:t>Dassault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en-US" altLang="ko-KR" dirty="0" err="1">
                <a:latin typeface="3ds" panose="02000503020000020004" pitchFamily="50" charset="0"/>
              </a:rPr>
              <a:t>Systemes</a:t>
            </a:r>
            <a:r>
              <a:rPr lang="ko-KR" altLang="en-US" dirty="0">
                <a:latin typeface="3ds" panose="02000503020000020004" pitchFamily="50" charset="0"/>
              </a:rPr>
              <a:t>의 표준 문서를 대체하지 않습니다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3ds" panose="02000503020000020004" pitchFamily="50" charset="0"/>
              </a:rPr>
              <a:t>본 가이드는 </a:t>
            </a: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R2022x GA + FD02 </a:t>
            </a:r>
            <a:r>
              <a:rPr lang="ko-KR" altLang="en-US" dirty="0">
                <a:latin typeface="3ds" panose="02000503020000020004" pitchFamily="50" charset="0"/>
              </a:rPr>
              <a:t>기반으로 작성되었습니다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  <a:br>
              <a:rPr lang="en-US" altLang="ko-KR" dirty="0">
                <a:latin typeface="3ds" panose="02000503020000020004" pitchFamily="50" charset="0"/>
              </a:rPr>
            </a:br>
            <a:r>
              <a:rPr lang="ko-KR" altLang="en-US" dirty="0">
                <a:latin typeface="3ds" panose="02000503020000020004" pitchFamily="50" charset="0"/>
              </a:rPr>
              <a:t>설치 시에는 </a:t>
            </a:r>
            <a:r>
              <a:rPr lang="ko-KR" altLang="en-US" b="1" dirty="0">
                <a:solidFill>
                  <a:srgbClr val="FF0000"/>
                </a:solidFill>
                <a:latin typeface="3ds" panose="02000503020000020004" pitchFamily="50" charset="0"/>
              </a:rPr>
              <a:t>항상 최신 </a:t>
            </a:r>
            <a:r>
              <a:rPr lang="en-US" altLang="ko-KR" b="1" dirty="0">
                <a:solidFill>
                  <a:srgbClr val="FF0000"/>
                </a:solidFill>
                <a:latin typeface="3ds" panose="02000503020000020004" pitchFamily="50" charset="0"/>
              </a:rPr>
              <a:t>Fix Pack</a:t>
            </a:r>
            <a:r>
              <a:rPr lang="ko-KR" altLang="en-US" dirty="0">
                <a:latin typeface="3ds" panose="02000503020000020004" pitchFamily="50" charset="0"/>
              </a:rPr>
              <a:t>을 설치 하시길 바랍니다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3ds" panose="02000503020000020004" pitchFamily="50" charset="0"/>
              </a:rPr>
              <a:t>본 가이드를 기반으로 설치를 진행 시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ko-KR" altLang="en-US" dirty="0">
                <a:latin typeface="3ds" panose="02000503020000020004" pitchFamily="50" charset="0"/>
              </a:rPr>
              <a:t>처음부터 끝까지 </a:t>
            </a:r>
            <a:r>
              <a:rPr lang="ko-KR" altLang="en-US" b="1" dirty="0">
                <a:solidFill>
                  <a:srgbClr val="FF0000"/>
                </a:solidFill>
                <a:latin typeface="3ds" panose="02000503020000020004" pitchFamily="50" charset="0"/>
              </a:rPr>
              <a:t>정독</a:t>
            </a:r>
            <a:r>
              <a:rPr lang="ko-KR" altLang="en-US" dirty="0">
                <a:latin typeface="3ds" panose="02000503020000020004" pitchFamily="50" charset="0"/>
              </a:rPr>
              <a:t> 후 설치를 진행하시길 바랍니다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  <a:endParaRPr lang="en-US" dirty="0"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355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Steps for a Single Server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-&gt; https://3dpassport.3ds.localdomain/3dpassport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3DSpace_CAS -&gt; https://3dspace.3ds.localdomain/3dspace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3DSpace_NoCas -&gt; https://3dspace.3ds.localdomain/internal or http://localhost:8070/internal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3DDashboard -&gt; https://3ddashboard.3ds.localdomain/3ddashboard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Federated Search -&gt; https://3dsearch.3ds.localdomain/federated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3DComment -&gt; https://3dcomment.3ds.localdomain/3dcomment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3DNotification -&gt; https://3dnotification.3ds.localdomain/3dnotification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3DSwYm -&gt; https://3dswym.3ds.localdomain/3dswym</a:t>
            </a:r>
          </a:p>
        </p:txBody>
      </p:sp>
      <p:graphicFrame>
        <p:nvGraphicFramePr>
          <p:cNvPr id="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265770"/>
              </p:ext>
            </p:extLst>
          </p:nvPr>
        </p:nvGraphicFramePr>
        <p:xfrm>
          <a:off x="347473" y="3260215"/>
          <a:ext cx="8449054" cy="1317378"/>
        </p:xfrm>
        <a:graphic>
          <a:graphicData uri="http://schemas.openxmlformats.org/drawingml/2006/table">
            <a:tbl>
              <a:tblPr firstRow="1" bandRow="1"/>
              <a:tblGrid>
                <a:gridCol w="999743">
                  <a:extLst>
                    <a:ext uri="{9D8B030D-6E8A-4147-A177-3AD203B41FA5}">
                      <a16:colId xmlns:a16="http://schemas.microsoft.com/office/drawing/2014/main" val="150775525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3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5938">
                  <a:extLst>
                    <a:ext uri="{9D8B030D-6E8A-4147-A177-3AD203B41FA5}">
                      <a16:colId xmlns:a16="http://schemas.microsoft.com/office/drawing/2014/main" val="1540512441"/>
                    </a:ext>
                  </a:extLst>
                </a:gridCol>
                <a:gridCol w="1024127">
                  <a:extLst>
                    <a:ext uri="{9D8B030D-6E8A-4147-A177-3AD203B41FA5}">
                      <a16:colId xmlns:a16="http://schemas.microsoft.com/office/drawing/2014/main" val="534125279"/>
                    </a:ext>
                  </a:extLst>
                </a:gridCol>
              </a:tblGrid>
              <a:tr h="29494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900" dirty="0">
                          <a:latin typeface="3ds" panose="02000503020000020004" pitchFamily="50" charset="0"/>
                        </a:rPr>
                        <a:t>Port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fr-FR" sz="900" dirty="0">
                          <a:latin typeface="3ds" panose="02000503020000020004" pitchFamily="50" charset="0"/>
                        </a:rPr>
                        <a:t>3DPassport</a:t>
                      </a:r>
                      <a:endParaRPr lang="en-US" sz="900" dirty="0">
                        <a:latin typeface="3ds" panose="02000503020000020004" pitchFamily="50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879152" rtl="0" eaLnBrk="1" latinLnBrk="0" hangingPunct="1"/>
                      <a:r>
                        <a:rPr lang="fr-FR" altLang="ko-KR" sz="900" b="1" kern="1200" dirty="0">
                          <a:solidFill>
                            <a:schemeClr val="lt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3DDashboard</a:t>
                      </a:r>
                      <a:endParaRPr lang="en-US" sz="900" b="1" kern="1200" dirty="0">
                        <a:solidFill>
                          <a:schemeClr val="lt1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103150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3ds" panose="02000503020000020004" pitchFamily="50" charset="0"/>
                        </a:rPr>
                        <a:t>Federated Search</a:t>
                      </a:r>
                      <a:endParaRPr lang="en-US" sz="900" dirty="0">
                        <a:latin typeface="3ds" panose="02000503020000020004" pitchFamily="50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marL="0" algn="ctr" defTabSz="879152" rtl="0" eaLnBrk="1" latinLnBrk="0" hangingPunct="1"/>
                      <a:r>
                        <a:rPr lang="fr-FR" altLang="ko-KR" sz="900" b="1" kern="1200" dirty="0">
                          <a:solidFill>
                            <a:schemeClr val="lt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3DSpace </a:t>
                      </a:r>
                      <a:r>
                        <a:rPr lang="en-US" altLang="ko-KR" sz="900" b="1" kern="1200" dirty="0">
                          <a:solidFill>
                            <a:schemeClr val="lt1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CAS</a:t>
                      </a:r>
                      <a:endParaRPr lang="en-US" sz="900" b="1" kern="1200" dirty="0">
                        <a:solidFill>
                          <a:schemeClr val="lt1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fr-FR" altLang="ko-KR" sz="900" dirty="0">
                          <a:latin typeface="3ds" panose="02000503020000020004" pitchFamily="50" charset="0"/>
                        </a:rPr>
                        <a:t>3DSpace </a:t>
                      </a:r>
                      <a:r>
                        <a:rPr lang="fr-FR" altLang="ko-KR" sz="900" dirty="0" err="1">
                          <a:latin typeface="3ds" panose="02000503020000020004" pitchFamily="50" charset="0"/>
                        </a:rPr>
                        <a:t>NoCAS</a:t>
                      </a:r>
                      <a:endParaRPr lang="en-US" sz="900" dirty="0">
                        <a:latin typeface="3ds" panose="02000503020000020004" pitchFamily="50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900" dirty="0">
                          <a:latin typeface="3ds" panose="02000503020000020004" pitchFamily="50" charset="0"/>
                        </a:rPr>
                        <a:t>3DSwYm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103150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3ds" panose="02000503020000020004" pitchFamily="50" charset="0"/>
                        </a:rPr>
                        <a:t>3DComment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900" dirty="0">
                          <a:latin typeface="3ds" panose="02000503020000020004" pitchFamily="50" charset="0"/>
                        </a:rPr>
                        <a:t>3DNotification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21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3" indent="0" algn="l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</a:rPr>
                        <a:t>Connector Port</a:t>
                      </a:r>
                      <a:endParaRPr lang="en-US" altLang="ko-KR" sz="900" kern="1200" dirty="0">
                        <a:solidFill>
                          <a:srgbClr val="0F5486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3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</a:rPr>
                        <a:t>8080</a:t>
                      </a:r>
                      <a:endParaRPr lang="en-US" sz="900" kern="1200" dirty="0">
                        <a:solidFill>
                          <a:srgbClr val="0F5486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3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8082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3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8084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3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9080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3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8070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3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8088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3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8092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3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  <a:sym typeface="Wingdings" panose="05000000000000000000" pitchFamily="2" charset="2"/>
                        </a:rPr>
                        <a:t>8095</a:t>
                      </a:r>
                      <a:endParaRPr lang="en-US" sz="900" kern="1200" dirty="0">
                        <a:solidFill>
                          <a:srgbClr val="0F5486"/>
                        </a:solidFill>
                        <a:latin typeface="3ds" panose="02000503020000020004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21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l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  <a:ea typeface="+mn-ea"/>
                          <a:cs typeface="+mn-cs"/>
                        </a:rPr>
                        <a:t>Shutdown Port</a:t>
                      </a:r>
                      <a:endParaRPr lang="en-US" sz="900" dirty="0">
                        <a:solidFill>
                          <a:srgbClr val="0F5486"/>
                        </a:solidFill>
                        <a:latin typeface="3ds" panose="02000503020000020004" pitchFamily="50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</a:rPr>
                        <a:t>8081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</a:rPr>
                        <a:t>8083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</a:rPr>
                        <a:t>8085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</a:rPr>
                        <a:t>9006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</a:rPr>
                        <a:t>9056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</a:rPr>
                        <a:t>8089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F5486"/>
                          </a:solidFill>
                          <a:latin typeface="3ds" panose="02000503020000020004" pitchFamily="50" charset="0"/>
                        </a:rPr>
                        <a:t>8093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ctr" defTabSz="879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rgbClr val="0F5486"/>
                        </a:solidFill>
                        <a:latin typeface="3ds" panose="02000503020000020004" pitchFamily="50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85284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DELMIAManufacturingModelingFoundation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40077" b="34181"/>
          <a:stretch/>
        </p:blipFill>
        <p:spPr>
          <a:xfrm>
            <a:off x="461820" y="1286970"/>
            <a:ext cx="3515820" cy="21763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118952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25" name="Group 3"/>
          <p:cNvGrpSpPr/>
          <p:nvPr/>
        </p:nvGrpSpPr>
        <p:grpSpPr>
          <a:xfrm>
            <a:off x="1166855" y="2934769"/>
            <a:ext cx="1002202" cy="618449"/>
            <a:chOff x="3019398" y="4442850"/>
            <a:chExt cx="1002202" cy="618449"/>
          </a:xfrm>
        </p:grpSpPr>
        <p:sp>
          <p:nvSpPr>
            <p:cNvPr id="26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3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19463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DELMIAManufacturingModelingFoundation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699" y="1112837"/>
            <a:ext cx="3585547" cy="2641982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551272"/>
            <a:chOff x="3030696" y="4428747"/>
            <a:chExt cx="929944" cy="55127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27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964134" y="2093657"/>
            <a:ext cx="890066" cy="396547"/>
            <a:chOff x="3019398" y="4442850"/>
            <a:chExt cx="890066" cy="396547"/>
          </a:xfrm>
        </p:grpSpPr>
        <p:sp>
          <p:nvSpPr>
            <p:cNvPr id="27" name="직사각형 16"/>
            <p:cNvSpPr/>
            <p:nvPr/>
          </p:nvSpPr>
          <p:spPr>
            <a:xfrm>
              <a:off x="3189657" y="4664354"/>
              <a:ext cx="71980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7518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DELMIAManufacturingModelingFoundation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14" y="1110729"/>
            <a:ext cx="3585547" cy="26419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09711"/>
            <a:ext cx="3588310" cy="2644018"/>
          </a:xfrm>
          <a:prstGeom prst="rect">
            <a:avLst/>
          </a:prstGeom>
        </p:spPr>
      </p:pic>
      <p:grpSp>
        <p:nvGrpSpPr>
          <p:cNvPr id="20" name="Group 3"/>
          <p:cNvGrpSpPr/>
          <p:nvPr/>
        </p:nvGrpSpPr>
        <p:grpSpPr>
          <a:xfrm>
            <a:off x="2717594" y="3253116"/>
            <a:ext cx="929944" cy="576672"/>
            <a:chOff x="3030696" y="4428747"/>
            <a:chExt cx="929944" cy="57667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481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082913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DELMIAManufacturingModelingFoundation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1" y="1109693"/>
            <a:ext cx="3588310" cy="2644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12390"/>
            <a:ext cx="3584651" cy="2641321"/>
          </a:xfrm>
          <a:prstGeom prst="rect">
            <a:avLst/>
          </a:prstGeom>
        </p:spPr>
      </p:pic>
      <p:grpSp>
        <p:nvGrpSpPr>
          <p:cNvPr id="21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949142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ENOVIAIntegrationExchangeFramework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40142" b="33374"/>
          <a:stretch/>
        </p:blipFill>
        <p:spPr>
          <a:xfrm>
            <a:off x="461819" y="1286969"/>
            <a:ext cx="3512011" cy="2202991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1166855" y="3046529"/>
            <a:ext cx="1002202" cy="618449"/>
            <a:chOff x="3019398" y="4442850"/>
            <a:chExt cx="1002202" cy="618449"/>
          </a:xfrm>
        </p:grpSpPr>
        <p:sp>
          <p:nvSpPr>
            <p:cNvPr id="17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3"/>
          <p:cNvGrpSpPr/>
          <p:nvPr/>
        </p:nvGrpSpPr>
        <p:grpSpPr>
          <a:xfrm>
            <a:off x="7305886" y="3132266"/>
            <a:ext cx="1017442" cy="586064"/>
            <a:chOff x="3004158" y="4442850"/>
            <a:chExt cx="1017442" cy="586064"/>
          </a:xfrm>
        </p:grpSpPr>
        <p:sp>
          <p:nvSpPr>
            <p:cNvPr id="22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22743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ENOVIAIntegrationExchangeFramework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2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5637734" y="2093657"/>
            <a:ext cx="874826" cy="396547"/>
            <a:chOff x="3019398" y="4442850"/>
            <a:chExt cx="874826" cy="396547"/>
          </a:xfrm>
        </p:grpSpPr>
        <p:sp>
          <p:nvSpPr>
            <p:cNvPr id="23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404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ENOVIAIntegrationExchangeFramework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99" y="1110729"/>
            <a:ext cx="3585547" cy="26419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14" y="1110729"/>
            <a:ext cx="3585547" cy="2641982"/>
          </a:xfrm>
          <a:prstGeom prst="rect">
            <a:avLst/>
          </a:prstGeom>
        </p:spPr>
      </p:pic>
      <p:grpSp>
        <p:nvGrpSpPr>
          <p:cNvPr id="15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7390844" y="3253116"/>
            <a:ext cx="929944" cy="551272"/>
            <a:chOff x="3030696" y="4428747"/>
            <a:chExt cx="929944" cy="55127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27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067288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09711"/>
            <a:ext cx="3585400" cy="2641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846" y="1109711"/>
            <a:ext cx="3585400" cy="264187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ENOVIAIntegrationExchangeFramework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grpSp>
        <p:nvGrpSpPr>
          <p:cNvPr id="19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2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6813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ENOVIACollaborationforMicrosoftServer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40308" b="33470"/>
          <a:stretch/>
        </p:blipFill>
        <p:spPr>
          <a:xfrm>
            <a:off x="461819" y="1286968"/>
            <a:ext cx="3502256" cy="2199810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1166855" y="3046529"/>
            <a:ext cx="1002202" cy="618449"/>
            <a:chOff x="3019398" y="4442850"/>
            <a:chExt cx="1002202" cy="618449"/>
          </a:xfrm>
        </p:grpSpPr>
        <p:sp>
          <p:nvSpPr>
            <p:cNvPr id="17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3"/>
          <p:cNvGrpSpPr/>
          <p:nvPr/>
        </p:nvGrpSpPr>
        <p:grpSpPr>
          <a:xfrm>
            <a:off x="7305886" y="3132266"/>
            <a:ext cx="1017442" cy="586064"/>
            <a:chOff x="3004158" y="4442850"/>
            <a:chExt cx="1017442" cy="586064"/>
          </a:xfrm>
        </p:grpSpPr>
        <p:sp>
          <p:nvSpPr>
            <p:cNvPr id="22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14106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ENOVIACollaborationforMicrosoftServer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2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5637734" y="2093657"/>
            <a:ext cx="874826" cy="396547"/>
            <a:chOff x="3019398" y="4442850"/>
            <a:chExt cx="874826" cy="396547"/>
          </a:xfrm>
        </p:grpSpPr>
        <p:sp>
          <p:nvSpPr>
            <p:cNvPr id="23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3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1587" b="12936"/>
          <a:stretch/>
        </p:blipFill>
        <p:spPr>
          <a:xfrm>
            <a:off x="4336253" y="1365073"/>
            <a:ext cx="3182799" cy="3017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Folder Structure After the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본 가이드에서는 아래의 폴더 구조로 설치를 진행합니다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87851" y="1221288"/>
            <a:ext cx="3542602" cy="567456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+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Embedded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사용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+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는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각서비스의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win_b64\code\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존재</a:t>
            </a:r>
            <a:b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Ex) C:\R2022x\3DComment\win_b64\code\tomee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0794" y="1920569"/>
            <a:ext cx="3446927" cy="330033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>
            <a:lvl1pPr indent="0" latinLnBrk="1">
              <a:lnSpc>
                <a:spcPct val="100000"/>
              </a:lnSpc>
              <a:spcBef>
                <a:spcPts val="939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lang="ko-KR" altLang="en-US" sz="1600" b="0" i="0" kern="900" spc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1pPr>
            <a:lvl2pPr marL="469379" marR="0" indent="-206751" fontAlgn="auto" latinLnBrk="1">
              <a:lnSpc>
                <a:spcPct val="100000"/>
              </a:lnSpc>
              <a:spcBef>
                <a:spcPts val="704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lang="ko-KR" altLang="en-US" sz="1400" b="0" i="0" kern="900" spc="0" baseline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2pPr>
            <a:lvl3pPr marL="737595" marR="0" indent="-186261" fontAlgn="auto" latinLnBrk="1">
              <a:lnSpc>
                <a:spcPct val="100000"/>
              </a:lnSpc>
              <a:spcBef>
                <a:spcPts val="469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lang="ko-KR" altLang="en-US" sz="1200" b="0" i="0" kern="900" spc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3pPr>
            <a:lvl4pPr marL="1005811" indent="-210476" latinLnBrk="1">
              <a:lnSpc>
                <a:spcPct val="100000"/>
              </a:lnSpc>
              <a:spcBef>
                <a:spcPts val="469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lang="ko-KR" altLang="en-US" sz="1100" b="0" i="0" kern="900" spc="-7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4pPr>
            <a:lvl5pPr marL="1072866" indent="0" defTabSz="1206974" latinLnBrk="1">
              <a:lnSpc>
                <a:spcPct val="100000"/>
              </a:lnSpc>
              <a:spcBef>
                <a:spcPts val="352"/>
              </a:spcBef>
              <a:buFont typeface="Arial"/>
              <a:buNone/>
              <a:defRPr lang="en-US" altLang="en-US" sz="1050" b="0" i="0" baseline="0" noProof="0" dirty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5pPr>
            <a:lvl6pPr marL="2836650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6pPr>
            <a:lvl7pPr marL="3352403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7pPr>
            <a:lvl8pPr marL="3868158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8pPr>
            <a:lvl9pPr marL="4383912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9pPr>
          </a:lstStyle>
          <a:p>
            <a:pPr marL="0" marR="0" lvl="0" indent="0" defTabSz="1031509" eaLnBrk="1" fontAlgn="auto" latinLnBrk="1" hangingPunct="1">
              <a:lnSpc>
                <a:spcPct val="100000"/>
              </a:lnSpc>
              <a:spcBef>
                <a:spcPts val="939"/>
              </a:spcBef>
              <a:spcAft>
                <a:spcPts val="0"/>
              </a:spcAft>
              <a:buClr>
                <a:srgbClr val="005386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ko-KR" sz="1200" b="0" i="0" u="none" strike="noStrike" kern="9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Apache(WS)</a:t>
            </a:r>
            <a:r>
              <a:rPr kumimoji="0" lang="ko-KR" altLang="en-US" sz="1200" b="0" i="0" u="none" strike="noStrike" kern="9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를 관리하기 위한 폴더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4246" y="3470974"/>
            <a:ext cx="3446927" cy="330033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>
            <a:lvl1pPr indent="0" latinLnBrk="1">
              <a:lnSpc>
                <a:spcPct val="100000"/>
              </a:lnSpc>
              <a:spcBef>
                <a:spcPts val="939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lang="ko-KR" altLang="en-US" sz="1600" b="0" i="0" kern="900" spc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1pPr>
            <a:lvl2pPr marL="469379" marR="0" indent="-206751" fontAlgn="auto" latinLnBrk="1">
              <a:lnSpc>
                <a:spcPct val="100000"/>
              </a:lnSpc>
              <a:spcBef>
                <a:spcPts val="704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lang="ko-KR" altLang="en-US" sz="1400" b="0" i="0" kern="900" spc="0" baseline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2pPr>
            <a:lvl3pPr marL="737595" marR="0" indent="-186261" fontAlgn="auto" latinLnBrk="1">
              <a:lnSpc>
                <a:spcPct val="100000"/>
              </a:lnSpc>
              <a:spcBef>
                <a:spcPts val="469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lang="ko-KR" altLang="en-US" sz="1200" b="0" i="0" kern="900" spc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3pPr>
            <a:lvl4pPr marL="1005811" indent="-210476" latinLnBrk="1">
              <a:lnSpc>
                <a:spcPct val="100000"/>
              </a:lnSpc>
              <a:spcBef>
                <a:spcPts val="469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lang="ko-KR" altLang="en-US" sz="1100" b="0" i="0" kern="900" spc="-7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4pPr>
            <a:lvl5pPr marL="1072866" indent="0" defTabSz="1206974" latinLnBrk="1">
              <a:lnSpc>
                <a:spcPct val="100000"/>
              </a:lnSpc>
              <a:spcBef>
                <a:spcPts val="352"/>
              </a:spcBef>
              <a:buFont typeface="Arial"/>
              <a:buNone/>
              <a:defRPr lang="en-US" altLang="en-US" sz="1050" b="0" i="0" baseline="0" noProof="0" dirty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5pPr>
            <a:lvl6pPr marL="2836650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6pPr>
            <a:lvl7pPr marL="3352403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7pPr>
            <a:lvl8pPr marL="3868158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8pPr>
            <a:lvl9pPr marL="4383912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9pPr>
          </a:lstStyle>
          <a:p>
            <a:pPr marL="0" marR="0" lvl="0" indent="0" defTabSz="1031509" eaLnBrk="1" fontAlgn="auto" latinLnBrk="1" hangingPunct="1">
              <a:lnSpc>
                <a:spcPct val="100000"/>
              </a:lnSpc>
              <a:spcBef>
                <a:spcPts val="939"/>
              </a:spcBef>
              <a:spcAft>
                <a:spcPts val="0"/>
              </a:spcAft>
              <a:buClr>
                <a:srgbClr val="005386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ko-KR" sz="1200" b="1" i="0" u="none" strike="noStrike" kern="9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3D</a:t>
            </a:r>
            <a:r>
              <a:rPr kumimoji="0" lang="en-US" altLang="ko-KR" sz="1200" b="0" i="0" u="none" strike="noStrike" kern="9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EXPERIENCE platform</a:t>
            </a:r>
            <a:r>
              <a:rPr kumimoji="0" lang="ko-KR" altLang="en-US" sz="1200" b="0" i="0" u="none" strike="noStrike" kern="9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 설치 폴더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9220" y="2741995"/>
            <a:ext cx="3446927" cy="330033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>
            <a:lvl1pPr indent="0" latinLnBrk="1">
              <a:lnSpc>
                <a:spcPct val="100000"/>
              </a:lnSpc>
              <a:spcBef>
                <a:spcPts val="939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lang="ko-KR" altLang="en-US" sz="1600" b="0" i="0" kern="900" spc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1pPr>
            <a:lvl2pPr marL="469379" marR="0" indent="-206751" fontAlgn="auto" latinLnBrk="1">
              <a:lnSpc>
                <a:spcPct val="100000"/>
              </a:lnSpc>
              <a:spcBef>
                <a:spcPts val="704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lang="ko-KR" altLang="en-US" sz="1400" b="0" i="0" kern="900" spc="0" baseline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2pPr>
            <a:lvl3pPr marL="737595" marR="0" indent="-186261" fontAlgn="auto" latinLnBrk="1">
              <a:lnSpc>
                <a:spcPct val="100000"/>
              </a:lnSpc>
              <a:spcBef>
                <a:spcPts val="469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lang="ko-KR" altLang="en-US" sz="1200" b="0" i="0" kern="900" spc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3pPr>
            <a:lvl4pPr marL="1005811" indent="-210476" latinLnBrk="1">
              <a:lnSpc>
                <a:spcPct val="100000"/>
              </a:lnSpc>
              <a:spcBef>
                <a:spcPts val="469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lang="ko-KR" altLang="en-US" sz="1100" b="0" i="0" kern="900" spc="-7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4pPr>
            <a:lvl5pPr marL="1072866" indent="0" defTabSz="1206974" latinLnBrk="1">
              <a:lnSpc>
                <a:spcPct val="100000"/>
              </a:lnSpc>
              <a:spcBef>
                <a:spcPts val="352"/>
              </a:spcBef>
              <a:buFont typeface="Arial"/>
              <a:buNone/>
              <a:defRPr lang="en-US" altLang="en-US" sz="1050" b="0" i="0" baseline="0" noProof="0" dirty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5pPr>
            <a:lvl6pPr marL="2836650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6pPr>
            <a:lvl7pPr marL="3352403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7pPr>
            <a:lvl8pPr marL="3868158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8pPr>
            <a:lvl9pPr marL="4383912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9pPr>
          </a:lstStyle>
          <a:p>
            <a:pPr marL="0" marR="0" lvl="0" indent="0" defTabSz="1031509" eaLnBrk="1" fontAlgn="auto" latinLnBrk="1" hangingPunct="1">
              <a:lnSpc>
                <a:spcPct val="100000"/>
              </a:lnSpc>
              <a:spcBef>
                <a:spcPts val="939"/>
              </a:spcBef>
              <a:spcAft>
                <a:spcPts val="0"/>
              </a:spcAft>
              <a:buClr>
                <a:srgbClr val="005386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ko-KR" sz="1200" b="0" i="0" u="none" strike="noStrike" kern="9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Oracle19c </a:t>
            </a:r>
            <a:r>
              <a:rPr kumimoji="0" lang="ko-KR" altLang="en-US" sz="1200" b="0" i="0" u="none" strike="noStrike" kern="9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설치 폴더</a:t>
            </a:r>
          </a:p>
        </p:txBody>
      </p:sp>
      <p:sp>
        <p:nvSpPr>
          <p:cNvPr id="32" name="직사각형 58"/>
          <p:cNvSpPr/>
          <p:nvPr/>
        </p:nvSpPr>
        <p:spPr>
          <a:xfrm>
            <a:off x="4360233" y="2710184"/>
            <a:ext cx="1284213" cy="117487"/>
          </a:xfrm>
          <a:prstGeom prst="rect">
            <a:avLst/>
          </a:prstGeom>
          <a:noFill/>
          <a:ln w="25400" cap="flat" cmpd="sng" algn="ctr">
            <a:solidFill>
              <a:srgbClr val="0B3F7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3ds" panose="02000503020000020004" pitchFamily="50" charset="0"/>
            </a:endParaRPr>
          </a:p>
        </p:txBody>
      </p:sp>
      <p:cxnSp>
        <p:nvCxnSpPr>
          <p:cNvPr id="33" name="직선 화살표 연결선 66"/>
          <p:cNvCxnSpPr>
            <a:endCxn id="32" idx="1"/>
          </p:cNvCxnSpPr>
          <p:nvPr/>
        </p:nvCxnSpPr>
        <p:spPr>
          <a:xfrm>
            <a:off x="3429635" y="2086215"/>
            <a:ext cx="930598" cy="682713"/>
          </a:xfrm>
          <a:prstGeom prst="straightConnector1">
            <a:avLst/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4" name="직선 화살표 연결선 74"/>
          <p:cNvCxnSpPr>
            <a:endCxn id="39" idx="1"/>
          </p:cNvCxnSpPr>
          <p:nvPr/>
        </p:nvCxnSpPr>
        <p:spPr>
          <a:xfrm>
            <a:off x="2359152" y="2804668"/>
            <a:ext cx="2001081" cy="111003"/>
          </a:xfrm>
          <a:prstGeom prst="straightConnector1">
            <a:avLst/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5" name="직선 화살표 연결선 75"/>
          <p:cNvCxnSpPr>
            <a:endCxn id="40" idx="1"/>
          </p:cNvCxnSpPr>
          <p:nvPr/>
        </p:nvCxnSpPr>
        <p:spPr>
          <a:xfrm>
            <a:off x="3562246" y="3659620"/>
            <a:ext cx="772021" cy="92334"/>
          </a:xfrm>
          <a:prstGeom prst="straightConnector1">
            <a:avLst/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9" name="직사각형 58"/>
          <p:cNvSpPr/>
          <p:nvPr/>
        </p:nvSpPr>
        <p:spPr>
          <a:xfrm>
            <a:off x="4360233" y="2853171"/>
            <a:ext cx="1284213" cy="125000"/>
          </a:xfrm>
          <a:prstGeom prst="rect">
            <a:avLst/>
          </a:prstGeom>
          <a:noFill/>
          <a:ln w="25400" cap="flat" cmpd="sng" algn="ctr">
            <a:solidFill>
              <a:srgbClr val="0B3F7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3ds" panose="02000503020000020004" pitchFamily="50" charset="0"/>
            </a:endParaRPr>
          </a:p>
        </p:txBody>
      </p:sp>
      <p:sp>
        <p:nvSpPr>
          <p:cNvPr id="40" name="직사각형 58"/>
          <p:cNvSpPr/>
          <p:nvPr/>
        </p:nvSpPr>
        <p:spPr>
          <a:xfrm>
            <a:off x="4334267" y="3686763"/>
            <a:ext cx="1284213" cy="130382"/>
          </a:xfrm>
          <a:prstGeom prst="rect">
            <a:avLst/>
          </a:prstGeom>
          <a:noFill/>
          <a:ln w="25400" cap="flat" cmpd="sng" algn="ctr">
            <a:solidFill>
              <a:srgbClr val="0B3F7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3ds" panose="02000503020000020004" pitchFamily="50" charset="0"/>
            </a:endParaRPr>
          </a:p>
        </p:txBody>
      </p:sp>
      <p:cxnSp>
        <p:nvCxnSpPr>
          <p:cNvPr id="42" name="직선 화살표 연결선 74"/>
          <p:cNvCxnSpPr/>
          <p:nvPr/>
        </p:nvCxnSpPr>
        <p:spPr>
          <a:xfrm flipV="1">
            <a:off x="2777709" y="3095350"/>
            <a:ext cx="1569074" cy="77126"/>
          </a:xfrm>
          <a:prstGeom prst="straightConnector1">
            <a:avLst/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861736" y="3049088"/>
            <a:ext cx="3446927" cy="330033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>
            <a:lvl1pPr indent="0" latinLnBrk="1">
              <a:lnSpc>
                <a:spcPct val="100000"/>
              </a:lnSpc>
              <a:spcBef>
                <a:spcPts val="939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lang="ko-KR" altLang="en-US" sz="1600" b="0" i="0" kern="900" spc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1pPr>
            <a:lvl2pPr marL="469379" marR="0" indent="-206751" fontAlgn="auto" latinLnBrk="1">
              <a:lnSpc>
                <a:spcPct val="100000"/>
              </a:lnSpc>
              <a:spcBef>
                <a:spcPts val="704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lang="ko-KR" altLang="en-US" sz="1400" b="0" i="0" kern="900" spc="0" baseline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2pPr>
            <a:lvl3pPr marL="737595" marR="0" indent="-186261" fontAlgn="auto" latinLnBrk="1">
              <a:lnSpc>
                <a:spcPct val="100000"/>
              </a:lnSpc>
              <a:spcBef>
                <a:spcPts val="469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lang="ko-KR" altLang="en-US" sz="1200" b="0" i="0" kern="900" spc="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3pPr>
            <a:lvl4pPr marL="1005811" indent="-210476" latinLnBrk="1">
              <a:lnSpc>
                <a:spcPct val="100000"/>
              </a:lnSpc>
              <a:spcBef>
                <a:spcPts val="469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lang="ko-KR" altLang="en-US" sz="1100" b="0" i="0" kern="900" spc="-70" smtClean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4pPr>
            <a:lvl5pPr marL="1072866" indent="0" defTabSz="1206974" latinLnBrk="1">
              <a:lnSpc>
                <a:spcPct val="100000"/>
              </a:lnSpc>
              <a:spcBef>
                <a:spcPts val="352"/>
              </a:spcBef>
              <a:buFont typeface="Arial"/>
              <a:buNone/>
              <a:defRPr lang="en-US" altLang="en-US" sz="1050" b="0" i="0" baseline="0" noProof="0" dirty="0">
                <a:latin typeface="Arial Narrow" panose="020B0606020202030204" pitchFamily="34" charset="0"/>
                <a:ea typeface="맑은 고딕" panose="020B0503020000020004" pitchFamily="50" charset="-127"/>
                <a:cs typeface="3ds Light"/>
              </a:defRPr>
            </a:lvl5pPr>
            <a:lvl6pPr marL="2836650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6pPr>
            <a:lvl7pPr marL="3352403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7pPr>
            <a:lvl8pPr marL="3868158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8pPr>
            <a:lvl9pPr marL="4383912" indent="-257877" latinLnBrk="1">
              <a:spcBef>
                <a:spcPct val="20000"/>
              </a:spcBef>
              <a:buFont typeface="Arial" pitchFamily="34" charset="0"/>
              <a:buChar char="•"/>
              <a:defRPr sz="2300"/>
            </a:lvl9pPr>
          </a:lstStyle>
          <a:p>
            <a:pPr marL="0" marR="0" lvl="0" indent="0" defTabSz="1031509" eaLnBrk="1" fontAlgn="auto" latinLnBrk="1" hangingPunct="1">
              <a:lnSpc>
                <a:spcPct val="100000"/>
              </a:lnSpc>
              <a:spcBef>
                <a:spcPts val="939"/>
              </a:spcBef>
              <a:spcAft>
                <a:spcPts val="0"/>
              </a:spcAft>
              <a:buClr>
                <a:srgbClr val="005386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ko-KR" sz="1200" b="0" i="0" u="none" strike="noStrike" kern="9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Oracle Home (</a:t>
            </a:r>
            <a:r>
              <a:rPr kumimoji="0" lang="ko-KR" altLang="en-US" sz="1200" b="0" i="0" u="none" strike="noStrike" kern="9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미디어</a:t>
            </a:r>
            <a:r>
              <a:rPr kumimoji="0" lang="en-US" altLang="ko-KR" sz="1200" b="0" i="0" u="none" strike="noStrike" kern="9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) </a:t>
            </a:r>
            <a:r>
              <a:rPr kumimoji="0" lang="ko-KR" altLang="en-US" sz="1200" b="0" i="0" u="none" strike="noStrike" kern="9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폴더</a:t>
            </a:r>
          </a:p>
        </p:txBody>
      </p:sp>
      <p:sp>
        <p:nvSpPr>
          <p:cNvPr id="44" name="직사각형 58"/>
          <p:cNvSpPr/>
          <p:nvPr/>
        </p:nvSpPr>
        <p:spPr>
          <a:xfrm>
            <a:off x="4360233" y="3003671"/>
            <a:ext cx="1284213" cy="125000"/>
          </a:xfrm>
          <a:prstGeom prst="rect">
            <a:avLst/>
          </a:prstGeom>
          <a:noFill/>
          <a:ln w="25400" cap="flat" cmpd="sng" algn="ctr">
            <a:solidFill>
              <a:srgbClr val="0B3F7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3ds" panose="02000503020000020004" pitchFamily="50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87851" y="4134218"/>
            <a:ext cx="3878638" cy="567456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작업 진행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“C:\Program Files”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와 같이</a:t>
            </a:r>
            <a:b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공백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/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한글이 포함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/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폴더 명이 긴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Path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는 사용 하지 말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미디어는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C:\Temp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이동 후 설치하는 것을 권장</a:t>
            </a:r>
          </a:p>
        </p:txBody>
      </p:sp>
    </p:spTree>
    <p:extLst>
      <p:ext uri="{BB962C8B-B14F-4D97-AF65-F5344CB8AC3E}">
        <p14:creationId xmlns:p14="http://schemas.microsoft.com/office/powerpoint/2010/main" val="275368550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ENOVIACollaborationforMicrosoftServer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99" y="1110729"/>
            <a:ext cx="3585547" cy="26419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14" y="1110729"/>
            <a:ext cx="3582686" cy="2639874"/>
          </a:xfrm>
          <a:prstGeom prst="rect">
            <a:avLst/>
          </a:prstGeom>
        </p:spPr>
      </p:pic>
      <p:grpSp>
        <p:nvGrpSpPr>
          <p:cNvPr id="15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7390844" y="3253116"/>
            <a:ext cx="929944" cy="551272"/>
            <a:chOff x="3030696" y="4428747"/>
            <a:chExt cx="929944" cy="55127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27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092187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09711"/>
            <a:ext cx="3585400" cy="2641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846" y="1109711"/>
            <a:ext cx="3585400" cy="264187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ENOVIACollaborationforMicrosoftServer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grpSp>
        <p:nvGrpSpPr>
          <p:cNvPr id="20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80003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ENOVIAUnifiedX-CADDesignManagement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40337" b="33259"/>
          <a:stretch/>
        </p:blipFill>
        <p:spPr>
          <a:xfrm>
            <a:off x="461819" y="1286968"/>
            <a:ext cx="3500582" cy="22068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09711"/>
            <a:ext cx="3585400" cy="2641874"/>
          </a:xfrm>
          <a:prstGeom prst="rect">
            <a:avLst/>
          </a:prstGeom>
        </p:spPr>
      </p:pic>
      <p:grpSp>
        <p:nvGrpSpPr>
          <p:cNvPr id="21" name="Group 3"/>
          <p:cNvGrpSpPr/>
          <p:nvPr/>
        </p:nvGrpSpPr>
        <p:grpSpPr>
          <a:xfrm>
            <a:off x="1166855" y="2934769"/>
            <a:ext cx="1002202" cy="618449"/>
            <a:chOff x="3019398" y="4442850"/>
            <a:chExt cx="1002202" cy="618449"/>
          </a:xfrm>
        </p:grpSpPr>
        <p:sp>
          <p:nvSpPr>
            <p:cNvPr id="22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3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72570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ENOVIAUnifiedX-CADDesignManagement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644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644090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253116"/>
            <a:ext cx="929944" cy="551272"/>
            <a:chOff x="3030696" y="4428747"/>
            <a:chExt cx="929944" cy="55127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27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964134" y="2093657"/>
            <a:ext cx="890066" cy="396547"/>
            <a:chOff x="3019398" y="4442850"/>
            <a:chExt cx="890066" cy="396547"/>
          </a:xfrm>
        </p:grpSpPr>
        <p:sp>
          <p:nvSpPr>
            <p:cNvPr id="27" name="직사각형 16"/>
            <p:cNvSpPr/>
            <p:nvPr/>
          </p:nvSpPr>
          <p:spPr>
            <a:xfrm>
              <a:off x="3189657" y="4664354"/>
              <a:ext cx="71980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43425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ENOVIAUnifiedX-CADDesignManagement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latin typeface="3ds" panose="02000503020000020004" pitchFamily="50" charset="0"/>
              </a:rPr>
              <a:t>Admin_platform</a:t>
            </a:r>
            <a:r>
              <a:rPr lang="en-US" altLang="ko-KR" sz="1000" dirty="0">
                <a:latin typeface="3ds" panose="02000503020000020004" pitchFamily="50" charset="0"/>
              </a:rPr>
              <a:t> / Qwer1234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99" y="1110729"/>
            <a:ext cx="3585547" cy="26419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14" y="1110729"/>
            <a:ext cx="3582686" cy="2639874"/>
          </a:xfrm>
          <a:prstGeom prst="rect">
            <a:avLst/>
          </a:prstGeom>
        </p:spPr>
      </p:pic>
      <p:grpSp>
        <p:nvGrpSpPr>
          <p:cNvPr id="15" name="Group 3"/>
          <p:cNvGrpSpPr/>
          <p:nvPr/>
        </p:nvGrpSpPr>
        <p:grpSpPr>
          <a:xfrm>
            <a:off x="7390844" y="3253116"/>
            <a:ext cx="929944" cy="551272"/>
            <a:chOff x="3030696" y="4428747"/>
            <a:chExt cx="929944" cy="551272"/>
          </a:xfrm>
        </p:grpSpPr>
        <p:sp>
          <p:nvSpPr>
            <p:cNvPr id="1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271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964134" y="1910777"/>
            <a:ext cx="809520" cy="761303"/>
            <a:chOff x="3019398" y="4442850"/>
            <a:chExt cx="809520" cy="761303"/>
          </a:xfrm>
        </p:grpSpPr>
        <p:sp>
          <p:nvSpPr>
            <p:cNvPr id="29" name="직사각형 16"/>
            <p:cNvSpPr/>
            <p:nvPr/>
          </p:nvSpPr>
          <p:spPr>
            <a:xfrm>
              <a:off x="3189657" y="4659274"/>
              <a:ext cx="639261" cy="5448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0095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ENOVIAUnifiedX-CADDesignManagement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09693"/>
            <a:ext cx="3588310" cy="26440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822" y="1109693"/>
            <a:ext cx="3592126" cy="2646830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25311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241744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en-US" altLang="ko-KR" dirty="0" err="1"/>
              <a:t>ga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09711"/>
            <a:ext cx="3584651" cy="26413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ENOVIAUnifiedX-CADDesignManagement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grpSp>
        <p:nvGrpSpPr>
          <p:cNvPr id="11" name="Group 3"/>
          <p:cNvGrpSpPr/>
          <p:nvPr/>
        </p:nvGrpSpPr>
        <p:grpSpPr>
          <a:xfrm>
            <a:off x="2717594" y="3253116"/>
            <a:ext cx="929944" cy="632552"/>
            <a:chOff x="3030696" y="4428747"/>
            <a:chExt cx="929944" cy="632552"/>
          </a:xfrm>
        </p:grpSpPr>
        <p:sp>
          <p:nvSpPr>
            <p:cNvPr id="1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644946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3DEXPERIENCE Platform</a:t>
            </a:r>
            <a:br>
              <a:rPr lang="en-US" altLang="ko-KR" sz="2700" dirty="0"/>
            </a:br>
            <a:r>
              <a:rPr lang="en-US" altLang="ko-KR" sz="2700" dirty="0"/>
              <a:t>R2022</a:t>
            </a:r>
            <a:r>
              <a:rPr lang="en-US" altLang="ko-KR" sz="1800" dirty="0"/>
              <a:t>x</a:t>
            </a:r>
            <a:r>
              <a:rPr lang="en-US" altLang="ko-KR" sz="2700" dirty="0"/>
              <a:t> FP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1544250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Fix pack </a:t>
            </a:r>
            <a:r>
              <a:rPr lang="ko-KR" altLang="en-US" dirty="0"/>
              <a:t>설치 전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각 서비스 종료</a:t>
            </a:r>
            <a:endParaRPr lang="en-US" altLang="ko-KR" dirty="0">
              <a:latin typeface="3ds" panose="02000503020000020004" pitchFamily="50" charset="0"/>
            </a:endParaRPr>
          </a:p>
          <a:p>
            <a:endParaRPr lang="en-US" altLang="ko-KR" dirty="0">
              <a:latin typeface="3ds" panose="02000503020000020004" pitchFamily="50" charset="0"/>
            </a:endParaRPr>
          </a:p>
          <a:p>
            <a:endParaRPr lang="en-US" altLang="ko-KR" dirty="0">
              <a:latin typeface="3ds" panose="02000503020000020004" pitchFamily="50" charset="0"/>
            </a:endParaRPr>
          </a:p>
          <a:p>
            <a:endParaRPr lang="en-US" altLang="ko-KR" dirty="0">
              <a:latin typeface="3ds" panose="02000503020000020004" pitchFamily="50" charset="0"/>
            </a:endParaRPr>
          </a:p>
          <a:p>
            <a:endParaRPr lang="en-US" altLang="ko-KR" sz="200" dirty="0">
              <a:latin typeface="3ds" panose="02000503020000020004" pitchFamily="50" charset="0"/>
            </a:endParaRPr>
          </a:p>
          <a:p>
            <a:pPr marL="0" indent="0">
              <a:buNone/>
            </a:pPr>
            <a:endParaRPr lang="en-US" altLang="ko-KR" dirty="0">
              <a:latin typeface="3ds" panose="02000503020000020004" pitchFamily="50" charset="0"/>
            </a:endParaRPr>
          </a:p>
          <a:p>
            <a:endParaRPr lang="en-US" altLang="ko-KR" dirty="0">
              <a:latin typeface="3ds" panose="02000503020000020004" pitchFamily="50" charset="0"/>
            </a:endParaRPr>
          </a:p>
          <a:p>
            <a:r>
              <a:rPr lang="en-US" altLang="ko-KR" dirty="0">
                <a:latin typeface="3ds" panose="02000503020000020004" pitchFamily="50" charset="0"/>
              </a:rPr>
              <a:t>Post Installation</a:t>
            </a:r>
            <a:r>
              <a:rPr lang="ko-KR" altLang="en-US" dirty="0">
                <a:latin typeface="3ds" panose="02000503020000020004" pitchFamily="50" charset="0"/>
              </a:rPr>
              <a:t>에서 </a:t>
            </a:r>
            <a:r>
              <a:rPr lang="en-US" altLang="ko-KR" dirty="0">
                <a:latin typeface="3ds" panose="02000503020000020004" pitchFamily="50" charset="0"/>
              </a:rPr>
              <a:t>enovia.ini </a:t>
            </a:r>
            <a:r>
              <a:rPr lang="ko-KR" altLang="en-US" dirty="0">
                <a:latin typeface="3ds" panose="02000503020000020004" pitchFamily="50" charset="0"/>
              </a:rPr>
              <a:t>파일의 </a:t>
            </a:r>
            <a:r>
              <a:rPr lang="en-US" altLang="ko-KR" dirty="0">
                <a:latin typeface="3ds" panose="02000503020000020004" pitchFamily="50" charset="0"/>
              </a:rPr>
              <a:t>MX_CLASSPATH</a:t>
            </a:r>
            <a:r>
              <a:rPr lang="ko-KR" altLang="en-US" dirty="0">
                <a:latin typeface="3ds" panose="02000503020000020004" pitchFamily="50" charset="0"/>
              </a:rPr>
              <a:t>를 변경한 경우</a:t>
            </a:r>
            <a:r>
              <a:rPr lang="en-US" altLang="ko-KR" dirty="0">
                <a:latin typeface="3ds" panose="02000503020000020004" pitchFamily="50" charset="0"/>
              </a:rPr>
              <a:t>, MX_CLASSPATH</a:t>
            </a:r>
            <a:r>
              <a:rPr lang="ko-KR" altLang="en-US" dirty="0">
                <a:latin typeface="3ds" panose="02000503020000020004" pitchFamily="50" charset="0"/>
              </a:rPr>
              <a:t>를 원복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419" y="1036723"/>
            <a:ext cx="3229162" cy="15782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03" y="2950588"/>
            <a:ext cx="6951592" cy="1615191"/>
          </a:xfrm>
          <a:prstGeom prst="rect">
            <a:avLst/>
          </a:prstGeom>
        </p:spPr>
      </p:pic>
      <p:sp>
        <p:nvSpPr>
          <p:cNvPr id="13" name="직사각형 16"/>
          <p:cNvSpPr/>
          <p:nvPr/>
        </p:nvSpPr>
        <p:spPr>
          <a:xfrm>
            <a:off x="1424326" y="3793235"/>
            <a:ext cx="6530954" cy="24690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26823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2210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3DPassport User</a:t>
            </a:r>
            <a:r>
              <a:rPr lang="ko-KR" altLang="en-US" sz="1000" b="1" dirty="0">
                <a:latin typeface="3ds" panose="02000503020000020004" pitchFamily="50" charset="0"/>
              </a:rPr>
              <a:t>의 </a:t>
            </a:r>
            <a:r>
              <a:rPr lang="en-US" altLang="ko-KR" sz="1000" b="1" dirty="0">
                <a:latin typeface="3ds" panose="02000503020000020004" pitchFamily="50" charset="0"/>
              </a:rPr>
              <a:t>Password </a:t>
            </a:r>
            <a:r>
              <a:rPr lang="ko-KR" altLang="en-US" sz="1000" b="1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X3DPASS_ADMIN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X3DPASS_TOKEN</a:t>
            </a:r>
          </a:p>
          <a:p>
            <a:endParaRPr lang="en-US" altLang="ko-KR" sz="1000" b="1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관리자 비밀번호 설정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Qwer1234 </a:t>
            </a:r>
            <a:r>
              <a:rPr lang="ko-KR" altLang="en-US" sz="1000" dirty="0">
                <a:latin typeface="3ds" panose="02000503020000020004" pitchFamily="50" charset="0"/>
              </a:rPr>
              <a:t>입력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7"/>
            <a:ext cx="3585295" cy="25526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2" y="1111877"/>
            <a:ext cx="3585295" cy="2552688"/>
          </a:xfrm>
          <a:prstGeom prst="rect">
            <a:avLst/>
          </a:prstGeom>
        </p:spPr>
      </p:pic>
      <p:grpSp>
        <p:nvGrpSpPr>
          <p:cNvPr id="32" name="Group 3"/>
          <p:cNvGrpSpPr/>
          <p:nvPr/>
        </p:nvGrpSpPr>
        <p:grpSpPr>
          <a:xfrm>
            <a:off x="969214" y="1815987"/>
            <a:ext cx="814348" cy="1128381"/>
            <a:chOff x="3019398" y="4442850"/>
            <a:chExt cx="814348" cy="1128381"/>
          </a:xfrm>
        </p:grpSpPr>
        <p:sp>
          <p:nvSpPr>
            <p:cNvPr id="33" name="직사각형 16"/>
            <p:cNvSpPr/>
            <p:nvPr/>
          </p:nvSpPr>
          <p:spPr>
            <a:xfrm>
              <a:off x="3189658" y="4665357"/>
              <a:ext cx="644088" cy="9058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4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3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9" name="Group 3"/>
          <p:cNvGrpSpPr/>
          <p:nvPr/>
        </p:nvGrpSpPr>
        <p:grpSpPr>
          <a:xfrm>
            <a:off x="7390844" y="3172852"/>
            <a:ext cx="929944" cy="632552"/>
            <a:chOff x="3030696" y="4428747"/>
            <a:chExt cx="929944" cy="632552"/>
          </a:xfrm>
        </p:grpSpPr>
        <p:sp>
          <p:nvSpPr>
            <p:cNvPr id="4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4" name="Group 3"/>
          <p:cNvGrpSpPr/>
          <p:nvPr/>
        </p:nvGrpSpPr>
        <p:grpSpPr>
          <a:xfrm>
            <a:off x="5625487" y="2225355"/>
            <a:ext cx="677777" cy="395925"/>
            <a:chOff x="3019398" y="4442850"/>
            <a:chExt cx="677777" cy="395925"/>
          </a:xfrm>
        </p:grpSpPr>
        <p:sp>
          <p:nvSpPr>
            <p:cNvPr id="45" name="직사각형 16"/>
            <p:cNvSpPr/>
            <p:nvPr/>
          </p:nvSpPr>
          <p:spPr>
            <a:xfrm>
              <a:off x="3189658" y="4665357"/>
              <a:ext cx="507517" cy="1734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6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15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904" y="1551953"/>
            <a:ext cx="6541534" cy="1872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3ds" panose="02000503020000020004" pitchFamily="50" charset="0"/>
              </a:rPr>
              <a:t>A Virtual Machine running </a:t>
            </a:r>
            <a:r>
              <a:rPr lang="en-US" altLang="ko-KR" sz="1400" b="1" dirty="0">
                <a:latin typeface="3ds" panose="02000503020000020004" pitchFamily="50" charset="0"/>
              </a:rPr>
              <a:t>Windows Server 2016 or 2019 (R2022x FD02)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3ds" panose="02000503020000020004" pitchFamily="50" charset="0"/>
              </a:rPr>
              <a:t>Required specification for the VM is as follows:</a:t>
            </a:r>
          </a:p>
          <a:p>
            <a:pPr marL="725326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3ds" panose="02000503020000020004" pitchFamily="50" charset="0"/>
              </a:rPr>
              <a:t>32 GB RAM</a:t>
            </a:r>
          </a:p>
          <a:p>
            <a:pPr marL="725326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3ds" panose="02000503020000020004" pitchFamily="50" charset="0"/>
              </a:rPr>
              <a:t>8 CPU cores</a:t>
            </a:r>
          </a:p>
          <a:p>
            <a:pPr marL="725326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3ds" panose="02000503020000020004" pitchFamily="50" charset="0"/>
              </a:rPr>
              <a:t>120 GB free disk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3ds" panose="02000503020000020004" pitchFamily="50" charset="0"/>
              </a:rPr>
              <a:t>Put the VM on a fast disk, preferably an </a:t>
            </a:r>
            <a:r>
              <a:rPr lang="en-US" altLang="ko-KR" sz="1400" b="1" dirty="0">
                <a:latin typeface="3ds" panose="02000503020000020004" pitchFamily="50" charset="0"/>
              </a:rPr>
              <a:t>internal SSD 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3ds" panose="02000503020000020004" pitchFamily="50" charset="0"/>
              </a:rPr>
              <a:t>Make sure the host machine has </a:t>
            </a:r>
            <a:r>
              <a:rPr lang="en-US" altLang="ko-KR" sz="1400" b="1" dirty="0">
                <a:latin typeface="3ds" panose="02000503020000020004" pitchFamily="50" charset="0"/>
              </a:rPr>
              <a:t>64 GB 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5386"/>
                </a:solidFill>
              </a:rPr>
              <a:t>Pre-requisites Server Environment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You need to prepare the following environment before the training:</a:t>
            </a:r>
          </a:p>
          <a:p>
            <a:endParaRPr lang="en-US" altLang="ko-KR" dirty="0">
              <a:latin typeface="3ds" panose="02000503020000020004" pitchFamily="50" charset="0"/>
            </a:endParaRPr>
          </a:p>
          <a:p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619701" y="2433361"/>
            <a:ext cx="1966373" cy="267094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Test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환경의 최소 요구사항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83552" y="470682"/>
            <a:ext cx="2196999" cy="425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2385"/>
            <a:r>
              <a:rPr lang="en-US" sz="2167" b="1" dirty="0">
                <a:solidFill>
                  <a:srgbClr val="FF0000"/>
                </a:solidFill>
                <a:latin typeface="3ds" panose="02000503020000020004" pitchFamily="50" charset="0"/>
              </a:rPr>
              <a:t>IMPORTANT!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673953" y="1936020"/>
            <a:ext cx="2567429" cy="1275098"/>
          </a:xfrm>
          <a:prstGeom prst="roundRect">
            <a:avLst/>
          </a:prstGeom>
          <a:solidFill>
            <a:srgbClr val="FFCD00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rgbClr val="0F5486"/>
                </a:solidFill>
                <a:latin typeface="3ds" panose="02000503020000020004" pitchFamily="50" charset="0"/>
              </a:rPr>
              <a:t>If you are running the VM on a laptop, please considering upgrading it with an internal SSD drive, where the VM will be stored. The performance increase compared to a mechanical HDD is significant and needed for this workshop.</a:t>
            </a:r>
          </a:p>
          <a:p>
            <a:r>
              <a:rPr lang="en-US" altLang="ko-KR" sz="900" dirty="0">
                <a:solidFill>
                  <a:srgbClr val="0F5486"/>
                </a:solidFill>
                <a:latin typeface="3ds" panose="02000503020000020004" pitchFamily="50" charset="0"/>
              </a:rPr>
              <a:t>Running the VM on an external USB disk should be avoided, even if it’s USB3.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19068" y="2813288"/>
            <a:ext cx="1095398" cy="2740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3104979" y="3105896"/>
            <a:ext cx="995816" cy="2740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1698865" y="3867038"/>
            <a:ext cx="2536616" cy="963309"/>
          </a:xfrm>
          <a:prstGeom prst="roundRect">
            <a:avLst/>
          </a:prstGeom>
          <a:solidFill>
            <a:srgbClr val="FFCD00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rgbClr val="0F5486"/>
                </a:solidFill>
                <a:latin typeface="3ds" panose="02000503020000020004" pitchFamily="50" charset="0"/>
              </a:rPr>
              <a:t>Yes, 64 GB RAM on the host machine is required to be able to runt both the 2019x server in a VM as well as the Native Client on the host. Lesser amount of RAM will cause swapping and severe slowdowns.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345936" y="3644312"/>
            <a:ext cx="2536616" cy="832701"/>
          </a:xfrm>
          <a:prstGeom prst="roundRect">
            <a:avLst/>
          </a:prstGeom>
          <a:solidFill>
            <a:srgbClr val="FFCD00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rgbClr val="0F5486"/>
                </a:solidFill>
                <a:latin typeface="3ds" panose="02000503020000020004" pitchFamily="50" charset="0"/>
              </a:rPr>
              <a:t>As an alternative to running a VM on your own laptop (if it doesn’t fulfil the HW requirements), consider installing an environment/test server located elsewhere and accessible via e.g. Remote Desktop.</a:t>
            </a:r>
          </a:p>
        </p:txBody>
      </p:sp>
      <p:cxnSp>
        <p:nvCxnSpPr>
          <p:cNvPr id="11" name="Straight Arrow Connector 10"/>
          <p:cNvCxnSpPr>
            <a:cxnSpLocks/>
            <a:stCxn id="5" idx="1"/>
          </p:cNvCxnSpPr>
          <p:nvPr/>
        </p:nvCxnSpPr>
        <p:spPr>
          <a:xfrm flipH="1">
            <a:off x="4714466" y="2573569"/>
            <a:ext cx="959487" cy="396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0"/>
            <a:endCxn id="24" idx="2"/>
          </p:cNvCxnSpPr>
          <p:nvPr/>
        </p:nvCxnSpPr>
        <p:spPr>
          <a:xfrm flipV="1">
            <a:off x="2967173" y="3379966"/>
            <a:ext cx="635714" cy="48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81349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2" y="1111877"/>
            <a:ext cx="3585295" cy="2552688"/>
          </a:xfrm>
          <a:prstGeom prst="rect">
            <a:avLst/>
          </a:prstGeom>
        </p:spPr>
      </p:pic>
      <p:sp>
        <p:nvSpPr>
          <p:cNvPr id="18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grpSp>
        <p:nvGrpSpPr>
          <p:cNvPr id="19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2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390844" y="3172852"/>
            <a:ext cx="929944" cy="632552"/>
            <a:chOff x="3030696" y="4428747"/>
            <a:chExt cx="929944" cy="632552"/>
          </a:xfrm>
        </p:grpSpPr>
        <p:sp>
          <p:nvSpPr>
            <p:cNvPr id="2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60553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2324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3DDashboard User</a:t>
            </a:r>
            <a:r>
              <a:rPr lang="ko-KR" altLang="en-US" sz="1000" b="1" dirty="0">
                <a:latin typeface="3ds" panose="02000503020000020004" pitchFamily="50" charset="0"/>
              </a:rPr>
              <a:t>의 </a:t>
            </a:r>
            <a:r>
              <a:rPr lang="en-US" altLang="ko-KR" sz="1000" b="1" dirty="0">
                <a:latin typeface="3ds" panose="02000503020000020004" pitchFamily="50" charset="0"/>
              </a:rPr>
              <a:t>Password </a:t>
            </a:r>
            <a:r>
              <a:rPr lang="ko-KR" altLang="en-US" sz="1000" b="1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X3DDASH_ADMIN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2" y="1111877"/>
            <a:ext cx="3585295" cy="2552688"/>
          </a:xfrm>
          <a:prstGeom prst="rect">
            <a:avLst/>
          </a:prstGeom>
        </p:spPr>
      </p:pic>
      <p:grpSp>
        <p:nvGrpSpPr>
          <p:cNvPr id="26" name="Group 3"/>
          <p:cNvGrpSpPr/>
          <p:nvPr/>
        </p:nvGrpSpPr>
        <p:grpSpPr>
          <a:xfrm>
            <a:off x="969214" y="2706003"/>
            <a:ext cx="814348" cy="396861"/>
            <a:chOff x="3019398" y="4442850"/>
            <a:chExt cx="814348" cy="396861"/>
          </a:xfrm>
        </p:grpSpPr>
        <p:sp>
          <p:nvSpPr>
            <p:cNvPr id="27" name="직사각형 16"/>
            <p:cNvSpPr/>
            <p:nvPr/>
          </p:nvSpPr>
          <p:spPr>
            <a:xfrm>
              <a:off x="3189658" y="4671453"/>
              <a:ext cx="644088" cy="1682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3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"/>
          <p:cNvGrpSpPr/>
          <p:nvPr/>
        </p:nvGrpSpPr>
        <p:grpSpPr>
          <a:xfrm>
            <a:off x="7390844" y="3172852"/>
            <a:ext cx="929944" cy="632552"/>
            <a:chOff x="3030696" y="4428747"/>
            <a:chExt cx="929944" cy="632552"/>
          </a:xfrm>
        </p:grpSpPr>
        <p:sp>
          <p:nvSpPr>
            <p:cNvPr id="3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315619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1" y="1111877"/>
            <a:ext cx="3585295" cy="2552688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2852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26726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Federated Search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1" y="1111877"/>
            <a:ext cx="3585295" cy="2552688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2852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56070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3DSpaceIndex(FTS)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1" y="1111877"/>
            <a:ext cx="3585295" cy="2552688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2852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06195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3DSpaceIndex(FTS)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0" y="1111877"/>
            <a:ext cx="3585295" cy="2552688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2852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7181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3DSpaceIndex(FTS)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9"/>
            <a:ext cx="3585295" cy="2552688"/>
          </a:xfrm>
          <a:prstGeom prst="rect">
            <a:avLst/>
          </a:prstGeom>
        </p:spPr>
      </p:pic>
      <p:grpSp>
        <p:nvGrpSpPr>
          <p:cNvPr id="14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1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9356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관리자 비밀 번호 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Qwer1234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05782"/>
            <a:ext cx="3585295" cy="2552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1" y="1111877"/>
            <a:ext cx="3585295" cy="2552688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969214" y="2096403"/>
            <a:ext cx="596696" cy="396861"/>
            <a:chOff x="3019398" y="4442850"/>
            <a:chExt cx="596696" cy="396861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71453"/>
              <a:ext cx="426436" cy="1682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7390844" y="3172852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425683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0" y="1111877"/>
            <a:ext cx="3585295" cy="2552688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518860" y="2672980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440531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3639835" y="2305623"/>
            <a:ext cx="861119" cy="16520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1907" y="3698050"/>
            <a:ext cx="768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설치 종료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7" y="1111878"/>
            <a:ext cx="3585295" cy="25526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98" y="1046357"/>
            <a:ext cx="3538120" cy="2683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589" y="2033830"/>
            <a:ext cx="516822" cy="708784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>
          <a:xfrm rot="5400000">
            <a:off x="4643045" y="2305622"/>
            <a:ext cx="861119" cy="16520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45867" y="2846737"/>
            <a:ext cx="1252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바탕화면의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mql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 </a:t>
            </a:r>
            <a:r>
              <a:rPr lang="ko-KR" altLang="en-US" sz="9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실행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16798" y="3760872"/>
            <a:ext cx="21643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아래 명령어 실행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set context user creator;</a:t>
            </a:r>
          </a:p>
          <a:p>
            <a:pPr marL="171450" lvl="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Exec </a:t>
            </a:r>
            <a:r>
              <a:rPr lang="en-US" altLang="ko-KR" sz="1000" dirty="0" err="1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prog</a:t>
            </a: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 </a:t>
            </a:r>
            <a:r>
              <a:rPr lang="en-US" altLang="ko-KR" sz="1000" dirty="0" err="1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VPLMDataMigration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;</a:t>
            </a:r>
          </a:p>
        </p:txBody>
      </p:sp>
      <p:grpSp>
        <p:nvGrpSpPr>
          <p:cNvPr id="22" name="Group 3"/>
          <p:cNvGrpSpPr/>
          <p:nvPr/>
        </p:nvGrpSpPr>
        <p:grpSpPr>
          <a:xfrm>
            <a:off x="2516426" y="3172852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3"/>
          <p:cNvGrpSpPr/>
          <p:nvPr/>
        </p:nvGrpSpPr>
        <p:grpSpPr>
          <a:xfrm>
            <a:off x="5125725" y="1395481"/>
            <a:ext cx="1659122" cy="421127"/>
            <a:chOff x="3019398" y="4442850"/>
            <a:chExt cx="1659122" cy="421127"/>
          </a:xfrm>
        </p:grpSpPr>
        <p:sp>
          <p:nvSpPr>
            <p:cNvPr id="31" name="직사각형 16"/>
            <p:cNvSpPr/>
            <p:nvPr/>
          </p:nvSpPr>
          <p:spPr>
            <a:xfrm>
              <a:off x="3189657" y="4671453"/>
              <a:ext cx="1488863" cy="1925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2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3" name="타원 28"/>
          <p:cNvSpPr/>
          <p:nvPr/>
        </p:nvSpPr>
        <p:spPr>
          <a:xfrm>
            <a:off x="4144602" y="1861876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785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3D</a:t>
            </a:r>
            <a:r>
              <a:rPr lang="en-US" altLang="ko-KR" dirty="0"/>
              <a:t>EXPERIENCE platform - Information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Where to find more information: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72" y="1807074"/>
            <a:ext cx="6205255" cy="29151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2904" y="1362977"/>
            <a:ext cx="585436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3ds" panose="02000503020000020004" pitchFamily="50" charset="0"/>
              </a:rPr>
              <a:t>You will find a lot of useful information on </a:t>
            </a:r>
            <a:r>
              <a:rPr lang="en-US" altLang="ko-KR" sz="1400" dirty="0">
                <a:latin typeface="3ds" panose="02000503020000020004" pitchFamily="50" charset="0"/>
                <a:hlinkClick r:id="rId3"/>
              </a:rPr>
              <a:t>www.3ds.com/support</a:t>
            </a:r>
            <a:endParaRPr lang="en-US" altLang="ko-KR" sz="1400" dirty="0">
              <a:latin typeface="3ds" panose="02000503020000020004" pitchFamily="50" charset="0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1969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3DIndex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1" y="1111877"/>
            <a:ext cx="3585295" cy="2552688"/>
          </a:xfrm>
          <a:prstGeom prst="rect">
            <a:avLst/>
          </a:prstGeom>
        </p:spPr>
      </p:pic>
      <p:grpSp>
        <p:nvGrpSpPr>
          <p:cNvPr id="20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7390844" y="3172852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516217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3DIndex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Indexing user password </a:t>
            </a:r>
            <a:r>
              <a:rPr lang="ko-KR" altLang="en-US" sz="1000" b="1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Qwer1234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29" y="1111877"/>
            <a:ext cx="3585295" cy="25526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5839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grpSp>
        <p:nvGrpSpPr>
          <p:cNvPr id="18" name="Group 3"/>
          <p:cNvGrpSpPr/>
          <p:nvPr/>
        </p:nvGrpSpPr>
        <p:grpSpPr>
          <a:xfrm>
            <a:off x="969214" y="2690931"/>
            <a:ext cx="608377" cy="396861"/>
            <a:chOff x="3019398" y="4442850"/>
            <a:chExt cx="608377" cy="396861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71453"/>
              <a:ext cx="438117" cy="1682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3"/>
          <p:cNvGrpSpPr/>
          <p:nvPr/>
        </p:nvGrpSpPr>
        <p:grpSpPr>
          <a:xfrm>
            <a:off x="2717594" y="3167828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7390844" y="3167828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35882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3DIndex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80712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01406"/>
            <a:ext cx="3600003" cy="25631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29" y="1111877"/>
            <a:ext cx="3600003" cy="2563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EXALEAD_CloudView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15839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grpSp>
        <p:nvGrpSpPr>
          <p:cNvPr id="21" name="Group 3"/>
          <p:cNvGrpSpPr/>
          <p:nvPr/>
        </p:nvGrpSpPr>
        <p:grpSpPr>
          <a:xfrm>
            <a:off x="2717594" y="3167828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7390844" y="3177660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35038" t="55509" r="40851" b="40675"/>
          <a:stretch/>
        </p:blipFill>
        <p:spPr>
          <a:xfrm>
            <a:off x="442867" y="4099516"/>
            <a:ext cx="2202426" cy="18681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42867" y="4391223"/>
            <a:ext cx="2061780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서비스 종료 후 설치 진행</a:t>
            </a:r>
          </a:p>
        </p:txBody>
      </p:sp>
    </p:spTree>
    <p:extLst>
      <p:ext uri="{BB962C8B-B14F-4D97-AF65-F5344CB8AC3E}">
        <p14:creationId xmlns:p14="http://schemas.microsoft.com/office/powerpoint/2010/main" val="390404849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관리자 비밀 번호 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Qwer1234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2867" y="3698050"/>
            <a:ext cx="207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3DSwYm User</a:t>
            </a:r>
            <a:r>
              <a:rPr lang="ko-KR" altLang="en-US" sz="1000" b="1" dirty="0">
                <a:latin typeface="3ds" panose="02000503020000020004" pitchFamily="50" charset="0"/>
              </a:rPr>
              <a:t>의 </a:t>
            </a:r>
            <a:r>
              <a:rPr lang="en-US" altLang="ko-KR" sz="1000" b="1" dirty="0">
                <a:latin typeface="3ds" panose="02000503020000020004" pitchFamily="50" charset="0"/>
              </a:rPr>
              <a:t>Password </a:t>
            </a:r>
            <a:r>
              <a:rPr lang="ko-KR" altLang="en-US" sz="1000" b="1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X3DSWYM_ADMIN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X3DSWYM_MEDIA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X3DSWYM_WIDGET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29" y="1111877"/>
            <a:ext cx="3585295" cy="2552688"/>
          </a:xfrm>
          <a:prstGeom prst="rect">
            <a:avLst/>
          </a:prstGeom>
        </p:spPr>
      </p:pic>
      <p:grpSp>
        <p:nvGrpSpPr>
          <p:cNvPr id="22" name="Group 3"/>
          <p:cNvGrpSpPr/>
          <p:nvPr/>
        </p:nvGrpSpPr>
        <p:grpSpPr>
          <a:xfrm>
            <a:off x="969214" y="1392483"/>
            <a:ext cx="810921" cy="1862781"/>
            <a:chOff x="3019398" y="4442850"/>
            <a:chExt cx="810921" cy="1862781"/>
          </a:xfrm>
        </p:grpSpPr>
        <p:sp>
          <p:nvSpPr>
            <p:cNvPr id="23" name="직사각형 16"/>
            <p:cNvSpPr/>
            <p:nvPr/>
          </p:nvSpPr>
          <p:spPr>
            <a:xfrm>
              <a:off x="3189658" y="4677549"/>
              <a:ext cx="640661" cy="16280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5" name="Group 3"/>
          <p:cNvGrpSpPr/>
          <p:nvPr/>
        </p:nvGrpSpPr>
        <p:grpSpPr>
          <a:xfrm>
            <a:off x="2717594" y="3167828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7390844" y="3167828"/>
            <a:ext cx="929944" cy="632552"/>
            <a:chOff x="3030696" y="4428747"/>
            <a:chExt cx="929944" cy="632552"/>
          </a:xfrm>
        </p:grpSpPr>
        <p:sp>
          <p:nvSpPr>
            <p:cNvPr id="3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"/>
          <p:cNvGrpSpPr/>
          <p:nvPr/>
        </p:nvGrpSpPr>
        <p:grpSpPr>
          <a:xfrm>
            <a:off x="5638750" y="2228247"/>
            <a:ext cx="608377" cy="396861"/>
            <a:chOff x="3019398" y="4442850"/>
            <a:chExt cx="608377" cy="396861"/>
          </a:xfrm>
        </p:grpSpPr>
        <p:sp>
          <p:nvSpPr>
            <p:cNvPr id="34" name="직사각형 16"/>
            <p:cNvSpPr/>
            <p:nvPr/>
          </p:nvSpPr>
          <p:spPr>
            <a:xfrm>
              <a:off x="3189658" y="4671453"/>
              <a:ext cx="438117" cy="1682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97010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2977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</a:t>
            </a:r>
            <a:r>
              <a:rPr lang="ko-KR" altLang="en-US" sz="1000" b="1" dirty="0">
                <a:latin typeface="3ds" panose="02000503020000020004" pitchFamily="50" charset="0"/>
              </a:rPr>
              <a:t>입력 </a:t>
            </a:r>
            <a:r>
              <a:rPr lang="en-US" altLang="ko-KR" sz="1000" b="1" dirty="0">
                <a:latin typeface="3ds" panose="02000503020000020004" pitchFamily="50" charset="0"/>
              </a:rPr>
              <a:t>(</a:t>
            </a:r>
            <a:r>
              <a:rPr lang="en-US" altLang="ko-KR" sz="1000" b="1" dirty="0" err="1">
                <a:latin typeface="3ds" panose="02000503020000020004" pitchFamily="50" charset="0"/>
              </a:rPr>
              <a:t>CloudView</a:t>
            </a:r>
            <a:r>
              <a:rPr lang="en-US" altLang="ko-KR" sz="1000" b="1" dirty="0">
                <a:latin typeface="3ds" panose="02000503020000020004" pitchFamily="50" charset="0"/>
              </a:rPr>
              <a:t> admin PWD = </a:t>
            </a:r>
            <a:r>
              <a:rPr lang="en-US" altLang="ko-KR" sz="1000" b="1" dirty="0" err="1">
                <a:latin typeface="3ds" panose="02000503020000020004" pitchFamily="50" charset="0"/>
              </a:rPr>
              <a:t>exalead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15839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28" y="1111877"/>
            <a:ext cx="3585295" cy="2552688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2852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091118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9"/>
            <a:ext cx="3585295" cy="2552688"/>
          </a:xfrm>
          <a:prstGeom prst="rect">
            <a:avLst/>
          </a:prstGeom>
        </p:spPr>
      </p:pic>
      <p:grpSp>
        <p:nvGrpSpPr>
          <p:cNvPr id="9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1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866010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3DComment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2867" y="3698050"/>
            <a:ext cx="22557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3DComment User</a:t>
            </a:r>
            <a:r>
              <a:rPr lang="ko-KR" altLang="en-US" sz="1000" b="1" dirty="0">
                <a:latin typeface="3ds" panose="02000503020000020004" pitchFamily="50" charset="0"/>
              </a:rPr>
              <a:t>의 </a:t>
            </a:r>
            <a:r>
              <a:rPr lang="en-US" altLang="ko-KR" sz="1000" b="1" dirty="0">
                <a:latin typeface="3ds" panose="02000503020000020004" pitchFamily="50" charset="0"/>
              </a:rPr>
              <a:t>Password </a:t>
            </a:r>
            <a:r>
              <a:rPr lang="ko-KR" altLang="en-US" sz="1000" b="1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X3DCOMMENT_ADMIN</a:t>
            </a:r>
          </a:p>
          <a:p>
            <a:endParaRPr lang="en-US" altLang="ko-KR" sz="1000" b="1" dirty="0">
              <a:latin typeface="3ds" panose="02000503020000020004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28" y="1111877"/>
            <a:ext cx="3585295" cy="2552688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969214" y="2685907"/>
            <a:ext cx="914852" cy="396861"/>
            <a:chOff x="3019398" y="4442850"/>
            <a:chExt cx="914852" cy="396861"/>
          </a:xfrm>
        </p:grpSpPr>
        <p:sp>
          <p:nvSpPr>
            <p:cNvPr id="17" name="직사각형 16"/>
            <p:cNvSpPr/>
            <p:nvPr/>
          </p:nvSpPr>
          <p:spPr>
            <a:xfrm>
              <a:off x="3189658" y="4671453"/>
              <a:ext cx="744592" cy="1682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" name="Group 3"/>
          <p:cNvGrpSpPr/>
          <p:nvPr/>
        </p:nvGrpSpPr>
        <p:grpSpPr>
          <a:xfrm>
            <a:off x="2717594" y="3167828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7390844" y="3167828"/>
            <a:ext cx="929944" cy="632552"/>
            <a:chOff x="3030696" y="4428747"/>
            <a:chExt cx="929944" cy="632552"/>
          </a:xfrm>
        </p:grpSpPr>
        <p:sp>
          <p:nvSpPr>
            <p:cNvPr id="2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008175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3DComment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80"/>
            <a:ext cx="3585295" cy="2552688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1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966023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3DNotification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698050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3DNotification User</a:t>
            </a:r>
            <a:r>
              <a:rPr lang="ko-KR" altLang="en-US" sz="1000" b="1" dirty="0">
                <a:latin typeface="3ds" panose="02000503020000020004" pitchFamily="50" charset="0"/>
              </a:rPr>
              <a:t>의 </a:t>
            </a:r>
            <a:r>
              <a:rPr lang="en-US" altLang="ko-KR" sz="1000" b="1" dirty="0">
                <a:latin typeface="3ds" panose="02000503020000020004" pitchFamily="50" charset="0"/>
              </a:rPr>
              <a:t>Password </a:t>
            </a:r>
            <a:r>
              <a:rPr lang="ko-KR" altLang="en-US" sz="1000" b="1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X3DNOTIF_ADMIN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2867" y="3698050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26" y="1111878"/>
            <a:ext cx="3585295" cy="25526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70" y="1111877"/>
            <a:ext cx="3585295" cy="2552688"/>
          </a:xfrm>
          <a:prstGeom prst="rect">
            <a:avLst/>
          </a:prstGeom>
        </p:spPr>
      </p:pic>
      <p:grpSp>
        <p:nvGrpSpPr>
          <p:cNvPr id="22" name="Group 3"/>
          <p:cNvGrpSpPr/>
          <p:nvPr/>
        </p:nvGrpSpPr>
        <p:grpSpPr>
          <a:xfrm>
            <a:off x="2717594" y="3167828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7390844" y="3167828"/>
            <a:ext cx="929944" cy="632552"/>
            <a:chOff x="3030696" y="4428747"/>
            <a:chExt cx="929944" cy="63255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3"/>
          <p:cNvGrpSpPr/>
          <p:nvPr/>
        </p:nvGrpSpPr>
        <p:grpSpPr>
          <a:xfrm>
            <a:off x="5638750" y="2685447"/>
            <a:ext cx="816580" cy="396861"/>
            <a:chOff x="3019398" y="4442850"/>
            <a:chExt cx="816580" cy="396861"/>
          </a:xfrm>
        </p:grpSpPr>
        <p:sp>
          <p:nvSpPr>
            <p:cNvPr id="31" name="직사각형 16"/>
            <p:cNvSpPr/>
            <p:nvPr/>
          </p:nvSpPr>
          <p:spPr>
            <a:xfrm>
              <a:off x="3189658" y="4671453"/>
              <a:ext cx="646320" cy="1682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2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984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3D</a:t>
            </a:r>
            <a:r>
              <a:rPr lang="en-US" altLang="ko-KR" dirty="0"/>
              <a:t>EXPERIENCE platform - Information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Online Documentation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904" y="1551953"/>
            <a:ext cx="3378328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3ds" panose="02000503020000020004" pitchFamily="50" charset="0"/>
              </a:rPr>
              <a:t>Before starting an installation, please</a:t>
            </a:r>
            <a:br>
              <a:rPr lang="en-US" altLang="ko-KR" sz="1200" dirty="0">
                <a:solidFill>
                  <a:srgbClr val="FF0000"/>
                </a:solidFill>
                <a:latin typeface="3ds" panose="02000503020000020004" pitchFamily="50" charset="0"/>
              </a:rPr>
            </a:br>
            <a:r>
              <a:rPr lang="en-US" altLang="ko-KR" sz="1200" dirty="0">
                <a:solidFill>
                  <a:srgbClr val="FF0000"/>
                </a:solidFill>
                <a:latin typeface="3ds" panose="02000503020000020004" pitchFamily="50" charset="0"/>
              </a:rPr>
              <a:t>check the online documentation at: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3ds" panose="02000503020000020004" pitchFamily="50" charset="0"/>
              </a:rPr>
              <a:t>http://www.3ds.com/support/documentation/users-guides/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3" y="2680948"/>
            <a:ext cx="3393630" cy="159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408" y="1626662"/>
            <a:ext cx="1610062" cy="3038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367" y="854927"/>
            <a:ext cx="1602988" cy="2950310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 flipV="1">
            <a:off x="6376470" y="1414763"/>
            <a:ext cx="627308" cy="3052438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90710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3DNotification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15839" y="3698050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85295" cy="25526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28" y="1111878"/>
            <a:ext cx="3585295" cy="2552688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2852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2852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589284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err="1"/>
              <a:t>WebApps</a:t>
            </a:r>
            <a:r>
              <a:rPr lang="en-US" altLang="ko-KR" sz="2700" dirty="0"/>
              <a:t> FP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774785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 - </a:t>
            </a:r>
            <a:r>
              <a:rPr lang="ko-KR" altLang="en-US" dirty="0"/>
              <a:t>참고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WebApps</a:t>
            </a:r>
            <a:r>
              <a:rPr lang="en-US" altLang="ko-KR" dirty="0">
                <a:latin typeface="3ds" panose="02000503020000020004" pitchFamily="50" charset="0"/>
              </a:rPr>
              <a:t> Fix Pack Installation</a:t>
            </a:r>
          </a:p>
          <a:p>
            <a:pPr lvl="1"/>
            <a:r>
              <a:rPr lang="en-US" altLang="ko-KR" dirty="0" err="1">
                <a:latin typeface="3ds" panose="02000503020000020004" pitchFamily="50" charset="0"/>
              </a:rPr>
              <a:t>WebApps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설치 시 </a:t>
            </a:r>
            <a:r>
              <a:rPr lang="en-US" altLang="ko-KR" dirty="0">
                <a:latin typeface="3ds" panose="02000503020000020004" pitchFamily="50" charset="0"/>
              </a:rPr>
              <a:t>GA</a:t>
            </a:r>
            <a:r>
              <a:rPr lang="ko-KR" altLang="en-US" dirty="0">
                <a:latin typeface="3ds" panose="02000503020000020004" pitchFamily="50" charset="0"/>
              </a:rPr>
              <a:t>와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동일한 미디어를 순서대로 설치</a:t>
            </a:r>
          </a:p>
        </p:txBody>
      </p:sp>
    </p:spTree>
    <p:extLst>
      <p:ext uri="{BB962C8B-B14F-4D97-AF65-F5344CB8AC3E}">
        <p14:creationId xmlns:p14="http://schemas.microsoft.com/office/powerpoint/2010/main" val="60707573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3DExplore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1820" y="4260223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r="45651" b="11962"/>
          <a:stretch/>
        </p:blipFill>
        <p:spPr>
          <a:xfrm>
            <a:off x="461819" y="1286969"/>
            <a:ext cx="3525981" cy="2909112"/>
          </a:xfrm>
          <a:prstGeom prst="rect">
            <a:avLst/>
          </a:prstGeom>
        </p:spPr>
      </p:pic>
      <p:grpSp>
        <p:nvGrpSpPr>
          <p:cNvPr id="21" name="Group 3"/>
          <p:cNvGrpSpPr/>
          <p:nvPr/>
        </p:nvGrpSpPr>
        <p:grpSpPr>
          <a:xfrm>
            <a:off x="1278615" y="3620569"/>
            <a:ext cx="1002202" cy="618449"/>
            <a:chOff x="3019398" y="4442850"/>
            <a:chExt cx="1002202" cy="618449"/>
          </a:xfrm>
        </p:grpSpPr>
        <p:sp>
          <p:nvSpPr>
            <p:cNvPr id="22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3"/>
          <p:cNvGrpSpPr/>
          <p:nvPr/>
        </p:nvGrpSpPr>
        <p:grpSpPr>
          <a:xfrm>
            <a:off x="7300806" y="3132266"/>
            <a:ext cx="1017442" cy="586064"/>
            <a:chOff x="3004158" y="4442850"/>
            <a:chExt cx="1017442" cy="586064"/>
          </a:xfrm>
        </p:grpSpPr>
        <p:sp>
          <p:nvSpPr>
            <p:cNvPr id="26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TextBox 28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</p:spTree>
    <p:extLst>
      <p:ext uri="{BB962C8B-B14F-4D97-AF65-F5344CB8AC3E}">
        <p14:creationId xmlns:p14="http://schemas.microsoft.com/office/powerpoint/2010/main" val="335870300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3DExplore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3DExplore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C:\R2022x\3DSpace\Apps\3DExplore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5549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554905"/>
          </a:xfrm>
          <a:prstGeom prst="rect">
            <a:avLst/>
          </a:prstGeom>
        </p:spPr>
      </p:pic>
      <p:grpSp>
        <p:nvGrpSpPr>
          <p:cNvPr id="14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5637734" y="2047937"/>
            <a:ext cx="1375677" cy="396547"/>
            <a:chOff x="3019398" y="4442850"/>
            <a:chExt cx="1375677" cy="396547"/>
          </a:xfrm>
        </p:grpSpPr>
        <p:sp>
          <p:nvSpPr>
            <p:cNvPr id="25" name="직사각형 16"/>
            <p:cNvSpPr/>
            <p:nvPr/>
          </p:nvSpPr>
          <p:spPr>
            <a:xfrm>
              <a:off x="3189657" y="4664354"/>
              <a:ext cx="1205418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8699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3DExplore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8"/>
            <a:ext cx="3588408" cy="2554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7"/>
            <a:ext cx="3588408" cy="2554905"/>
          </a:xfrm>
          <a:prstGeom prst="rect">
            <a:avLst/>
          </a:prstGeom>
        </p:spPr>
      </p:pic>
      <p:grpSp>
        <p:nvGrpSpPr>
          <p:cNvPr id="26" name="Group 3"/>
          <p:cNvGrpSpPr/>
          <p:nvPr/>
        </p:nvGrpSpPr>
        <p:grpSpPr>
          <a:xfrm>
            <a:off x="2717594" y="3166756"/>
            <a:ext cx="929944" cy="561432"/>
            <a:chOff x="3030696" y="4428747"/>
            <a:chExt cx="929944" cy="56143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287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3"/>
          <p:cNvGrpSpPr/>
          <p:nvPr/>
        </p:nvGrpSpPr>
        <p:grpSpPr>
          <a:xfrm>
            <a:off x="7390844" y="3166756"/>
            <a:ext cx="929944" cy="632552"/>
            <a:chOff x="3030696" y="4428747"/>
            <a:chExt cx="929944" cy="632552"/>
          </a:xfrm>
        </p:grpSpPr>
        <p:sp>
          <p:nvSpPr>
            <p:cNvPr id="3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43284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3DExplore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7"/>
            <a:ext cx="3588408" cy="2554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6"/>
            <a:ext cx="3588408" cy="2554905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306758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4260223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ENOVIAEnterpriseChangeManagement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45760" b="11166"/>
          <a:stretch/>
        </p:blipFill>
        <p:spPr>
          <a:xfrm>
            <a:off x="461817" y="1283047"/>
            <a:ext cx="3518871" cy="2935386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278615" y="3620569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300806" y="3132266"/>
            <a:ext cx="1017442" cy="586064"/>
            <a:chOff x="3004158" y="4442850"/>
            <a:chExt cx="1017442" cy="586064"/>
          </a:xfrm>
        </p:grpSpPr>
        <p:sp>
          <p:nvSpPr>
            <p:cNvPr id="24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34767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ENOVIAEnterpriseChangeManagement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554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554905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5637734" y="2047937"/>
            <a:ext cx="874826" cy="396547"/>
            <a:chOff x="3019398" y="4442850"/>
            <a:chExt cx="874826" cy="396547"/>
          </a:xfrm>
        </p:grpSpPr>
        <p:sp>
          <p:nvSpPr>
            <p:cNvPr id="25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70194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ENOVIAEnterpriseChangeManagement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7"/>
            <a:ext cx="3588409" cy="2554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7" y="1110727"/>
            <a:ext cx="3588409" cy="2554905"/>
          </a:xfrm>
          <a:prstGeom prst="rect">
            <a:avLst/>
          </a:prstGeom>
        </p:spPr>
      </p:pic>
      <p:grpSp>
        <p:nvGrpSpPr>
          <p:cNvPr id="26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3"/>
          <p:cNvGrpSpPr/>
          <p:nvPr/>
        </p:nvGrpSpPr>
        <p:grpSpPr>
          <a:xfrm>
            <a:off x="7390844" y="3171836"/>
            <a:ext cx="929944" cy="566512"/>
            <a:chOff x="3030696" y="4428747"/>
            <a:chExt cx="929944" cy="566512"/>
          </a:xfrm>
        </p:grpSpPr>
        <p:sp>
          <p:nvSpPr>
            <p:cNvPr id="3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795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4031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3D</a:t>
            </a:r>
            <a:r>
              <a:rPr lang="en-US" altLang="ko-KR" dirty="0"/>
              <a:t>EXPERIENCE platform - Information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Program Directories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904" y="1551953"/>
            <a:ext cx="656653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3ds" panose="02000503020000020004" pitchFamily="50" charset="0"/>
              </a:rPr>
              <a:t>Before starting an installation, first step is always to check the “Program Directories” at: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3ds" panose="02000503020000020004" pitchFamily="50" charset="0"/>
                <a:hlinkClick r:id="rId2"/>
              </a:rPr>
              <a:t>http://www.3ds.com/support/documentation/program-directories/ </a:t>
            </a:r>
            <a:endParaRPr lang="en-US" altLang="ko-KR" sz="1200" dirty="0">
              <a:solidFill>
                <a:srgbClr val="FF0000"/>
              </a:solidFill>
              <a:latin typeface="3ds" panose="02000503020000020004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30" y="2343956"/>
            <a:ext cx="4662100" cy="2190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3" y="2680948"/>
            <a:ext cx="3393629" cy="1594299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rot="5400000">
            <a:off x="3618404" y="3403006"/>
            <a:ext cx="782835" cy="150182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7612681" y="2509456"/>
            <a:ext cx="562112" cy="1701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17"/>
          <p:cNvSpPr/>
          <p:nvPr/>
        </p:nvSpPr>
        <p:spPr>
          <a:xfrm>
            <a:off x="7282663" y="2087807"/>
            <a:ext cx="1222147" cy="311880"/>
          </a:xfrm>
          <a:prstGeom prst="roundRect">
            <a:avLst/>
          </a:prstGeom>
          <a:solidFill>
            <a:srgbClr val="FFCD00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0F5486"/>
                </a:solidFill>
                <a:latin typeface="3ds" panose="02000503020000020004" pitchFamily="50" charset="0"/>
              </a:rPr>
              <a:t>Choose R2022x</a:t>
            </a:r>
          </a:p>
        </p:txBody>
      </p:sp>
    </p:spTree>
    <p:extLst>
      <p:ext uri="{BB962C8B-B14F-4D97-AF65-F5344CB8AC3E}">
        <p14:creationId xmlns:p14="http://schemas.microsoft.com/office/powerpoint/2010/main" val="174903177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ENOVIAEnterpriseChangeManagement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7" y="1110726"/>
            <a:ext cx="3588409" cy="2554905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49337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ENOVIAEnterpriseChangeManagement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grpSp>
        <p:nvGrpSpPr>
          <p:cNvPr id="14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089006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4260223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ENOVIACollaborativeTasksFoundation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45913" b="11968"/>
          <a:stretch/>
        </p:blipFill>
        <p:spPr>
          <a:xfrm>
            <a:off x="461817" y="1283047"/>
            <a:ext cx="3518871" cy="2917097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278615" y="3625649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300806" y="3132266"/>
            <a:ext cx="1017442" cy="586064"/>
            <a:chOff x="3004158" y="4442850"/>
            <a:chExt cx="1017442" cy="586064"/>
          </a:xfrm>
        </p:grpSpPr>
        <p:sp>
          <p:nvSpPr>
            <p:cNvPr id="24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569229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ENOVIACollaborativeTasksFoundation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554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554905"/>
          </a:xfrm>
          <a:prstGeom prst="rect">
            <a:avLst/>
          </a:prstGeom>
        </p:spPr>
      </p:pic>
      <p:grpSp>
        <p:nvGrpSpPr>
          <p:cNvPr id="13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5637734" y="2047937"/>
            <a:ext cx="874826" cy="396547"/>
            <a:chOff x="3019398" y="4442850"/>
            <a:chExt cx="874826" cy="396547"/>
          </a:xfrm>
        </p:grpSpPr>
        <p:sp>
          <p:nvSpPr>
            <p:cNvPr id="23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57608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ENOVIACollaborativeTasksFoundation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7" y="1110727"/>
            <a:ext cx="3588409" cy="25549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3" y="1110727"/>
            <a:ext cx="3588409" cy="2554905"/>
          </a:xfrm>
          <a:prstGeom prst="rect">
            <a:avLst/>
          </a:prstGeom>
        </p:spPr>
      </p:pic>
      <p:grpSp>
        <p:nvGrpSpPr>
          <p:cNvPr id="24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7390844" y="3171836"/>
            <a:ext cx="929944" cy="566512"/>
            <a:chOff x="3030696" y="4428747"/>
            <a:chExt cx="929944" cy="566512"/>
          </a:xfrm>
        </p:grpSpPr>
        <p:sp>
          <p:nvSpPr>
            <p:cNvPr id="2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795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734229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ENOVIACollaborativeTasksFoundation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7" y="1110726"/>
            <a:ext cx="3588409" cy="2554905"/>
          </a:xfrm>
          <a:prstGeom prst="rect">
            <a:avLst/>
          </a:prstGeom>
        </p:spPr>
      </p:pic>
      <p:grpSp>
        <p:nvGrpSpPr>
          <p:cNvPr id="14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808638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ENOVIACollaborativeTasksFoundation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grpSp>
        <p:nvGrpSpPr>
          <p:cNvPr id="9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416390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4260223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ENOVIAProjectManagementFoundation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46107" b="12316"/>
          <a:stretch/>
        </p:blipFill>
        <p:spPr>
          <a:xfrm>
            <a:off x="461817" y="1283047"/>
            <a:ext cx="3512775" cy="2911001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1278615" y="3630729"/>
            <a:ext cx="1002202" cy="618449"/>
            <a:chOff x="3019398" y="4442850"/>
            <a:chExt cx="1002202" cy="618449"/>
          </a:xfrm>
        </p:grpSpPr>
        <p:sp>
          <p:nvSpPr>
            <p:cNvPr id="19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300806" y="3132266"/>
            <a:ext cx="1017442" cy="586064"/>
            <a:chOff x="3004158" y="4442850"/>
            <a:chExt cx="1017442" cy="586064"/>
          </a:xfrm>
        </p:grpSpPr>
        <p:sp>
          <p:nvSpPr>
            <p:cNvPr id="24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40331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ENOVIAProjectManagementFoundation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554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554905"/>
          </a:xfrm>
          <a:prstGeom prst="rect">
            <a:avLst/>
          </a:prstGeom>
        </p:spPr>
      </p:pic>
      <p:grpSp>
        <p:nvGrpSpPr>
          <p:cNvPr id="14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6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0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5637734" y="2047937"/>
            <a:ext cx="874826" cy="396547"/>
            <a:chOff x="3019398" y="4442850"/>
            <a:chExt cx="874826" cy="396547"/>
          </a:xfrm>
        </p:grpSpPr>
        <p:sp>
          <p:nvSpPr>
            <p:cNvPr id="24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32707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ENOVIAProjectManagementFoundation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7" y="1110727"/>
            <a:ext cx="3588409" cy="25549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3" y="1110727"/>
            <a:ext cx="3588409" cy="2554905"/>
          </a:xfrm>
          <a:prstGeom prst="rect">
            <a:avLst/>
          </a:prstGeom>
        </p:spPr>
      </p:pic>
      <p:grpSp>
        <p:nvGrpSpPr>
          <p:cNvPr id="24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7390844" y="3171836"/>
            <a:ext cx="929944" cy="566512"/>
            <a:chOff x="3030696" y="4428747"/>
            <a:chExt cx="929944" cy="566512"/>
          </a:xfrm>
        </p:grpSpPr>
        <p:sp>
          <p:nvSpPr>
            <p:cNvPr id="2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795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228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3D</a:t>
            </a:r>
            <a:r>
              <a:rPr lang="en-US" altLang="ko-KR" dirty="0"/>
              <a:t>EXPERIENCE platform - Information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Software Download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904" y="1551953"/>
            <a:ext cx="676465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3ds" panose="02000503020000020004" pitchFamily="50" charset="0"/>
              </a:rPr>
              <a:t>Before starting an installation, first step is always to check the latest Fix Pack &amp; download at: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3ds" panose="02000503020000020004" pitchFamily="50" charset="0"/>
                <a:hlinkClick r:id="rId2"/>
              </a:rPr>
              <a:t>https://www.3ds.com/support/download/</a:t>
            </a:r>
            <a:endParaRPr lang="en-US" altLang="ko-KR" sz="1200" dirty="0">
              <a:solidFill>
                <a:srgbClr val="FF0000"/>
              </a:solidFill>
              <a:latin typeface="3ds" panose="0200050302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2" y="2680948"/>
            <a:ext cx="3393629" cy="1594299"/>
          </a:xfrm>
          <a:prstGeom prst="rect">
            <a:avLst/>
          </a:prstGeom>
        </p:spPr>
      </p:pic>
      <p:sp>
        <p:nvSpPr>
          <p:cNvPr id="16" name="Isosceles Triangle 15"/>
          <p:cNvSpPr/>
          <p:nvPr/>
        </p:nvSpPr>
        <p:spPr>
          <a:xfrm rot="5400000">
            <a:off x="3618404" y="3403006"/>
            <a:ext cx="782835" cy="150182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30" y="2343957"/>
            <a:ext cx="4662100" cy="219021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92484" y="924701"/>
            <a:ext cx="2956733" cy="27873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Software Download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GA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및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FP Download</a:t>
            </a:r>
          </a:p>
        </p:txBody>
      </p:sp>
    </p:spTree>
    <p:extLst>
      <p:ext uri="{BB962C8B-B14F-4D97-AF65-F5344CB8AC3E}">
        <p14:creationId xmlns:p14="http://schemas.microsoft.com/office/powerpoint/2010/main" val="57954337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ENOVIAProjectManagementFoundation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0726"/>
            <a:ext cx="3588409" cy="2554905"/>
          </a:xfrm>
          <a:prstGeom prst="rect">
            <a:avLst/>
          </a:prstGeom>
        </p:spPr>
      </p:pic>
      <p:grpSp>
        <p:nvGrpSpPr>
          <p:cNvPr id="15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59492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ENOVIAProjectManagementFoundation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005834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4260223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ENOVIAIPClassificationFoundation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53" y="1299541"/>
            <a:ext cx="3629553" cy="22610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46106" b="12407"/>
          <a:stretch/>
        </p:blipFill>
        <p:spPr>
          <a:xfrm>
            <a:off x="461817" y="1283048"/>
            <a:ext cx="3500583" cy="2897792"/>
          </a:xfrm>
          <a:prstGeom prst="rect">
            <a:avLst/>
          </a:prstGeom>
        </p:spPr>
      </p:pic>
      <p:grpSp>
        <p:nvGrpSpPr>
          <p:cNvPr id="14" name="Group 3"/>
          <p:cNvGrpSpPr/>
          <p:nvPr/>
        </p:nvGrpSpPr>
        <p:grpSpPr>
          <a:xfrm>
            <a:off x="1278615" y="3620569"/>
            <a:ext cx="1002202" cy="618449"/>
            <a:chOff x="3019398" y="4442850"/>
            <a:chExt cx="1002202" cy="618449"/>
          </a:xfrm>
        </p:grpSpPr>
        <p:sp>
          <p:nvSpPr>
            <p:cNvPr id="16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3"/>
          <p:cNvGrpSpPr/>
          <p:nvPr/>
        </p:nvGrpSpPr>
        <p:grpSpPr>
          <a:xfrm>
            <a:off x="7300806" y="3132266"/>
            <a:ext cx="1017442" cy="586064"/>
            <a:chOff x="3004158" y="4442850"/>
            <a:chExt cx="1017442" cy="586064"/>
          </a:xfrm>
        </p:grpSpPr>
        <p:sp>
          <p:nvSpPr>
            <p:cNvPr id="22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667630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ENOVIAIPClassificationFoundation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554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554905"/>
          </a:xfrm>
          <a:prstGeom prst="rect">
            <a:avLst/>
          </a:prstGeom>
        </p:spPr>
      </p:pic>
      <p:grpSp>
        <p:nvGrpSpPr>
          <p:cNvPr id="13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5637734" y="2047937"/>
            <a:ext cx="874826" cy="396547"/>
            <a:chOff x="3019398" y="4442850"/>
            <a:chExt cx="874826" cy="396547"/>
          </a:xfrm>
        </p:grpSpPr>
        <p:sp>
          <p:nvSpPr>
            <p:cNvPr id="23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7543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ENOVIAIPClassificationFoundation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7" y="1110727"/>
            <a:ext cx="3588409" cy="25549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3" y="1110727"/>
            <a:ext cx="3588409" cy="2554905"/>
          </a:xfrm>
          <a:prstGeom prst="rect">
            <a:avLst/>
          </a:prstGeom>
        </p:spPr>
      </p:pic>
      <p:grpSp>
        <p:nvGrpSpPr>
          <p:cNvPr id="24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7390844" y="3171836"/>
            <a:ext cx="929944" cy="566512"/>
            <a:chOff x="3030696" y="4428747"/>
            <a:chExt cx="929944" cy="566512"/>
          </a:xfrm>
        </p:grpSpPr>
        <p:sp>
          <p:nvSpPr>
            <p:cNvPr id="2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795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065175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ENOVIAIPClassificationFoundation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0726"/>
            <a:ext cx="3588409" cy="2554905"/>
          </a:xfrm>
          <a:prstGeom prst="rect">
            <a:avLst/>
          </a:prstGeom>
        </p:spPr>
      </p:pic>
      <p:grpSp>
        <p:nvGrpSpPr>
          <p:cNvPr id="15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431302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ENOVIAIPClassificationFoundation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056995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4260223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ENOVIADocumentManagement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46408" b="12778"/>
          <a:stretch/>
        </p:blipFill>
        <p:spPr>
          <a:xfrm>
            <a:off x="461817" y="1283049"/>
            <a:ext cx="3482295" cy="28866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15839" y="3697972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3ds" panose="02000503020000020004" pitchFamily="50" charset="0"/>
              </a:rPr>
              <a:t>Next </a:t>
            </a:r>
            <a:r>
              <a:rPr lang="ko-KR" altLang="en-US" sz="1000" dirty="0">
                <a:latin typeface="3ds" panose="02000503020000020004" pitchFamily="50" charset="0"/>
              </a:rPr>
              <a:t>버튼 클릭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554905"/>
          </a:xfrm>
          <a:prstGeom prst="rect">
            <a:avLst/>
          </a:prstGeom>
        </p:spPr>
      </p:pic>
      <p:grpSp>
        <p:nvGrpSpPr>
          <p:cNvPr id="29" name="Group 3"/>
          <p:cNvGrpSpPr/>
          <p:nvPr/>
        </p:nvGrpSpPr>
        <p:grpSpPr>
          <a:xfrm>
            <a:off x="1283695" y="3503729"/>
            <a:ext cx="1002202" cy="618449"/>
            <a:chOff x="3019398" y="4442850"/>
            <a:chExt cx="1002202" cy="618449"/>
          </a:xfrm>
        </p:grpSpPr>
        <p:sp>
          <p:nvSpPr>
            <p:cNvPr id="30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"/>
          <p:cNvGrpSpPr/>
          <p:nvPr/>
        </p:nvGrpSpPr>
        <p:grpSpPr>
          <a:xfrm>
            <a:off x="7390844" y="3166756"/>
            <a:ext cx="929944" cy="632552"/>
            <a:chOff x="3030696" y="4428747"/>
            <a:chExt cx="929944" cy="632552"/>
          </a:xfrm>
        </p:grpSpPr>
        <p:sp>
          <p:nvSpPr>
            <p:cNvPr id="3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528148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ENOVIADocumentManagement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554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554905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3"/>
          <p:cNvGrpSpPr/>
          <p:nvPr/>
        </p:nvGrpSpPr>
        <p:grpSpPr>
          <a:xfrm>
            <a:off x="969214" y="2047937"/>
            <a:ext cx="874826" cy="396547"/>
            <a:chOff x="3019398" y="4442850"/>
            <a:chExt cx="874826" cy="396547"/>
          </a:xfrm>
        </p:grpSpPr>
        <p:sp>
          <p:nvSpPr>
            <p:cNvPr id="27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24182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ENOVIADocumentManagement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1185"/>
            <a:ext cx="3588409" cy="2554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0726"/>
            <a:ext cx="3588409" cy="2554905"/>
          </a:xfrm>
          <a:prstGeom prst="rect">
            <a:avLst/>
          </a:prstGeom>
        </p:spPr>
      </p:pic>
      <p:grpSp>
        <p:nvGrpSpPr>
          <p:cNvPr id="26" name="Group 3"/>
          <p:cNvGrpSpPr/>
          <p:nvPr/>
        </p:nvGrpSpPr>
        <p:grpSpPr>
          <a:xfrm>
            <a:off x="2717594" y="3166756"/>
            <a:ext cx="929944" cy="561432"/>
            <a:chOff x="3030696" y="4428747"/>
            <a:chExt cx="929944" cy="56143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287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3"/>
          <p:cNvGrpSpPr/>
          <p:nvPr/>
        </p:nvGrpSpPr>
        <p:grpSpPr>
          <a:xfrm>
            <a:off x="7390844" y="3166756"/>
            <a:ext cx="929944" cy="632552"/>
            <a:chOff x="3030696" y="4428747"/>
            <a:chExt cx="929944" cy="632552"/>
          </a:xfrm>
        </p:grpSpPr>
        <p:sp>
          <p:nvSpPr>
            <p:cNvPr id="3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0528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3D</a:t>
            </a:r>
            <a:r>
              <a:rPr lang="en-US" altLang="ko-KR" dirty="0"/>
              <a:t>EXPERIENCE platform - Information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Software Download</a:t>
            </a:r>
          </a:p>
        </p:txBody>
      </p:sp>
      <p:sp>
        <p:nvSpPr>
          <p:cNvPr id="15" name="직사각형 16"/>
          <p:cNvSpPr/>
          <p:nvPr/>
        </p:nvSpPr>
        <p:spPr>
          <a:xfrm>
            <a:off x="6166999" y="1172271"/>
            <a:ext cx="294652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3ds" panose="02000503020000020004" pitchFamily="50" charset="0"/>
              </a:rPr>
              <a:t>3DPassport-V62022x.Windows64.zip</a:t>
            </a:r>
          </a:p>
          <a:p>
            <a:r>
              <a:rPr lang="en-US" altLang="ko-KR" sz="700" dirty="0">
                <a:latin typeface="3ds" panose="02000503020000020004" pitchFamily="50" charset="0"/>
              </a:rPr>
              <a:t>3DDashboard-V62022x.Windows64.zip</a:t>
            </a:r>
          </a:p>
          <a:p>
            <a:r>
              <a:rPr lang="en-US" altLang="ko-KR" sz="700" dirty="0">
                <a:latin typeface="3ds" panose="02000503020000020004" pitchFamily="50" charset="0"/>
              </a:rPr>
              <a:t>FederatedSearchFoundation-V62022x.Windows64.zip</a:t>
            </a:r>
          </a:p>
          <a:p>
            <a:r>
              <a:rPr lang="en-US" altLang="ko-KR" sz="700" dirty="0">
                <a:latin typeface="3ds" panose="02000503020000020004" pitchFamily="50" charset="0"/>
              </a:rPr>
              <a:t>3DSpaceIndex-V6R2022x.Windows64.zip</a:t>
            </a:r>
          </a:p>
          <a:p>
            <a:r>
              <a:rPr lang="en-US" altLang="ko-KR" sz="700" dirty="0">
                <a:latin typeface="3ds" panose="02000503020000020004" pitchFamily="50" charset="0"/>
              </a:rPr>
              <a:t>3DSpace-V62022x.Windows64.zip</a:t>
            </a:r>
          </a:p>
          <a:p>
            <a:r>
              <a:rPr lang="en-US" altLang="ko-KR" sz="700" dirty="0">
                <a:latin typeface="3ds" panose="02000503020000020004" pitchFamily="50" charset="0"/>
              </a:rPr>
              <a:t>3DIndexingServer-V62022x.Windows64.zip</a:t>
            </a:r>
          </a:p>
          <a:p>
            <a:r>
              <a:rPr lang="en-US" altLang="ko-KR" sz="700" dirty="0">
                <a:latin typeface="3ds" panose="02000503020000020004" pitchFamily="50" charset="0"/>
              </a:rPr>
              <a:t>EXALEADCloudView-V6R2022x.Windows64.zip</a:t>
            </a:r>
          </a:p>
          <a:p>
            <a:r>
              <a:rPr lang="en-US" altLang="ko-KR" sz="700" dirty="0">
                <a:latin typeface="3ds" panose="02000503020000020004" pitchFamily="50" charset="0"/>
              </a:rPr>
              <a:t>3DSwym-V6R2022x.Windows64.zip</a:t>
            </a:r>
          </a:p>
          <a:p>
            <a:r>
              <a:rPr lang="en-US" altLang="ko-KR" sz="700" dirty="0">
                <a:latin typeface="3ds" panose="02000503020000020004" pitchFamily="50" charset="0"/>
              </a:rPr>
              <a:t>3DComment-V62022x.Windows64.zip</a:t>
            </a:r>
          </a:p>
          <a:p>
            <a:r>
              <a:rPr lang="en-US" altLang="ko-KR" sz="700" dirty="0">
                <a:latin typeface="3ds" panose="02000503020000020004" pitchFamily="50" charset="0"/>
              </a:rPr>
              <a:t>3DNotification-V62022x.Windows64.zip</a:t>
            </a:r>
          </a:p>
          <a:p>
            <a:endParaRPr lang="en-US" altLang="ko-KR" sz="700" dirty="0">
              <a:latin typeface="3ds" panose="02000503020000020004" pitchFamily="50" charset="0"/>
            </a:endParaRPr>
          </a:p>
          <a:p>
            <a:r>
              <a:rPr lang="ko-KR" altLang="en-US" sz="700" dirty="0">
                <a:latin typeface="3ds" panose="02000503020000020004" pitchFamily="50" charset="0"/>
              </a:rPr>
              <a:t>DS_Installer-V6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</a:p>
          <a:p>
            <a:r>
              <a:rPr lang="ko-KR" altLang="en-US" sz="700" dirty="0">
                <a:latin typeface="3ds" panose="02000503020000020004" pitchFamily="50" charset="0"/>
              </a:rPr>
              <a:t>3DExplore-V6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  <a:endParaRPr lang="en-US" altLang="ko-KR" sz="700" dirty="0">
              <a:latin typeface="3ds" panose="02000503020000020004" pitchFamily="50" charset="0"/>
            </a:endParaRPr>
          </a:p>
          <a:p>
            <a:r>
              <a:rPr lang="ko-KR" altLang="en-US" sz="700" dirty="0">
                <a:latin typeface="3ds" panose="02000503020000020004" pitchFamily="50" charset="0"/>
              </a:rPr>
              <a:t>ENOVIAEnterpriseChangeManagement-V6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  <a:endParaRPr lang="en-US" altLang="ko-KR" sz="700" dirty="0">
              <a:latin typeface="3ds" panose="02000503020000020004" pitchFamily="50" charset="0"/>
            </a:endParaRPr>
          </a:p>
          <a:p>
            <a:r>
              <a:rPr lang="ko-KR" altLang="en-US" sz="700" dirty="0">
                <a:latin typeface="3ds" panose="02000503020000020004" pitchFamily="50" charset="0"/>
              </a:rPr>
              <a:t>ENOVIACollaborativeTasksFoundation-V6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  <a:endParaRPr lang="en-US" altLang="ko-KR" sz="700" dirty="0">
              <a:latin typeface="3ds" panose="02000503020000020004" pitchFamily="50" charset="0"/>
            </a:endParaRPr>
          </a:p>
          <a:p>
            <a:r>
              <a:rPr lang="ko-KR" altLang="en-US" sz="700" dirty="0">
                <a:latin typeface="3ds" panose="02000503020000020004" pitchFamily="50" charset="0"/>
              </a:rPr>
              <a:t>ENOVIAProjectManagementFoundation-V6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</a:p>
          <a:p>
            <a:r>
              <a:rPr lang="ko-KR" altLang="en-US" sz="700" dirty="0">
                <a:latin typeface="3ds" panose="02000503020000020004" pitchFamily="50" charset="0"/>
              </a:rPr>
              <a:t>ENOVIAIPClassificationFoundation-V6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</a:p>
          <a:p>
            <a:r>
              <a:rPr lang="en-US" altLang="ko-KR" sz="700" dirty="0" err="1">
                <a:latin typeface="3ds" panose="02000503020000020004" pitchFamily="50" charset="0"/>
              </a:rPr>
              <a:t>ENOVIADocumentManagement</a:t>
            </a:r>
            <a:r>
              <a:rPr lang="ko-KR" altLang="en-US" sz="700" dirty="0">
                <a:latin typeface="3ds" panose="02000503020000020004" pitchFamily="50" charset="0"/>
              </a:rPr>
              <a:t>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</a:p>
          <a:p>
            <a:r>
              <a:rPr lang="en-US" altLang="ko-KR" sz="700" dirty="0">
                <a:latin typeface="3ds" panose="02000503020000020004" pitchFamily="50" charset="0"/>
              </a:rPr>
              <a:t>DELMIAManufacturingModelingFoundation-V6R2022x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</a:p>
          <a:p>
            <a:r>
              <a:rPr lang="en-US" altLang="ko-KR" sz="700" dirty="0" err="1">
                <a:latin typeface="3ds" panose="02000503020000020004" pitchFamily="50" charset="0"/>
              </a:rPr>
              <a:t>ENOVIAIntegrationExchangeFramework</a:t>
            </a:r>
            <a:r>
              <a:rPr lang="ko-KR" altLang="en-US" sz="700" dirty="0">
                <a:latin typeface="3ds" panose="02000503020000020004" pitchFamily="50" charset="0"/>
              </a:rPr>
              <a:t>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  <a:endParaRPr lang="en-US" altLang="ko-KR" sz="700" dirty="0">
              <a:latin typeface="3ds" panose="02000503020000020004" pitchFamily="50" charset="0"/>
            </a:endParaRPr>
          </a:p>
          <a:p>
            <a:r>
              <a:rPr lang="en-US" altLang="ko-KR" sz="700" dirty="0" err="1">
                <a:latin typeface="3ds" panose="02000503020000020004" pitchFamily="50" charset="0"/>
              </a:rPr>
              <a:t>ENOVIACollaborationforMicrosoftServer</a:t>
            </a:r>
            <a:r>
              <a:rPr lang="ko-KR" altLang="en-US" sz="700" dirty="0">
                <a:latin typeface="3ds" panose="02000503020000020004" pitchFamily="50" charset="0"/>
              </a:rPr>
              <a:t>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  <a:endParaRPr lang="en-US" altLang="ko-KR" sz="700" dirty="0">
              <a:latin typeface="3ds" panose="02000503020000020004" pitchFamily="50" charset="0"/>
            </a:endParaRPr>
          </a:p>
          <a:p>
            <a:r>
              <a:rPr lang="en-US" altLang="ko-KR" sz="700" dirty="0" err="1">
                <a:latin typeface="3ds" panose="02000503020000020004" pitchFamily="50" charset="0"/>
              </a:rPr>
              <a:t>ENOVIAUnifiedX-CADDesignManagement</a:t>
            </a:r>
            <a:r>
              <a:rPr lang="ko-KR" altLang="en-US" sz="700" dirty="0">
                <a:latin typeface="3ds" panose="02000503020000020004" pitchFamily="50" charset="0"/>
              </a:rPr>
              <a:t>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  <a:endParaRPr lang="en-US" altLang="ko-KR" sz="700" dirty="0">
              <a:latin typeface="3ds" panose="02000503020000020004" pitchFamily="50" charset="0"/>
            </a:endParaRPr>
          </a:p>
          <a:p>
            <a:r>
              <a:rPr lang="en-US" altLang="ko-KR" sz="700" dirty="0" err="1">
                <a:latin typeface="3ds" panose="02000503020000020004" pitchFamily="50" charset="0"/>
              </a:rPr>
              <a:t>DataModelCustomizationFoundation</a:t>
            </a:r>
            <a:r>
              <a:rPr lang="ko-KR" altLang="en-US" sz="700" dirty="0">
                <a:latin typeface="3ds" panose="02000503020000020004" pitchFamily="50" charset="0"/>
              </a:rPr>
              <a:t>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  <a:endParaRPr lang="en-US" altLang="ko-KR" sz="700" dirty="0">
              <a:latin typeface="3ds" panose="02000503020000020004" pitchFamily="50" charset="0"/>
            </a:endParaRPr>
          </a:p>
          <a:p>
            <a:r>
              <a:rPr lang="en-US" altLang="ko-KR" sz="700" dirty="0" err="1">
                <a:latin typeface="3ds" panose="02000503020000020004" pitchFamily="50" charset="0"/>
              </a:rPr>
              <a:t>AdapterforX-PDMFoundation</a:t>
            </a:r>
            <a:r>
              <a:rPr lang="ko-KR" altLang="en-US" sz="700" dirty="0">
                <a:latin typeface="3ds" panose="02000503020000020004" pitchFamily="50" charset="0"/>
              </a:rPr>
              <a:t>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  <a:endParaRPr lang="en-US" altLang="ko-KR" sz="700" dirty="0">
              <a:latin typeface="3ds" panose="02000503020000020004" pitchFamily="50" charset="0"/>
            </a:endParaRPr>
          </a:p>
          <a:p>
            <a:r>
              <a:rPr lang="ko-KR" altLang="en-US" sz="700" dirty="0">
                <a:latin typeface="3ds" panose="02000503020000020004" pitchFamily="50" charset="0"/>
              </a:rPr>
              <a:t>ENOVIATraceableRequirementsManagementFoundation-V6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</a:p>
          <a:p>
            <a:r>
              <a:rPr lang="en-US" altLang="ko-KR" sz="700" dirty="0" err="1">
                <a:latin typeface="3ds" panose="02000503020000020004" pitchFamily="50" charset="0"/>
              </a:rPr>
              <a:t>CATIASystemsTraceability</a:t>
            </a:r>
            <a:r>
              <a:rPr lang="ko-KR" altLang="en-US" sz="700" dirty="0">
                <a:latin typeface="3ds" panose="02000503020000020004" pitchFamily="50" charset="0"/>
              </a:rPr>
              <a:t>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  <a:endParaRPr lang="en-US" altLang="ko-KR" sz="700" dirty="0">
              <a:latin typeface="3ds" panose="02000503020000020004" pitchFamily="50" charset="0"/>
            </a:endParaRPr>
          </a:p>
          <a:p>
            <a:r>
              <a:rPr lang="ko-KR" altLang="en-US" sz="700" dirty="0">
                <a:latin typeface="3ds" panose="02000503020000020004" pitchFamily="50" charset="0"/>
              </a:rPr>
              <a:t>ENOVIAVariantManagementFoundation-V6</a:t>
            </a:r>
            <a:r>
              <a:rPr lang="en-US" altLang="ko-KR" sz="700" dirty="0">
                <a:latin typeface="3ds" panose="02000503020000020004" pitchFamily="50" charset="0"/>
              </a:rPr>
              <a:t>R2022x</a:t>
            </a:r>
            <a:r>
              <a:rPr lang="ko-KR" altLang="en-US" sz="700" dirty="0">
                <a:latin typeface="3ds" panose="02000503020000020004" pitchFamily="50" charset="0"/>
              </a:rPr>
              <a:t>.Windows64.zip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76224" y="1472454"/>
            <a:ext cx="5756888" cy="3031964"/>
            <a:chOff x="6166999" y="-2949925"/>
            <a:chExt cx="14631668" cy="700547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b="11160"/>
            <a:stretch/>
          </p:blipFill>
          <p:spPr>
            <a:xfrm>
              <a:off x="6166999" y="-2949925"/>
              <a:ext cx="14631668" cy="6973286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6829692" y="1712823"/>
              <a:ext cx="11088061" cy="2342723"/>
              <a:chOff x="6829692" y="1499463"/>
              <a:chExt cx="11088061" cy="234272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4935" y="1499463"/>
                <a:ext cx="11034716" cy="944962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4935" y="2440405"/>
                <a:ext cx="11034716" cy="701101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9692" y="3133465"/>
                <a:ext cx="11088061" cy="708721"/>
              </a:xfrm>
              <a:prstGeom prst="rect">
                <a:avLst/>
              </a:prstGeom>
            </p:spPr>
          </p:pic>
        </p:grpSp>
      </p:grpSp>
      <p:sp>
        <p:nvSpPr>
          <p:cNvPr id="25" name="Rectangle 24"/>
          <p:cNvSpPr/>
          <p:nvPr/>
        </p:nvSpPr>
        <p:spPr>
          <a:xfrm>
            <a:off x="527968" y="3468977"/>
            <a:ext cx="4371637" cy="105080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6" name="직선 화살표 연결선 5"/>
          <p:cNvCxnSpPr/>
          <p:nvPr/>
        </p:nvCxnSpPr>
        <p:spPr>
          <a:xfrm>
            <a:off x="4907894" y="3896314"/>
            <a:ext cx="1297074" cy="672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23485" y="3625065"/>
            <a:ext cx="11375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Extract</a:t>
            </a:r>
            <a:endParaRPr lang="ko-KR" altLang="en-US" dirty="0">
              <a:solidFill>
                <a:srgbClr val="FF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58455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ENOVIADocumentManagement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5" y="1110726"/>
            <a:ext cx="3588409" cy="2554905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468261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4260223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DELMIAManufacturingModelingFoundation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15839" y="3697972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3ds" panose="02000503020000020004" pitchFamily="50" charset="0"/>
              </a:rPr>
              <a:t>Next </a:t>
            </a:r>
            <a:r>
              <a:rPr lang="ko-KR" altLang="en-US" sz="1000" dirty="0">
                <a:latin typeface="3ds" panose="02000503020000020004" pitchFamily="50" charset="0"/>
              </a:rPr>
              <a:t>버튼 클릭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8" y="1110729"/>
            <a:ext cx="3588408" cy="2554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46512" b="13011"/>
          <a:stretch/>
        </p:blipFill>
        <p:spPr>
          <a:xfrm>
            <a:off x="461817" y="1283049"/>
            <a:ext cx="3470103" cy="2874423"/>
          </a:xfrm>
          <a:prstGeom prst="rect">
            <a:avLst/>
          </a:prstGeom>
        </p:spPr>
      </p:pic>
      <p:grpSp>
        <p:nvGrpSpPr>
          <p:cNvPr id="13" name="Group 3"/>
          <p:cNvGrpSpPr/>
          <p:nvPr/>
        </p:nvGrpSpPr>
        <p:grpSpPr>
          <a:xfrm>
            <a:off x="1283695" y="3503729"/>
            <a:ext cx="1002202" cy="618449"/>
            <a:chOff x="3019398" y="4442850"/>
            <a:chExt cx="1002202" cy="618449"/>
          </a:xfrm>
        </p:grpSpPr>
        <p:sp>
          <p:nvSpPr>
            <p:cNvPr id="15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3"/>
          <p:cNvGrpSpPr/>
          <p:nvPr/>
        </p:nvGrpSpPr>
        <p:grpSpPr>
          <a:xfrm>
            <a:off x="7390844" y="3166756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274685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DELMIAManufacturingModelingFoundation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5549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0729"/>
            <a:ext cx="3588409" cy="2554905"/>
          </a:xfrm>
          <a:prstGeom prst="rect">
            <a:avLst/>
          </a:prstGeom>
        </p:spPr>
      </p:pic>
      <p:grpSp>
        <p:nvGrpSpPr>
          <p:cNvPr id="24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Group 3"/>
          <p:cNvGrpSpPr/>
          <p:nvPr/>
        </p:nvGrpSpPr>
        <p:grpSpPr>
          <a:xfrm>
            <a:off x="969214" y="2047937"/>
            <a:ext cx="874826" cy="396547"/>
            <a:chOff x="3019398" y="4442850"/>
            <a:chExt cx="874826" cy="396547"/>
          </a:xfrm>
        </p:grpSpPr>
        <p:sp>
          <p:nvSpPr>
            <p:cNvPr id="33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4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28528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DELMIAManufacturingModelingFoundation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1185"/>
            <a:ext cx="3588409" cy="2554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0726"/>
            <a:ext cx="3588409" cy="2554905"/>
          </a:xfrm>
          <a:prstGeom prst="rect">
            <a:avLst/>
          </a:prstGeom>
        </p:spPr>
      </p:pic>
      <p:grpSp>
        <p:nvGrpSpPr>
          <p:cNvPr id="12" name="Group 3"/>
          <p:cNvGrpSpPr/>
          <p:nvPr/>
        </p:nvGrpSpPr>
        <p:grpSpPr>
          <a:xfrm>
            <a:off x="2717594" y="3166756"/>
            <a:ext cx="929944" cy="561432"/>
            <a:chOff x="3030696" y="4428747"/>
            <a:chExt cx="929944" cy="561432"/>
          </a:xfrm>
        </p:grpSpPr>
        <p:sp>
          <p:nvSpPr>
            <p:cNvPr id="1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287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3"/>
          <p:cNvGrpSpPr/>
          <p:nvPr/>
        </p:nvGrpSpPr>
        <p:grpSpPr>
          <a:xfrm>
            <a:off x="7390844" y="316675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183811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DELMIAManufacturingModelingFoundation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4" y="1110726"/>
            <a:ext cx="3588409" cy="2554905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121707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t="1" r="46483" b="12962"/>
          <a:stretch/>
        </p:blipFill>
        <p:spPr>
          <a:xfrm>
            <a:off x="461818" y="1283049"/>
            <a:ext cx="3470102" cy="2874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4260223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ENOVIACollaborationforMicrosoftServer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grpSp>
        <p:nvGrpSpPr>
          <p:cNvPr id="13" name="Group 3"/>
          <p:cNvGrpSpPr/>
          <p:nvPr/>
        </p:nvGrpSpPr>
        <p:grpSpPr>
          <a:xfrm>
            <a:off x="1283695" y="3619553"/>
            <a:ext cx="1002202" cy="618449"/>
            <a:chOff x="3019398" y="4442850"/>
            <a:chExt cx="1002202" cy="618449"/>
          </a:xfrm>
        </p:grpSpPr>
        <p:sp>
          <p:nvSpPr>
            <p:cNvPr id="15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38" y="1299541"/>
            <a:ext cx="3629553" cy="226103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grpSp>
        <p:nvGrpSpPr>
          <p:cNvPr id="28" name="Group 3"/>
          <p:cNvGrpSpPr/>
          <p:nvPr/>
        </p:nvGrpSpPr>
        <p:grpSpPr>
          <a:xfrm>
            <a:off x="7300806" y="3132266"/>
            <a:ext cx="1017442" cy="586064"/>
            <a:chOff x="3004158" y="4442850"/>
            <a:chExt cx="1017442" cy="586064"/>
          </a:xfrm>
        </p:grpSpPr>
        <p:sp>
          <p:nvSpPr>
            <p:cNvPr id="29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31274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ENOVIACollaborationforMicrosoftServer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554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554905"/>
          </a:xfrm>
          <a:prstGeom prst="rect">
            <a:avLst/>
          </a:prstGeom>
        </p:spPr>
      </p:pic>
      <p:grpSp>
        <p:nvGrpSpPr>
          <p:cNvPr id="13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5637734" y="2047937"/>
            <a:ext cx="874826" cy="396547"/>
            <a:chOff x="3019398" y="4442850"/>
            <a:chExt cx="874826" cy="396547"/>
          </a:xfrm>
        </p:grpSpPr>
        <p:sp>
          <p:nvSpPr>
            <p:cNvPr id="23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39705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7"/>
            <a:ext cx="3588409" cy="2554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ENOVIACollaborationforMicrosoftServer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7" y="1110727"/>
            <a:ext cx="3588409" cy="2554905"/>
          </a:xfrm>
          <a:prstGeom prst="rect">
            <a:avLst/>
          </a:prstGeom>
        </p:spPr>
      </p:pic>
      <p:grpSp>
        <p:nvGrpSpPr>
          <p:cNvPr id="24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7390844" y="3171836"/>
            <a:ext cx="929944" cy="566512"/>
            <a:chOff x="3030696" y="4428747"/>
            <a:chExt cx="929944" cy="566512"/>
          </a:xfrm>
        </p:grpSpPr>
        <p:sp>
          <p:nvSpPr>
            <p:cNvPr id="2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795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026895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6" y="1110726"/>
            <a:ext cx="3588409" cy="25549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ENOVIACollaborationforMicrosoftServer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2867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15839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grpSp>
        <p:nvGrpSpPr>
          <p:cNvPr id="28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2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3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527654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r="46463" b="11689"/>
          <a:stretch/>
        </p:blipFill>
        <p:spPr>
          <a:xfrm>
            <a:off x="461819" y="1283050"/>
            <a:ext cx="3474642" cy="2919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4260223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ENOVIAIntegrationExchangeFramework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grpSp>
        <p:nvGrpSpPr>
          <p:cNvPr id="13" name="Group 3"/>
          <p:cNvGrpSpPr/>
          <p:nvPr/>
        </p:nvGrpSpPr>
        <p:grpSpPr>
          <a:xfrm>
            <a:off x="1283695" y="3619553"/>
            <a:ext cx="1002202" cy="618449"/>
            <a:chOff x="3019398" y="4442850"/>
            <a:chExt cx="1002202" cy="618449"/>
          </a:xfrm>
        </p:grpSpPr>
        <p:sp>
          <p:nvSpPr>
            <p:cNvPr id="15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38" y="1299541"/>
            <a:ext cx="3629553" cy="226103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15839" y="364452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Installer </a:t>
            </a:r>
            <a:r>
              <a:rPr lang="ko-KR" altLang="en-US" sz="1000" b="1" dirty="0">
                <a:latin typeface="3ds" panose="02000503020000020004" pitchFamily="50" charset="0"/>
              </a:rPr>
              <a:t>폴더 선택</a:t>
            </a:r>
          </a:p>
        </p:txBody>
      </p:sp>
      <p:grpSp>
        <p:nvGrpSpPr>
          <p:cNvPr id="28" name="Group 3"/>
          <p:cNvGrpSpPr/>
          <p:nvPr/>
        </p:nvGrpSpPr>
        <p:grpSpPr>
          <a:xfrm>
            <a:off x="7300806" y="3132266"/>
            <a:ext cx="1017442" cy="586064"/>
            <a:chOff x="3004158" y="4442850"/>
            <a:chExt cx="1017442" cy="586064"/>
          </a:xfrm>
        </p:grpSpPr>
        <p:sp>
          <p:nvSpPr>
            <p:cNvPr id="29" name="직사각형 16"/>
            <p:cNvSpPr/>
            <p:nvPr/>
          </p:nvSpPr>
          <p:spPr>
            <a:xfrm>
              <a:off x="3194970" y="4645554"/>
              <a:ext cx="601529" cy="166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28"/>
            <p:cNvSpPr/>
            <p:nvPr/>
          </p:nvSpPr>
          <p:spPr>
            <a:xfrm>
              <a:off x="300415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77160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2052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3D</a:t>
            </a:r>
            <a:r>
              <a:rPr lang="en-US" altLang="ko-KR" dirty="0"/>
              <a:t>EXPERIENCE platform - Information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Best Practices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904" y="1551953"/>
            <a:ext cx="676465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3ds" panose="02000503020000020004" pitchFamily="50" charset="0"/>
              </a:rPr>
              <a:t>Please also check the different white papers available at: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3ds" panose="02000503020000020004" pitchFamily="50" charset="0"/>
                <a:hlinkClick r:id="rId2"/>
              </a:rPr>
              <a:t>http://www.3ds.com/support/documentation/best-practices/</a:t>
            </a:r>
            <a:endParaRPr lang="en-US" altLang="ko-KR" sz="1200" dirty="0">
              <a:solidFill>
                <a:srgbClr val="FF0000"/>
              </a:solidFill>
              <a:latin typeface="3ds" panose="0200050302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845" y="2251052"/>
            <a:ext cx="5128310" cy="24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6669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ENOVIAIntegrationExchangeFramework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554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10729"/>
            <a:ext cx="3588408" cy="2554905"/>
          </a:xfrm>
          <a:prstGeom prst="rect">
            <a:avLst/>
          </a:prstGeom>
        </p:spPr>
      </p:pic>
      <p:grpSp>
        <p:nvGrpSpPr>
          <p:cNvPr id="13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5637734" y="2047937"/>
            <a:ext cx="874826" cy="396547"/>
            <a:chOff x="3019398" y="4442850"/>
            <a:chExt cx="874826" cy="396547"/>
          </a:xfrm>
        </p:grpSpPr>
        <p:sp>
          <p:nvSpPr>
            <p:cNvPr id="23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8656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7"/>
            <a:ext cx="3588409" cy="2554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ENOVIAIntegrationExchangeFramework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7" y="1110727"/>
            <a:ext cx="3588409" cy="2554905"/>
          </a:xfrm>
          <a:prstGeom prst="rect">
            <a:avLst/>
          </a:prstGeom>
        </p:spPr>
      </p:pic>
      <p:grpSp>
        <p:nvGrpSpPr>
          <p:cNvPr id="24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7390844" y="3171836"/>
            <a:ext cx="929944" cy="566512"/>
            <a:chOff x="3030696" y="4428747"/>
            <a:chExt cx="929944" cy="566512"/>
          </a:xfrm>
        </p:grpSpPr>
        <p:sp>
          <p:nvSpPr>
            <p:cNvPr id="2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795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191639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5" y="1110726"/>
            <a:ext cx="3588409" cy="25549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ENOVIAIntegrationExchangeFramework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2867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15839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grpSp>
        <p:nvGrpSpPr>
          <p:cNvPr id="28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2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3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0915190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4260223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ENOVIAUnifiedX-CADDesignManagement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15839" y="3697972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3ds" panose="02000503020000020004" pitchFamily="50" charset="0"/>
              </a:rPr>
              <a:t>Next </a:t>
            </a:r>
            <a:r>
              <a:rPr lang="ko-KR" altLang="en-US" sz="1000" dirty="0">
                <a:latin typeface="3ds" panose="02000503020000020004" pitchFamily="50" charset="0"/>
              </a:rPr>
              <a:t>버튼 클릭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8" y="1110729"/>
            <a:ext cx="3588408" cy="25549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46747" b="13687"/>
          <a:stretch/>
        </p:blipFill>
        <p:spPr>
          <a:xfrm>
            <a:off x="461817" y="1283049"/>
            <a:ext cx="3454863" cy="2852071"/>
          </a:xfrm>
          <a:prstGeom prst="rect">
            <a:avLst/>
          </a:prstGeom>
        </p:spPr>
      </p:pic>
      <p:grpSp>
        <p:nvGrpSpPr>
          <p:cNvPr id="14" name="Group 3"/>
          <p:cNvGrpSpPr/>
          <p:nvPr/>
        </p:nvGrpSpPr>
        <p:grpSpPr>
          <a:xfrm>
            <a:off x="1283695" y="3503729"/>
            <a:ext cx="1002202" cy="618449"/>
            <a:chOff x="3019398" y="4442850"/>
            <a:chExt cx="1002202" cy="618449"/>
          </a:xfrm>
        </p:grpSpPr>
        <p:sp>
          <p:nvSpPr>
            <p:cNvPr id="15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3"/>
          <p:cNvGrpSpPr/>
          <p:nvPr/>
        </p:nvGrpSpPr>
        <p:grpSpPr>
          <a:xfrm>
            <a:off x="7390844" y="3166756"/>
            <a:ext cx="929944" cy="632552"/>
            <a:chOff x="3030696" y="4428747"/>
            <a:chExt cx="929944" cy="632552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187612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ENOVIAUnifiedX-CADDesignManagement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9"/>
            <a:ext cx="3588408" cy="2554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5" y="1110729"/>
            <a:ext cx="3588409" cy="2554905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969214" y="2047937"/>
            <a:ext cx="874826" cy="396547"/>
            <a:chOff x="3019398" y="4442850"/>
            <a:chExt cx="874826" cy="396547"/>
          </a:xfrm>
        </p:grpSpPr>
        <p:sp>
          <p:nvSpPr>
            <p:cNvPr id="25" name="직사각형 16"/>
            <p:cNvSpPr/>
            <p:nvPr/>
          </p:nvSpPr>
          <p:spPr>
            <a:xfrm>
              <a:off x="3189657" y="4664354"/>
              <a:ext cx="704567" cy="175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829338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ENOVIAUnifiedX-CADDesignManagement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System Administrator </a:t>
            </a:r>
            <a:r>
              <a:rPr lang="ko-KR" altLang="en-US" sz="1000" b="1" dirty="0">
                <a:latin typeface="3ds" panose="02000503020000020004" pitchFamily="50" charset="0"/>
              </a:rPr>
              <a:t>정보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creator (</a:t>
            </a:r>
            <a:r>
              <a:rPr lang="ko-KR" altLang="en-US" sz="1000" dirty="0">
                <a:latin typeface="3ds" panose="02000503020000020004" pitchFamily="50" charset="0"/>
              </a:rPr>
              <a:t>패스워드 없음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업데이트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Database Upgrade , Data Migration </a:t>
            </a:r>
            <a:r>
              <a:rPr lang="ko-KR" altLang="en-US" sz="1000" dirty="0">
                <a:latin typeface="3ds" panose="02000503020000020004" pitchFamily="50" charset="0"/>
              </a:rPr>
              <a:t>과 관련 없음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1185"/>
            <a:ext cx="3588409" cy="2554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110726"/>
            <a:ext cx="3588409" cy="2554905"/>
          </a:xfrm>
          <a:prstGeom prst="rect">
            <a:avLst/>
          </a:prstGeom>
        </p:spPr>
      </p:pic>
      <p:grpSp>
        <p:nvGrpSpPr>
          <p:cNvPr id="12" name="Group 3"/>
          <p:cNvGrpSpPr/>
          <p:nvPr/>
        </p:nvGrpSpPr>
        <p:grpSpPr>
          <a:xfrm>
            <a:off x="2717594" y="3166756"/>
            <a:ext cx="929944" cy="561432"/>
            <a:chOff x="3030696" y="4428747"/>
            <a:chExt cx="929944" cy="561432"/>
          </a:xfrm>
        </p:grpSpPr>
        <p:sp>
          <p:nvSpPr>
            <p:cNvPr id="1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3287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3"/>
          <p:cNvGrpSpPr/>
          <p:nvPr/>
        </p:nvGrpSpPr>
        <p:grpSpPr>
          <a:xfrm>
            <a:off x="7390844" y="316675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29007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Webapps</a:t>
            </a:r>
            <a:r>
              <a:rPr lang="en-US" altLang="ko-KR" dirty="0"/>
              <a:t> FP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ENOVIAUnifiedX-CADDesignManagement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9" y="369797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26"/>
            <a:ext cx="3588409" cy="2554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4" y="1110725"/>
            <a:ext cx="3588409" cy="2554905"/>
          </a:xfrm>
          <a:prstGeom prst="rect">
            <a:avLst/>
          </a:prstGeom>
        </p:spPr>
      </p:pic>
      <p:grpSp>
        <p:nvGrpSpPr>
          <p:cNvPr id="18" name="Group 3"/>
          <p:cNvGrpSpPr/>
          <p:nvPr/>
        </p:nvGrpSpPr>
        <p:grpSpPr>
          <a:xfrm>
            <a:off x="2717594" y="3171836"/>
            <a:ext cx="929944" cy="632552"/>
            <a:chOff x="3030696" y="4428747"/>
            <a:chExt cx="929944" cy="632552"/>
          </a:xfrm>
        </p:grpSpPr>
        <p:sp>
          <p:nvSpPr>
            <p:cNvPr id="19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7390844" y="3171836"/>
            <a:ext cx="929944" cy="632552"/>
            <a:chOff x="3030696" y="4428747"/>
            <a:chExt cx="929944" cy="632552"/>
          </a:xfrm>
        </p:grpSpPr>
        <p:sp>
          <p:nvSpPr>
            <p:cNvPr id="2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942935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Post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854216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PATH </a:t>
            </a:r>
            <a:r>
              <a:rPr lang="ko-KR" altLang="en-US" dirty="0">
                <a:latin typeface="3ds" panose="02000503020000020004" pitchFamily="50" charset="0"/>
              </a:rPr>
              <a:t>환경변수 수정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환경변수 </a:t>
            </a:r>
            <a:r>
              <a:rPr lang="en-US" altLang="ko-KR" dirty="0">
                <a:latin typeface="3ds" panose="02000503020000020004" pitchFamily="50" charset="0"/>
              </a:rPr>
              <a:t>PATH</a:t>
            </a:r>
            <a:r>
              <a:rPr lang="ko-KR" altLang="en-US" dirty="0">
                <a:latin typeface="3ds" panose="02000503020000020004" pitchFamily="50" charset="0"/>
              </a:rPr>
              <a:t>에 </a:t>
            </a:r>
            <a:r>
              <a:rPr lang="en-US" altLang="ko-KR" dirty="0">
                <a:latin typeface="3ds" panose="02000503020000020004" pitchFamily="50" charset="0"/>
              </a:rPr>
              <a:t>3DSpace </a:t>
            </a:r>
            <a:r>
              <a:rPr lang="ko-KR" altLang="en-US" dirty="0">
                <a:latin typeface="3ds" panose="02000503020000020004" pitchFamily="50" charset="0"/>
              </a:rPr>
              <a:t>설치 폴더의</a:t>
            </a:r>
            <a:r>
              <a:rPr lang="en-US" altLang="ko-KR" dirty="0">
                <a:latin typeface="3ds" panose="02000503020000020004" pitchFamily="50" charset="0"/>
              </a:rPr>
              <a:t>bin </a:t>
            </a:r>
            <a:r>
              <a:rPr lang="ko-KR" altLang="en-US" dirty="0">
                <a:latin typeface="3ds" panose="02000503020000020004" pitchFamily="50" charset="0"/>
              </a:rPr>
              <a:t>폴더를 추가</a:t>
            </a:r>
          </a:p>
          <a:p>
            <a:pPr lvl="2"/>
            <a:r>
              <a:rPr lang="en-US" altLang="ko-KR" dirty="0">
                <a:latin typeface="3ds" panose="02000503020000020004" pitchFamily="50" charset="0"/>
              </a:rPr>
              <a:t>Ex) C:\R2022x\3DSpace\win_b64\code\bin</a:t>
            </a:r>
          </a:p>
          <a:p>
            <a:endParaRPr lang="en-US" altLang="ko-KR" dirty="0">
              <a:latin typeface="3ds" panose="02000503020000020004" pitchFamily="50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34926" y="1564884"/>
            <a:ext cx="6474149" cy="3506831"/>
            <a:chOff x="-4191000" y="-1524000"/>
            <a:chExt cx="18288000" cy="9906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191000" y="-1524000"/>
              <a:ext cx="18288000" cy="9906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672868" y="1913137"/>
              <a:ext cx="2438400" cy="2667000"/>
            </a:xfrm>
            <a:prstGeom prst="rect">
              <a:avLst/>
            </a:prstGeom>
            <a:ln w="6350">
              <a:noFill/>
            </a:ln>
          </p:spPr>
        </p:pic>
      </p:grpSp>
      <p:sp>
        <p:nvSpPr>
          <p:cNvPr id="14" name="Rectangle 13"/>
          <p:cNvSpPr/>
          <p:nvPr/>
        </p:nvSpPr>
        <p:spPr>
          <a:xfrm>
            <a:off x="5592891" y="1425865"/>
            <a:ext cx="3168206" cy="407884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+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Embedd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로 설치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작업 불필요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설정은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Registry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저장됨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다음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Page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참고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13705" y="2500063"/>
            <a:ext cx="746051" cy="316957"/>
            <a:chOff x="1113705" y="2500063"/>
            <a:chExt cx="746051" cy="316957"/>
          </a:xfrm>
        </p:grpSpPr>
        <p:sp>
          <p:nvSpPr>
            <p:cNvPr id="15" name="직사각형 16"/>
            <p:cNvSpPr/>
            <p:nvPr/>
          </p:nvSpPr>
          <p:spPr>
            <a:xfrm>
              <a:off x="1317978" y="2709498"/>
              <a:ext cx="541778" cy="1075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타원 34"/>
            <p:cNvSpPr/>
            <p:nvPr/>
          </p:nvSpPr>
          <p:spPr>
            <a:xfrm>
              <a:off x="11137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11349" y="3415253"/>
            <a:ext cx="1070221" cy="316957"/>
            <a:chOff x="1113705" y="2500063"/>
            <a:chExt cx="1070221" cy="316957"/>
          </a:xfrm>
        </p:grpSpPr>
        <p:sp>
          <p:nvSpPr>
            <p:cNvPr id="19" name="직사각형 16"/>
            <p:cNvSpPr/>
            <p:nvPr/>
          </p:nvSpPr>
          <p:spPr>
            <a:xfrm>
              <a:off x="1317978" y="2709498"/>
              <a:ext cx="865948" cy="1075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0" name="타원 34"/>
            <p:cNvSpPr/>
            <p:nvPr/>
          </p:nvSpPr>
          <p:spPr>
            <a:xfrm>
              <a:off x="11137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62802" y="2145876"/>
            <a:ext cx="806554" cy="316957"/>
            <a:chOff x="1113705" y="2500063"/>
            <a:chExt cx="806554" cy="316957"/>
          </a:xfrm>
        </p:grpSpPr>
        <p:sp>
          <p:nvSpPr>
            <p:cNvPr id="22" name="직사각형 16"/>
            <p:cNvSpPr/>
            <p:nvPr/>
          </p:nvSpPr>
          <p:spPr>
            <a:xfrm>
              <a:off x="1317978" y="2709498"/>
              <a:ext cx="602281" cy="1075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3" name="타원 34"/>
            <p:cNvSpPr/>
            <p:nvPr/>
          </p:nvSpPr>
          <p:spPr>
            <a:xfrm>
              <a:off x="11137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360418" y="2548637"/>
            <a:ext cx="493771" cy="304101"/>
            <a:chOff x="1075605" y="2500063"/>
            <a:chExt cx="493771" cy="304101"/>
          </a:xfrm>
        </p:grpSpPr>
        <p:sp>
          <p:nvSpPr>
            <p:cNvPr id="25" name="직사각형 16"/>
            <p:cNvSpPr/>
            <p:nvPr/>
          </p:nvSpPr>
          <p:spPr>
            <a:xfrm>
              <a:off x="1315598" y="2707117"/>
              <a:ext cx="253778" cy="970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6" name="타원 34"/>
            <p:cNvSpPr/>
            <p:nvPr/>
          </p:nvSpPr>
          <p:spPr>
            <a:xfrm>
              <a:off x="10756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54640" y="3700872"/>
            <a:ext cx="658689" cy="304391"/>
            <a:chOff x="1113705" y="2500063"/>
            <a:chExt cx="658689" cy="304391"/>
          </a:xfrm>
        </p:grpSpPr>
        <p:sp>
          <p:nvSpPr>
            <p:cNvPr id="28" name="직사각형 16"/>
            <p:cNvSpPr/>
            <p:nvPr/>
          </p:nvSpPr>
          <p:spPr>
            <a:xfrm>
              <a:off x="1315597" y="2707117"/>
              <a:ext cx="456797" cy="97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9" name="타원 34"/>
            <p:cNvSpPr/>
            <p:nvPr/>
          </p:nvSpPr>
          <p:spPr>
            <a:xfrm>
              <a:off x="11137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86341" y="3434962"/>
            <a:ext cx="2102440" cy="304391"/>
            <a:chOff x="1081955" y="2500063"/>
            <a:chExt cx="2102440" cy="304391"/>
          </a:xfrm>
        </p:grpSpPr>
        <p:sp>
          <p:nvSpPr>
            <p:cNvPr id="31" name="직사각형 16"/>
            <p:cNvSpPr/>
            <p:nvPr/>
          </p:nvSpPr>
          <p:spPr>
            <a:xfrm>
              <a:off x="1315597" y="2707117"/>
              <a:ext cx="1868798" cy="97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2" name="타원 34"/>
            <p:cNvSpPr/>
            <p:nvPr/>
          </p:nvSpPr>
          <p:spPr>
            <a:xfrm>
              <a:off x="108195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17498" y="3729880"/>
            <a:ext cx="518910" cy="304391"/>
            <a:chOff x="1113705" y="2500063"/>
            <a:chExt cx="518910" cy="304391"/>
          </a:xfrm>
        </p:grpSpPr>
        <p:sp>
          <p:nvSpPr>
            <p:cNvPr id="34" name="직사각형 16"/>
            <p:cNvSpPr/>
            <p:nvPr/>
          </p:nvSpPr>
          <p:spPr>
            <a:xfrm>
              <a:off x="1313217" y="2707117"/>
              <a:ext cx="319398" cy="97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1137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640390" y="2848585"/>
            <a:ext cx="1018215" cy="291196"/>
            <a:chOff x="1088305" y="2500063"/>
            <a:chExt cx="1018215" cy="291196"/>
          </a:xfrm>
        </p:grpSpPr>
        <p:sp>
          <p:nvSpPr>
            <p:cNvPr id="37" name="직사각형 16"/>
            <p:cNvSpPr/>
            <p:nvPr/>
          </p:nvSpPr>
          <p:spPr>
            <a:xfrm>
              <a:off x="1317346" y="2708686"/>
              <a:ext cx="789174" cy="825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8" name="타원 34"/>
            <p:cNvSpPr/>
            <p:nvPr/>
          </p:nvSpPr>
          <p:spPr>
            <a:xfrm>
              <a:off x="10883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711456" y="3780610"/>
            <a:ext cx="518910" cy="304391"/>
            <a:chOff x="1113705" y="2500063"/>
            <a:chExt cx="518910" cy="304391"/>
          </a:xfrm>
        </p:grpSpPr>
        <p:sp>
          <p:nvSpPr>
            <p:cNvPr id="40" name="직사각형 16"/>
            <p:cNvSpPr/>
            <p:nvPr/>
          </p:nvSpPr>
          <p:spPr>
            <a:xfrm>
              <a:off x="1313217" y="2707117"/>
              <a:ext cx="319398" cy="97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41" name="타원 34"/>
            <p:cNvSpPr/>
            <p:nvPr/>
          </p:nvSpPr>
          <p:spPr>
            <a:xfrm>
              <a:off x="11137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52770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996147" y="2333723"/>
            <a:ext cx="3873339" cy="2676331"/>
            <a:chOff x="3934322" y="2282923"/>
            <a:chExt cx="4011267" cy="277163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4322" y="2282923"/>
              <a:ext cx="4011267" cy="2771634"/>
            </a:xfrm>
            <a:prstGeom prst="rect">
              <a:avLst/>
            </a:prstGeom>
          </p:spPr>
        </p:pic>
        <p:sp>
          <p:nvSpPr>
            <p:cNvPr id="18" name="직사각형 16"/>
            <p:cNvSpPr/>
            <p:nvPr/>
          </p:nvSpPr>
          <p:spPr>
            <a:xfrm>
              <a:off x="4024018" y="2690423"/>
              <a:ext cx="686526" cy="862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0" name="직사각형 16"/>
            <p:cNvSpPr/>
            <p:nvPr/>
          </p:nvSpPr>
          <p:spPr>
            <a:xfrm>
              <a:off x="4098810" y="3042851"/>
              <a:ext cx="417878" cy="862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1" name="직사각형 16"/>
            <p:cNvSpPr/>
            <p:nvPr/>
          </p:nvSpPr>
          <p:spPr>
            <a:xfrm>
              <a:off x="4172186" y="4095364"/>
              <a:ext cx="847100" cy="2266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4" name="직사각형 16"/>
            <p:cNvSpPr/>
            <p:nvPr/>
          </p:nvSpPr>
          <p:spPr>
            <a:xfrm>
              <a:off x="4391269" y="4658398"/>
              <a:ext cx="666105" cy="2266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6" name="직사각형 16"/>
            <p:cNvSpPr/>
            <p:nvPr/>
          </p:nvSpPr>
          <p:spPr>
            <a:xfrm>
              <a:off x="5772791" y="3018064"/>
              <a:ext cx="349330" cy="930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3DSpace CAS, </a:t>
            </a:r>
            <a:r>
              <a:rPr lang="en-US" altLang="ko-KR" dirty="0" err="1"/>
              <a:t>NoCAS</a:t>
            </a:r>
            <a:r>
              <a:rPr lang="en-US" altLang="ko-KR" dirty="0"/>
              <a:t> Memory </a:t>
            </a:r>
            <a:r>
              <a:rPr lang="ko-KR" altLang="en-US" dirty="0"/>
              <a:t>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CAS, </a:t>
            </a:r>
            <a:r>
              <a:rPr lang="en-US" altLang="ko-KR" dirty="0" err="1">
                <a:latin typeface="3ds" panose="02000503020000020004" pitchFamily="50" charset="0"/>
              </a:rPr>
              <a:t>NoCAS</a:t>
            </a:r>
            <a:r>
              <a:rPr lang="en-US" altLang="ko-KR" dirty="0">
                <a:latin typeface="3ds" panose="02000503020000020004" pitchFamily="50" charset="0"/>
              </a:rPr>
              <a:t> Memory </a:t>
            </a:r>
            <a:r>
              <a:rPr lang="ko-KR" altLang="en-US" dirty="0">
                <a:latin typeface="3ds" panose="02000503020000020004" pitchFamily="50" charset="0"/>
              </a:rPr>
              <a:t>설정을 위해 아래와 같이 설정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3DSpace CAS Registry</a:t>
            </a:r>
          </a:p>
          <a:p>
            <a:pPr lvl="2"/>
            <a:r>
              <a:rPr lang="en-US" altLang="ko-KR" dirty="0">
                <a:latin typeface="3ds" panose="02000503020000020004" pitchFamily="50" charset="0"/>
              </a:rPr>
              <a:t>HKEY_LOCAL_MACHINE\SOFTWARE\Wow6432Node\Apache Software Foundation\</a:t>
            </a:r>
            <a:r>
              <a:rPr lang="en-US" altLang="ko-KR" dirty="0" err="1">
                <a:latin typeface="3ds" panose="02000503020000020004" pitchFamily="50" charset="0"/>
              </a:rPr>
              <a:t>Procrun</a:t>
            </a:r>
            <a:r>
              <a:rPr lang="en-US" altLang="ko-KR" dirty="0">
                <a:latin typeface="3ds" panose="02000503020000020004" pitchFamily="50" charset="0"/>
              </a:rPr>
              <a:t> 2.0\3DSpaceTomEE_R2022x\Parameters\Java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3DSpace </a:t>
            </a:r>
            <a:r>
              <a:rPr lang="en-US" altLang="ko-KR" dirty="0" err="1">
                <a:latin typeface="3ds" panose="02000503020000020004" pitchFamily="50" charset="0"/>
              </a:rPr>
              <a:t>NoCAS</a:t>
            </a:r>
            <a:r>
              <a:rPr lang="en-US" altLang="ko-KR" dirty="0">
                <a:latin typeface="3ds" panose="02000503020000020004" pitchFamily="50" charset="0"/>
              </a:rPr>
              <a:t> Registry</a:t>
            </a:r>
          </a:p>
          <a:p>
            <a:pPr lvl="2"/>
            <a:r>
              <a:rPr lang="en-US" altLang="ko-KR" dirty="0">
                <a:latin typeface="3ds" panose="02000503020000020004" pitchFamily="50" charset="0"/>
              </a:rPr>
              <a:t>HKEY_LOCAL_MACHINE\SOFTWARE\Wow6432Node\Apache Software Foundation\</a:t>
            </a:r>
            <a:r>
              <a:rPr lang="en-US" altLang="ko-KR" dirty="0" err="1">
                <a:latin typeface="3ds" panose="02000503020000020004" pitchFamily="50" charset="0"/>
              </a:rPr>
              <a:t>Procrun</a:t>
            </a:r>
            <a:r>
              <a:rPr lang="en-US" altLang="ko-KR" dirty="0">
                <a:latin typeface="3ds" panose="02000503020000020004" pitchFamily="50" charset="0"/>
              </a:rPr>
              <a:t> 2.0\3DSpaceTomEENoCAS_R2022x\Parameters\Java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Memory</a:t>
            </a:r>
          </a:p>
          <a:p>
            <a:pPr lvl="2"/>
            <a:r>
              <a:rPr lang="en-US" altLang="ko-KR" dirty="0">
                <a:latin typeface="3ds" panose="02000503020000020004" pitchFamily="50" charset="0"/>
              </a:rPr>
              <a:t>-Xms2048m</a:t>
            </a:r>
          </a:p>
          <a:p>
            <a:pPr lvl="2"/>
            <a:r>
              <a:rPr lang="en-US" altLang="ko-KR" dirty="0">
                <a:latin typeface="3ds" panose="02000503020000020004" pitchFamily="50" charset="0"/>
              </a:rPr>
              <a:t>-Xmx3072m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4" y="2918989"/>
            <a:ext cx="2220541" cy="1231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904" y="4208801"/>
            <a:ext cx="3230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Window + R Key </a:t>
            </a:r>
            <a:r>
              <a:rPr lang="ko-KR" altLang="en-US" sz="1000" b="1" dirty="0">
                <a:latin typeface="3ds" panose="02000503020000020004" pitchFamily="50" charset="0"/>
              </a:rPr>
              <a:t>입력 후 실행 창에서 </a:t>
            </a:r>
            <a:r>
              <a:rPr lang="en-US" altLang="ko-KR" sz="1000" b="1" dirty="0" err="1">
                <a:latin typeface="3ds" panose="02000503020000020004" pitchFamily="50" charset="0"/>
              </a:rPr>
              <a:t>regedit</a:t>
            </a:r>
            <a:r>
              <a:rPr lang="ko-KR" altLang="en-US" sz="1000" b="1" dirty="0">
                <a:latin typeface="3ds" panose="02000503020000020004" pitchFamily="50" charset="0"/>
              </a:rPr>
              <a:t>를 입력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912" y="2786278"/>
            <a:ext cx="1881814" cy="172589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7007" y="3233914"/>
            <a:ext cx="538362" cy="361774"/>
            <a:chOff x="1113705" y="2500063"/>
            <a:chExt cx="538362" cy="361774"/>
          </a:xfrm>
        </p:grpSpPr>
        <p:sp>
          <p:nvSpPr>
            <p:cNvPr id="12" name="직사각형 16"/>
            <p:cNvSpPr/>
            <p:nvPr/>
          </p:nvSpPr>
          <p:spPr>
            <a:xfrm>
              <a:off x="1317978" y="2707117"/>
              <a:ext cx="334089" cy="1547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3" name="타원 34"/>
            <p:cNvSpPr/>
            <p:nvPr/>
          </p:nvSpPr>
          <p:spPr>
            <a:xfrm>
              <a:off x="11137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5249" y="3698364"/>
            <a:ext cx="692076" cy="362385"/>
            <a:chOff x="1113705" y="2500063"/>
            <a:chExt cx="692076" cy="362385"/>
          </a:xfrm>
        </p:grpSpPr>
        <p:sp>
          <p:nvSpPr>
            <p:cNvPr id="15" name="직사각형 16"/>
            <p:cNvSpPr/>
            <p:nvPr/>
          </p:nvSpPr>
          <p:spPr>
            <a:xfrm>
              <a:off x="1311628" y="2706378"/>
              <a:ext cx="494153" cy="1560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6" name="타원 34"/>
            <p:cNvSpPr/>
            <p:nvPr/>
          </p:nvSpPr>
          <p:spPr>
            <a:xfrm>
              <a:off x="11137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타원 34"/>
          <p:cNvSpPr/>
          <p:nvPr/>
        </p:nvSpPr>
        <p:spPr>
          <a:xfrm>
            <a:off x="5565572" y="2818238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893906" y="3410568"/>
            <a:ext cx="542738" cy="380381"/>
            <a:chOff x="1113705" y="2500063"/>
            <a:chExt cx="542738" cy="380381"/>
          </a:xfrm>
        </p:grpSpPr>
        <p:sp>
          <p:nvSpPr>
            <p:cNvPr id="29" name="직사각형 16"/>
            <p:cNvSpPr/>
            <p:nvPr/>
          </p:nvSpPr>
          <p:spPr>
            <a:xfrm>
              <a:off x="1311628" y="2706377"/>
              <a:ext cx="344815" cy="174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0" name="타원 34"/>
            <p:cNvSpPr/>
            <p:nvPr/>
          </p:nvSpPr>
          <p:spPr>
            <a:xfrm>
              <a:off x="11137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801162" y="4117899"/>
            <a:ext cx="633225" cy="346945"/>
            <a:chOff x="1113705" y="2500063"/>
            <a:chExt cx="633225" cy="346945"/>
          </a:xfrm>
        </p:grpSpPr>
        <p:sp>
          <p:nvSpPr>
            <p:cNvPr id="32" name="직사각형 16"/>
            <p:cNvSpPr/>
            <p:nvPr/>
          </p:nvSpPr>
          <p:spPr>
            <a:xfrm>
              <a:off x="1316390" y="2706377"/>
              <a:ext cx="430540" cy="1406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3" name="타원 34"/>
            <p:cNvSpPr/>
            <p:nvPr/>
          </p:nvSpPr>
          <p:spPr>
            <a:xfrm>
              <a:off x="1113705" y="250006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6330724" y="2173323"/>
            <a:ext cx="2635851" cy="35682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3DSpace CAS Memory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설정 화면이며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3DSpace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NoCAS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도 같은 방법으로 설정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83345" y="4435166"/>
            <a:ext cx="4092680" cy="60727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R2018x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가이드에서는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C:\3ds\[ServiceName]\bin\setEnv.bat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 각 서비스의 환경을 설정하였으나 각 서비스 설치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Embedded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로 설치하면 아래와 같이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Registry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관련 내용이 저장됨</a:t>
            </a:r>
          </a:p>
        </p:txBody>
      </p:sp>
    </p:spTree>
    <p:extLst>
      <p:ext uri="{BB962C8B-B14F-4D97-AF65-F5344CB8AC3E}">
        <p14:creationId xmlns:p14="http://schemas.microsoft.com/office/powerpoint/2010/main" val="3133547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OS &amp; Third-party</a:t>
            </a:r>
            <a:br>
              <a:rPr lang="en-US" altLang="ko-KR" sz="2700" dirty="0"/>
            </a:br>
            <a:r>
              <a:rPr lang="en-US" altLang="ko-KR" sz="2700" dirty="0"/>
              <a:t>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50789295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3DPassport 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04" y="4113551"/>
            <a:ext cx="3802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3dpassport.conf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Open, </a:t>
            </a:r>
            <a:r>
              <a:rPr lang="ko-KR" altLang="en-US" sz="1000" b="1" dirty="0">
                <a:latin typeface="3ds" panose="02000503020000020004" pitchFamily="50" charset="0"/>
              </a:rPr>
              <a:t>위와 같이 수정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C:\Apache24\conf.d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475659"/>
            <a:ext cx="3951917" cy="25817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5800" y="1127640"/>
            <a:ext cx="4572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3dpassport.3ds.localdomain:443&gt;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3dpassport.3ds.localdomain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ServerAlias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3dpassport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ErrorLog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logs/3dpassport_error_log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TransferLog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logs/3dpassport_access_log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LogLevel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warn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SSLProxyEngine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SSLCertificateKeyFile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"C:/Apache24/conf/3ds.localdomain.key"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"C:/Apache24/conf/3ds.localdomain.crt"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SetEnvIf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User-Agent ".*MSIE.*"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nokeepalive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-unclean-shutdown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downgrade-1.0 force-response-1.0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Include C:\R2022x\3DPassport\win_b64\templates\3DPassport_httpd_fragment.conf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</p:txBody>
      </p:sp>
      <p:sp>
        <p:nvSpPr>
          <p:cNvPr id="16" name="직사각형 16"/>
          <p:cNvSpPr/>
          <p:nvPr/>
        </p:nvSpPr>
        <p:spPr>
          <a:xfrm>
            <a:off x="397030" y="1970554"/>
            <a:ext cx="3841194" cy="19867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53227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3DDashboard 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04" y="4113551"/>
            <a:ext cx="3908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3ddashboard.conf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Open, </a:t>
            </a:r>
            <a:r>
              <a:rPr lang="ko-KR" altLang="en-US" sz="1000" b="1" dirty="0">
                <a:latin typeface="3ds" panose="02000503020000020004" pitchFamily="50" charset="0"/>
              </a:rPr>
              <a:t>위와 같이 수정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C:\Apache24\conf.d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5800" y="1127640"/>
            <a:ext cx="4572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3ddashboard.3ds.localdomain:443&gt;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3ddashboard.3ds.localdomain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ServerAlias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3ddashboard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ErrorLog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logs/3ddashboard_error_log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TransferLog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logs/3ddashboard_access_log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LogLevel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warn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SSLProxyEngine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SSLCertificateKeyFile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"C:/Apache24/conf/3ds.localdomain.key"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"C:/Apache24/conf/3ds.localdomain.crt"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SetEnvIf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User-Agent ".*MSIE.*"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nokeepalive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-unclean-shutdown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downgrade-1.0 force-response-1.0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Include C:\R2022x\3DDashboard\win_b64\templates\3DDashboard_httpd_fragment.conf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475659"/>
            <a:ext cx="3951917" cy="2581783"/>
          </a:xfrm>
          <a:prstGeom prst="rect">
            <a:avLst/>
          </a:prstGeom>
        </p:spPr>
      </p:pic>
      <p:sp>
        <p:nvSpPr>
          <p:cNvPr id="11" name="직사각형 16"/>
          <p:cNvSpPr/>
          <p:nvPr/>
        </p:nvSpPr>
        <p:spPr>
          <a:xfrm>
            <a:off x="397030" y="1970554"/>
            <a:ext cx="3841194" cy="19867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41425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Federated Search 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04" y="4113551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federated.conf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Open, </a:t>
            </a:r>
            <a:r>
              <a:rPr lang="ko-KR" altLang="en-US" sz="1000" b="1" dirty="0">
                <a:latin typeface="3ds" panose="02000503020000020004" pitchFamily="50" charset="0"/>
              </a:rPr>
              <a:t>위와 같이 수정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C:\Apache24\conf.d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5800" y="112764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3dsearch.3ds.localdomain:443&gt;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3dsearch.3ds.localdomain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ServerAlias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3dsearch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ErrorLog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logs/3dsearch_error_log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TransferLog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logs/3dsearch_access_log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LogLevel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warn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SSLProxyEngine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SSLCertificateKeyFile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"C:/Apache24/conf/3ds.localdomain.key"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"C:/Apache24/conf/3ds.localdomain.crt"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SetEnvIf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User-Agent ".*MSIE.*"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nokeepalive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-unclean-shutdown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downgrade-1.0 force-response-1.0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Include C:\R2022x\FedSearch\win_b64\templates\federated_httpd_fragment.conf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475659"/>
            <a:ext cx="3951917" cy="2581783"/>
          </a:xfrm>
          <a:prstGeom prst="rect">
            <a:avLst/>
          </a:prstGeom>
        </p:spPr>
      </p:pic>
      <p:sp>
        <p:nvSpPr>
          <p:cNvPr id="12" name="직사각형 16"/>
          <p:cNvSpPr/>
          <p:nvPr/>
        </p:nvSpPr>
        <p:spPr>
          <a:xfrm>
            <a:off x="397030" y="1970554"/>
            <a:ext cx="3841194" cy="19867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6817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3DSpace Search 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04" y="4113551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3dspace_cas.conf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Open, </a:t>
            </a:r>
            <a:r>
              <a:rPr lang="ko-KR" altLang="en-US" sz="1000" b="1" dirty="0">
                <a:latin typeface="3ds" panose="02000503020000020004" pitchFamily="50" charset="0"/>
              </a:rPr>
              <a:t>위와 같이 수정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C:\Apache24\conf.d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5800" y="112764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3dspace.3ds.localdomain:443&gt;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3dspace.3ds.localdomain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ServerAlias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3dspace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ErrorLog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logs/3dspace_error_log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TransferLog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logs/3dspace_access_log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LogLevel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warn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SSLProxyEngine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SSLCertificateKeyFile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"C:/Apache24/conf/3ds.localdomain.key"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"C:/Apache24/conf/3ds.localdomain.crt"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SetEnvIf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User-Agent ".*MSIE.*"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nokeepalive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-unclean-shutdown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downgrade-1.0 force-response-1.0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Include C:\R2022x\3DSpace\win_b64\templates\3DSpace_httpd_fragment.conf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475659"/>
            <a:ext cx="3951917" cy="2581783"/>
          </a:xfrm>
          <a:prstGeom prst="rect">
            <a:avLst/>
          </a:prstGeom>
        </p:spPr>
      </p:pic>
      <p:sp>
        <p:nvSpPr>
          <p:cNvPr id="12" name="직사각형 16"/>
          <p:cNvSpPr/>
          <p:nvPr/>
        </p:nvSpPr>
        <p:spPr>
          <a:xfrm>
            <a:off x="397030" y="1970554"/>
            <a:ext cx="3841194" cy="19867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62163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3DSwym Search 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04" y="4113551"/>
            <a:ext cx="3651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3dswym.conf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Open, </a:t>
            </a:r>
            <a:r>
              <a:rPr lang="ko-KR" altLang="en-US" sz="1000" b="1" dirty="0">
                <a:latin typeface="3ds" panose="02000503020000020004" pitchFamily="50" charset="0"/>
              </a:rPr>
              <a:t>위와 같이 수정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C:\Apache24\conf.d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5800" y="112764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3dswym.3ds.localdomain:443&gt;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3dswym.3ds.localdomain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ServerAlias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3dswym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ErrorLog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logs/3dswym_error_log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TransferLog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logs/3dswym_access_log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LogLevel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warn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SSLProxyEngine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SSLCertificateKeyFile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"C:/Apache24/conf/3ds.localdomain.key"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"C:/Apache24/conf/3ds.localdomain.crt"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SetEnvIf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User-Agent ".*MSIE.*"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nokeepalive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-unclean-shutdown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downgrade-1.0 force-response-1.0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Include C:\R2022x\3DSwym\win_b64\templates\3DSwym_httpd_fragment.conf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475659"/>
            <a:ext cx="3951917" cy="2581783"/>
          </a:xfrm>
          <a:prstGeom prst="rect">
            <a:avLst/>
          </a:prstGeom>
        </p:spPr>
      </p:pic>
      <p:sp>
        <p:nvSpPr>
          <p:cNvPr id="12" name="직사각형 16"/>
          <p:cNvSpPr/>
          <p:nvPr/>
        </p:nvSpPr>
        <p:spPr>
          <a:xfrm>
            <a:off x="397030" y="1970554"/>
            <a:ext cx="3841194" cy="19867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50785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3DComment Search 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04" y="4113551"/>
            <a:ext cx="3834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3dcomment.conf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Open, </a:t>
            </a:r>
            <a:r>
              <a:rPr lang="ko-KR" altLang="en-US" sz="1000" b="1" dirty="0">
                <a:latin typeface="3ds" panose="02000503020000020004" pitchFamily="50" charset="0"/>
              </a:rPr>
              <a:t>위와 같이 수정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C:\Apache24\conf.d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5800" y="1127640"/>
            <a:ext cx="4572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3dcomment.3ds.localdomain:443&gt;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3dcomment.3ds.localdomain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ServerAlias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3dcomment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ErrorLog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logs/3dcomment_error_log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TransferLog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logs/3dcomment_access_log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LogLevel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warn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SSLProxyEngine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SSLCertificateKeyFile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"C:/Apache24/conf/3ds.localdomain.key"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"C:/Apache24/conf/3ds.localdomain.crt"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SetEnvIf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User-Agent ".*MSIE.*"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nokeepalive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-unclean-shutdown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downgrade-1.0 force-response-1.0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Include C:\R2022x\3DComment\win_b64\templates\3DComment_httpd_fragment.conf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475659"/>
            <a:ext cx="3951917" cy="2581783"/>
          </a:xfrm>
          <a:prstGeom prst="rect">
            <a:avLst/>
          </a:prstGeom>
        </p:spPr>
      </p:pic>
      <p:sp>
        <p:nvSpPr>
          <p:cNvPr id="12" name="직사각형 16"/>
          <p:cNvSpPr/>
          <p:nvPr/>
        </p:nvSpPr>
        <p:spPr>
          <a:xfrm>
            <a:off x="397030" y="1970554"/>
            <a:ext cx="3841194" cy="19867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2664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3DNotification Search Reverse Proxy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04" y="4113551"/>
            <a:ext cx="3982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3dnotification.conf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Open, </a:t>
            </a:r>
            <a:r>
              <a:rPr lang="ko-KR" altLang="en-US" sz="1000" b="1" dirty="0">
                <a:latin typeface="3ds" panose="02000503020000020004" pitchFamily="50" charset="0"/>
              </a:rPr>
              <a:t>위와 같이 수정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C:\Apache24\conf.d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5800" y="112764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3dnotification.3ds.localdomain:443&gt;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3dnotification.3ds.localdomain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ServerAlias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3dnotification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ErrorLog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logs/3dnotification_error_log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TransferLog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logs/3dnotification_access_log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LogLevel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warn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SSLProxyEngine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SSLCertificateKeyFile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"C:/Apache24/conf/3ds.localdomain.key"</a:t>
            </a: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SSLCertificateFile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"C:/Apache24/conf/3ds.localdomain.crt"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SetEnvIf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User-Agent ".*MSIE.*"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nokeepalive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ssl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-unclean-shutdown \</a:t>
            </a: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                 downgrade-1.0 force-response-1.0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Include C:\R2022x\3DNotification\win_b64\templates\3DNotification_httpd_fragment.conf</a:t>
            </a:r>
          </a:p>
          <a:p>
            <a:endParaRPr lang="en-US" altLang="ko-KR" sz="9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90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90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475659"/>
            <a:ext cx="3951917" cy="2581783"/>
          </a:xfrm>
          <a:prstGeom prst="rect">
            <a:avLst/>
          </a:prstGeom>
        </p:spPr>
      </p:pic>
      <p:sp>
        <p:nvSpPr>
          <p:cNvPr id="12" name="직사각형 16"/>
          <p:cNvSpPr/>
          <p:nvPr/>
        </p:nvSpPr>
        <p:spPr>
          <a:xfrm>
            <a:off x="397030" y="1970554"/>
            <a:ext cx="3841194" cy="19867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59362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Post Installation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영문</a:t>
            </a:r>
            <a:r>
              <a:rPr lang="en-US" altLang="ko-KR" dirty="0">
                <a:latin typeface="3ds" panose="02000503020000020004" pitchFamily="50" charset="0"/>
              </a:rPr>
              <a:t>OS</a:t>
            </a:r>
            <a:r>
              <a:rPr lang="ko-KR" altLang="en-US" dirty="0">
                <a:latin typeface="3ds" panose="02000503020000020004" pitchFamily="50" charset="0"/>
              </a:rPr>
              <a:t>에 설치를 추천하나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ko-KR" altLang="en-US" dirty="0">
                <a:latin typeface="3ds" panose="02000503020000020004" pitchFamily="50" charset="0"/>
              </a:rPr>
              <a:t>한글</a:t>
            </a:r>
            <a:r>
              <a:rPr lang="en-US" altLang="ko-KR" dirty="0">
                <a:latin typeface="3ds" panose="02000503020000020004" pitchFamily="50" charset="0"/>
              </a:rPr>
              <a:t>OS</a:t>
            </a:r>
            <a:r>
              <a:rPr lang="ko-KR" altLang="en-US" dirty="0">
                <a:latin typeface="3ds" panose="02000503020000020004" pitchFamily="50" charset="0"/>
              </a:rPr>
              <a:t>의 경우 해당 설정 필요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216" y="3579625"/>
            <a:ext cx="4128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enovia.ini </a:t>
            </a:r>
            <a:r>
              <a:rPr lang="ko-KR" altLang="en-US" sz="1000" b="1" dirty="0">
                <a:latin typeface="3ds" panose="02000503020000020004" pitchFamily="50" charset="0"/>
              </a:rPr>
              <a:t>파일을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 </a:t>
            </a:r>
            <a:r>
              <a:rPr lang="ko-KR" altLang="en-US" sz="1000" b="1" dirty="0">
                <a:latin typeface="3ds" panose="02000503020000020004" pitchFamily="50" charset="0"/>
              </a:rPr>
              <a:t>후</a:t>
            </a:r>
            <a:r>
              <a:rPr lang="en-US" altLang="ko-KR" sz="1000" b="1" dirty="0">
                <a:latin typeface="3ds" panose="02000503020000020004" pitchFamily="50" charset="0"/>
              </a:rPr>
              <a:t>, MX_CHARSET</a:t>
            </a:r>
            <a:r>
              <a:rPr lang="ko-KR" altLang="en-US" sz="1000" b="1" dirty="0">
                <a:latin typeface="3ds" panose="02000503020000020004" pitchFamily="50" charset="0"/>
              </a:rPr>
              <a:t>이 </a:t>
            </a:r>
            <a:r>
              <a:rPr lang="en-US" altLang="ko-KR" sz="1000" b="1" dirty="0">
                <a:latin typeface="3ds" panose="02000503020000020004" pitchFamily="50" charset="0"/>
              </a:rPr>
              <a:t>UTF8</a:t>
            </a:r>
            <a:r>
              <a:rPr lang="ko-KR" altLang="en-US" sz="1000" b="1" dirty="0">
                <a:latin typeface="3ds" panose="02000503020000020004" pitchFamily="50" charset="0"/>
              </a:rPr>
              <a:t>인지 확인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C:\R2022x\3DSpace\win_b64\code\bin</a:t>
            </a:r>
          </a:p>
          <a:p>
            <a:r>
              <a:rPr lang="ko-KR" altLang="en-US" sz="1000" b="1" dirty="0">
                <a:latin typeface="3ds" panose="02000503020000020004" pitchFamily="50" charset="0"/>
              </a:rPr>
              <a:t>아래 내용을 추가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LANG=C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MX_NORMAL_DATETIME_FORMAT=</a:t>
            </a:r>
            <a:r>
              <a:rPr lang="en-US" altLang="ko-KR" sz="1000" dirty="0" err="1">
                <a:latin typeface="3ds" panose="02000503020000020004" pitchFamily="50" charset="0"/>
              </a:rPr>
              <a:t>moy</a:t>
            </a:r>
            <a:r>
              <a:rPr lang="en-US" altLang="ko-KR" sz="1000" dirty="0">
                <a:latin typeface="3ds" panose="02000503020000020004" pitchFamily="50" charset="0"/>
              </a:rPr>
              <a:t>/</a:t>
            </a:r>
            <a:r>
              <a:rPr lang="en-US" altLang="ko-KR" sz="1000" dirty="0" err="1">
                <a:latin typeface="3ds" panose="02000503020000020004" pitchFamily="50" charset="0"/>
              </a:rPr>
              <a:t>dom</a:t>
            </a:r>
            <a:r>
              <a:rPr lang="en-US" altLang="ko-KR" sz="1000" dirty="0">
                <a:latin typeface="3ds" panose="02000503020000020004" pitchFamily="50" charset="0"/>
              </a:rPr>
              <a:t>/yr4 h24:min:sec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94034" y="3585232"/>
            <a:ext cx="4241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emxSystem.properties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파일을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C:\R2022x\3DSpace\STAGING\ematrix\properties</a:t>
            </a:r>
          </a:p>
          <a:p>
            <a:r>
              <a:rPr lang="ko-KR" altLang="en-US" sz="1000" b="1" dirty="0">
                <a:latin typeface="3ds" panose="02000503020000020004" pitchFamily="50" charset="0"/>
              </a:rPr>
              <a:t>기존 내용을 주석 처리 후 아래 내용을 추가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latin typeface="3ds" panose="02000503020000020004" pitchFamily="50" charset="0"/>
              </a:rPr>
              <a:t>eServiceSuites.eMatrixDateFormat</a:t>
            </a:r>
            <a:r>
              <a:rPr lang="en-US" altLang="ko-KR" sz="1000" dirty="0">
                <a:latin typeface="3ds" panose="02000503020000020004" pitchFamily="50" charset="0"/>
              </a:rPr>
              <a:t> = MM/</a:t>
            </a:r>
            <a:r>
              <a:rPr lang="en-US" altLang="ko-KR" sz="1000" dirty="0" err="1">
                <a:latin typeface="3ds" panose="02000503020000020004" pitchFamily="50" charset="0"/>
              </a:rPr>
              <a:t>dd</a:t>
            </a:r>
            <a:r>
              <a:rPr lang="en-US" altLang="ko-KR" sz="1000" dirty="0">
                <a:latin typeface="3ds" panose="02000503020000020004" pitchFamily="50" charset="0"/>
              </a:rPr>
              <a:t>/</a:t>
            </a:r>
            <a:r>
              <a:rPr lang="en-US" altLang="ko-KR" sz="1000" dirty="0" err="1">
                <a:latin typeface="3ds" panose="02000503020000020004" pitchFamily="50" charset="0"/>
              </a:rPr>
              <a:t>yyyy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en-US" altLang="ko-KR" sz="1000" dirty="0" err="1">
                <a:latin typeface="3ds" panose="02000503020000020004" pitchFamily="50" charset="0"/>
              </a:rPr>
              <a:t>HH:mm:ss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latin typeface="3ds" panose="02000503020000020004" pitchFamily="50" charset="0"/>
              </a:rPr>
              <a:t>eServiceSuites.eMatrixInputDateFormat</a:t>
            </a:r>
            <a:r>
              <a:rPr lang="en-US" altLang="ko-KR" sz="1000" dirty="0">
                <a:latin typeface="3ds" panose="02000503020000020004" pitchFamily="50" charset="0"/>
              </a:rPr>
              <a:t> = MM/</a:t>
            </a:r>
            <a:r>
              <a:rPr lang="en-US" altLang="ko-KR" sz="1000" dirty="0" err="1">
                <a:latin typeface="3ds" panose="02000503020000020004" pitchFamily="50" charset="0"/>
              </a:rPr>
              <a:t>dd</a:t>
            </a:r>
            <a:r>
              <a:rPr lang="en-US" altLang="ko-KR" sz="1000" dirty="0">
                <a:latin typeface="3ds" panose="02000503020000020004" pitchFamily="50" charset="0"/>
              </a:rPr>
              <a:t>/</a:t>
            </a:r>
            <a:r>
              <a:rPr lang="en-US" altLang="ko-KR" sz="1000" dirty="0" err="1">
                <a:latin typeface="3ds" panose="02000503020000020004" pitchFamily="50" charset="0"/>
              </a:rPr>
              <a:t>yyyy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en-US" altLang="ko-KR" sz="1000" dirty="0" err="1">
                <a:latin typeface="3ds" panose="02000503020000020004" pitchFamily="50" charset="0"/>
              </a:rPr>
              <a:t>HH:mm:ss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18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28" y="2672868"/>
            <a:ext cx="4252290" cy="692825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12" y="2182916"/>
            <a:ext cx="3536201" cy="44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6"/>
          <p:cNvSpPr/>
          <p:nvPr/>
        </p:nvSpPr>
        <p:spPr>
          <a:xfrm>
            <a:off x="4675262" y="2758463"/>
            <a:ext cx="3816448" cy="59704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그림 7"/>
          <p:cNvPicPr>
            <a:picLocks noChangeAspect="1"/>
          </p:cNvPicPr>
          <p:nvPr/>
        </p:nvPicPr>
        <p:blipFill rotWithShape="1">
          <a:blip r:embed="rId4"/>
          <a:srcRect b="19060"/>
          <a:stretch/>
        </p:blipFill>
        <p:spPr>
          <a:xfrm>
            <a:off x="4279594" y="1546071"/>
            <a:ext cx="4489494" cy="360603"/>
          </a:xfrm>
          <a:prstGeom prst="rect">
            <a:avLst/>
          </a:prstGeom>
        </p:spPr>
      </p:pic>
      <p:pic>
        <p:nvPicPr>
          <p:cNvPr id="2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814" y="1558752"/>
            <a:ext cx="279220" cy="33506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736499" y="701851"/>
            <a:ext cx="3168206" cy="407884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작업 미수행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</a:t>
            </a:r>
            <a:b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Collaborative Space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및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User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생성 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Trouble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발생</a:t>
            </a:r>
          </a:p>
        </p:txBody>
      </p:sp>
      <p:sp>
        <p:nvSpPr>
          <p:cNvPr id="25" name="Isosceles Triangle 24"/>
          <p:cNvSpPr/>
          <p:nvPr/>
        </p:nvSpPr>
        <p:spPr>
          <a:xfrm rot="10800000">
            <a:off x="5952857" y="2279103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42868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57" y="1571360"/>
            <a:ext cx="6686452" cy="2334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Post Installation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3DSpace CAS – enovia.ini </a:t>
            </a:r>
            <a:r>
              <a:rPr lang="ko-KR" altLang="en-US" dirty="0">
                <a:latin typeface="3ds" panose="02000503020000020004" pitchFamily="50" charset="0"/>
              </a:rPr>
              <a:t>파일 수정 </a:t>
            </a:r>
            <a:r>
              <a:rPr lang="en-US" altLang="ko-KR" dirty="0">
                <a:latin typeface="3ds" panose="02000503020000020004" pitchFamily="50" charset="0"/>
              </a:rPr>
              <a:t>(C:\R2022x\3DSpace\win_b64\code\bin)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05" y="4101736"/>
            <a:ext cx="4338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enovia.ini </a:t>
            </a:r>
            <a:r>
              <a:rPr lang="ko-KR" altLang="en-US" sz="1000" b="1" dirty="0">
                <a:latin typeface="3ds" panose="02000503020000020004" pitchFamily="50" charset="0"/>
              </a:rPr>
              <a:t>파일에 아래 내용 추가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MX_SERVICE_PATH=C:\R2022x\3DSpace\win_b64\code\tomee\webapps\3dspace\WEB-INF\classes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MX_SERVICE_ADMIN=http://3dspace.3ds.localdomain:9080/3dspace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3774" y="4101736"/>
            <a:ext cx="34387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MX_CLASSPATH</a:t>
            </a:r>
            <a:r>
              <a:rPr lang="ko-KR" altLang="en-US" sz="1000" b="1" dirty="0">
                <a:latin typeface="3ds" panose="02000503020000020004" pitchFamily="50" charset="0"/>
              </a:rPr>
              <a:t>를 주석처리</a:t>
            </a:r>
            <a:r>
              <a:rPr lang="en-US" altLang="ko-KR" sz="1000" b="1" dirty="0">
                <a:latin typeface="3ds" panose="02000503020000020004" pitchFamily="50" charset="0"/>
              </a:rPr>
              <a:t>, </a:t>
            </a:r>
            <a:r>
              <a:rPr lang="ko-KR" altLang="en-US" sz="1000" b="1" dirty="0">
                <a:latin typeface="3ds" panose="02000503020000020004" pitchFamily="50" charset="0"/>
              </a:rPr>
              <a:t>복사하여 아래에 </a:t>
            </a:r>
            <a:r>
              <a:rPr lang="ko-KR" altLang="en-US" sz="1000" b="1" dirty="0" err="1">
                <a:latin typeface="3ds" panose="02000503020000020004" pitchFamily="50" charset="0"/>
              </a:rPr>
              <a:t>붙여넣기</a:t>
            </a:r>
            <a:endParaRPr lang="ko-KR" altLang="en-US" sz="1000" b="1" dirty="0">
              <a:latin typeface="3ds" panose="02000503020000020004" pitchFamily="50" charset="0"/>
            </a:endParaRPr>
          </a:p>
          <a:p>
            <a:r>
              <a:rPr lang="en-US" altLang="ko-KR" sz="1000" b="1" dirty="0">
                <a:latin typeface="3ds" panose="02000503020000020004" pitchFamily="50" charset="0"/>
              </a:rPr>
              <a:t>MX_CLASSPATH </a:t>
            </a:r>
            <a:r>
              <a:rPr lang="ko-KR" altLang="en-US" sz="1000" b="1" dirty="0">
                <a:latin typeface="3ds" panose="02000503020000020004" pitchFamily="50" charset="0"/>
              </a:rPr>
              <a:t>에 </a:t>
            </a:r>
            <a:r>
              <a:rPr lang="en-US" altLang="ko-KR" sz="1000" b="1" dirty="0">
                <a:latin typeface="3ds" panose="02000503020000020004" pitchFamily="50" charset="0"/>
              </a:rPr>
              <a:t>classes, lib </a:t>
            </a:r>
            <a:r>
              <a:rPr lang="ko-KR" altLang="en-US" sz="1000" b="1" dirty="0">
                <a:latin typeface="3ds" panose="02000503020000020004" pitchFamily="50" charset="0"/>
              </a:rPr>
              <a:t>폴더 추가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>
                <a:latin typeface="3ds" panose="02000503020000020004" pitchFamily="50" charset="0"/>
              </a:rPr>
              <a:t>MX_CLASSPATH=</a:t>
            </a:r>
            <a:r>
              <a:rPr lang="en-US" altLang="ko-KR" sz="600" b="1" dirty="0">
                <a:latin typeface="3ds" panose="02000503020000020004" pitchFamily="50" charset="0"/>
              </a:rPr>
              <a:t>C:\R2022x\3DSpace\win_b64\code\</a:t>
            </a:r>
            <a:r>
              <a:rPr lang="en-US" altLang="ko-KR" sz="600" b="1" dirty="0" err="1">
                <a:latin typeface="3ds" panose="02000503020000020004" pitchFamily="50" charset="0"/>
              </a:rPr>
              <a:t>tomee</a:t>
            </a:r>
            <a:r>
              <a:rPr lang="en-US" altLang="ko-KR" sz="600" b="1" dirty="0">
                <a:latin typeface="3ds" panose="02000503020000020004" pitchFamily="50" charset="0"/>
              </a:rPr>
              <a:t>\</a:t>
            </a:r>
            <a:r>
              <a:rPr lang="en-US" altLang="ko-KR" sz="600" b="1" dirty="0" err="1">
                <a:latin typeface="3ds" panose="02000503020000020004" pitchFamily="50" charset="0"/>
              </a:rPr>
              <a:t>webapps</a:t>
            </a:r>
            <a:r>
              <a:rPr lang="en-US" altLang="ko-KR" sz="600" b="1" dirty="0">
                <a:latin typeface="3ds" panose="02000503020000020004" pitchFamily="50" charset="0"/>
              </a:rPr>
              <a:t>\3dspace\WEB-INF\</a:t>
            </a:r>
            <a:r>
              <a:rPr lang="en-US" altLang="ko-KR" sz="600" b="1" dirty="0" err="1">
                <a:latin typeface="3ds" panose="02000503020000020004" pitchFamily="50" charset="0"/>
              </a:rPr>
              <a:t>classes;C</a:t>
            </a:r>
            <a:r>
              <a:rPr lang="en-US" altLang="ko-KR" sz="600" b="1" dirty="0">
                <a:latin typeface="3ds" panose="02000503020000020004" pitchFamily="50" charset="0"/>
              </a:rPr>
              <a:t>:\R2022x\3DSpace\win_b64\code\</a:t>
            </a:r>
            <a:r>
              <a:rPr lang="en-US" altLang="ko-KR" sz="600" b="1" dirty="0" err="1">
                <a:latin typeface="3ds" panose="02000503020000020004" pitchFamily="50" charset="0"/>
              </a:rPr>
              <a:t>tomee</a:t>
            </a:r>
            <a:r>
              <a:rPr lang="en-US" altLang="ko-KR" sz="600" b="1" dirty="0">
                <a:latin typeface="3ds" panose="02000503020000020004" pitchFamily="50" charset="0"/>
              </a:rPr>
              <a:t>\</a:t>
            </a:r>
            <a:r>
              <a:rPr lang="en-US" altLang="ko-KR" sz="600" b="1" dirty="0" err="1">
                <a:latin typeface="3ds" panose="02000503020000020004" pitchFamily="50" charset="0"/>
              </a:rPr>
              <a:t>webapps</a:t>
            </a:r>
            <a:r>
              <a:rPr lang="en-US" altLang="ko-KR" sz="600" b="1" dirty="0">
                <a:latin typeface="3ds" panose="02000503020000020004" pitchFamily="50" charset="0"/>
              </a:rPr>
              <a:t>\3dspace\WEB-INF\lib;</a:t>
            </a:r>
            <a:r>
              <a:rPr lang="en-US" altLang="ko-KR" sz="600" dirty="0">
                <a:latin typeface="3ds" panose="02000503020000020004" pitchFamily="50" charset="0"/>
              </a:rPr>
              <a:t>~~~~~~~~~~~~~~~~~~~~~~~~~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1352942" y="2458624"/>
            <a:ext cx="6256898" cy="22073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21192" y="3150901"/>
            <a:ext cx="3626070" cy="53766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설정은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Fix Pack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영향을 미치기에 향후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Fix Pack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설정을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Clear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후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Fix Pack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설치를 수행 할 것</a:t>
            </a:r>
            <a:b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(Fix Pack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후는 다시 설정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)</a:t>
            </a:r>
          </a:p>
        </p:txBody>
      </p:sp>
      <p:sp>
        <p:nvSpPr>
          <p:cNvPr id="14" name="직사각형 16"/>
          <p:cNvSpPr/>
          <p:nvPr/>
        </p:nvSpPr>
        <p:spPr>
          <a:xfrm>
            <a:off x="1352942" y="2743317"/>
            <a:ext cx="3926355" cy="22073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12925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Post Installation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아래 파일 수정</a:t>
            </a:r>
            <a:br>
              <a:rPr lang="en-US" altLang="ko-KR" dirty="0">
                <a:latin typeface="3ds" panose="02000503020000020004" pitchFamily="50" charset="0"/>
              </a:rPr>
            </a:br>
            <a:r>
              <a:rPr lang="en-US" altLang="ko-KR" dirty="0" err="1">
                <a:latin typeface="3ds" panose="02000503020000020004" pitchFamily="50" charset="0"/>
              </a:rPr>
              <a:t>PassportAuthentication.web.xml.part.deactivated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215" y="4057894"/>
            <a:ext cx="3921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해당 파일을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  <a:r>
              <a:rPr lang="ko-KR" altLang="en-US" sz="1000" b="1" dirty="0">
                <a:latin typeface="3ds" panose="02000503020000020004" pitchFamily="50" charset="0"/>
              </a:rPr>
              <a:t>하여 수정</a:t>
            </a:r>
            <a:r>
              <a:rPr lang="en-US" altLang="ko-KR" sz="1000" b="1" dirty="0">
                <a:latin typeface="3ds" panose="02000503020000020004" pitchFamily="50" charset="0"/>
              </a:rPr>
              <a:t>,</a:t>
            </a:r>
          </a:p>
          <a:p>
            <a:r>
              <a:rPr lang="en-US" altLang="ko-KR" sz="1000" b="1" dirty="0" err="1">
                <a:latin typeface="3ds" panose="02000503020000020004" pitchFamily="50" charset="0"/>
              </a:rPr>
              <a:t>skipFilterUrlPatterns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의 </a:t>
            </a:r>
            <a:r>
              <a:rPr lang="en-US" altLang="ko-KR" sz="1000" b="1" dirty="0" err="1">
                <a:latin typeface="3ds" panose="02000503020000020004" pitchFamily="50" charset="0"/>
              </a:rPr>
              <a:t>param</a:t>
            </a:r>
            <a:r>
              <a:rPr lang="en-US" altLang="ko-KR" sz="1000" b="1" dirty="0">
                <a:latin typeface="3ds" panose="02000503020000020004" pitchFamily="50" charset="0"/>
              </a:rPr>
              <a:t>-value</a:t>
            </a:r>
            <a:r>
              <a:rPr lang="ko-KR" altLang="en-US" sz="1000" b="1" dirty="0">
                <a:latin typeface="3ds" panose="02000503020000020004" pitchFamily="50" charset="0"/>
              </a:rPr>
              <a:t>에 </a:t>
            </a:r>
            <a:r>
              <a:rPr lang="en-US" altLang="ko-KR" sz="1000" b="1" dirty="0">
                <a:latin typeface="3ds" panose="02000503020000020004" pitchFamily="50" charset="0"/>
              </a:rPr>
              <a:t>"</a:t>
            </a:r>
            <a:r>
              <a:rPr lang="en-US" altLang="ko-KR" sz="1000" b="1" dirty="0">
                <a:solidFill>
                  <a:srgbClr val="FF0000"/>
                </a:solidFill>
                <a:latin typeface="3ds" panose="02000503020000020004" pitchFamily="50" charset="0"/>
              </a:rPr>
              <a:t>/services/*,</a:t>
            </a:r>
            <a:r>
              <a:rPr lang="en-US" altLang="ko-KR" sz="1000" b="1" dirty="0">
                <a:latin typeface="3ds" panose="02000503020000020004" pitchFamily="50" charset="0"/>
              </a:rPr>
              <a:t>" </a:t>
            </a:r>
            <a:r>
              <a:rPr lang="ko-KR" altLang="en-US" sz="1000" b="1" dirty="0">
                <a:latin typeface="3ds" panose="02000503020000020004" pitchFamily="50" charset="0"/>
              </a:rPr>
              <a:t>항목 추가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C:\R2022x\3DSpace\win_b64\resources\warutil\fragment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해당 작업은 </a:t>
            </a:r>
            <a:r>
              <a:rPr lang="en-US" altLang="ko-KR" sz="1000" dirty="0">
                <a:latin typeface="3ds" panose="02000503020000020004" pitchFamily="50" charset="0"/>
              </a:rPr>
              <a:t>3</a:t>
            </a:r>
            <a:r>
              <a:rPr lang="ko-KR" altLang="en-US" sz="1000" dirty="0">
                <a:latin typeface="3ds" panose="02000503020000020004" pitchFamily="50" charset="0"/>
              </a:rPr>
              <a:t>번 수행</a:t>
            </a:r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1" y="2494957"/>
            <a:ext cx="5607227" cy="529673"/>
          </a:xfrm>
          <a:prstGeom prst="rect">
            <a:avLst/>
          </a:prstGeom>
        </p:spPr>
      </p:pic>
      <p:pic>
        <p:nvPicPr>
          <p:cNvPr id="8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60" y="1730126"/>
            <a:ext cx="5617149" cy="507532"/>
          </a:xfrm>
          <a:prstGeom prst="rect">
            <a:avLst/>
          </a:prstGeom>
        </p:spPr>
      </p:pic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4"/>
          <a:srcRect t="30552"/>
          <a:stretch/>
        </p:blipFill>
        <p:spPr>
          <a:xfrm>
            <a:off x="1758621" y="3281929"/>
            <a:ext cx="5607227" cy="5532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43520" y="763235"/>
            <a:ext cx="2644656" cy="26285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Web Service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사용을 위해 해당 작업 수행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3326605" y="1946438"/>
            <a:ext cx="612852" cy="15076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직사각형 16"/>
          <p:cNvSpPr/>
          <p:nvPr/>
        </p:nvSpPr>
        <p:spPr>
          <a:xfrm>
            <a:off x="3207142" y="2667798"/>
            <a:ext cx="557138" cy="15076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직사각형 16"/>
          <p:cNvSpPr/>
          <p:nvPr/>
        </p:nvSpPr>
        <p:spPr>
          <a:xfrm>
            <a:off x="3377405" y="3470438"/>
            <a:ext cx="612852" cy="15076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31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가이드 보는 법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11/18/2022</a:t>
            </a:fld>
            <a:endParaRPr lang="en-US" noProof="0"/>
          </a:p>
        </p:txBody>
      </p:sp>
      <p:graphicFrame>
        <p:nvGraphicFramePr>
          <p:cNvPr id="8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9097"/>
              </p:ext>
            </p:extLst>
          </p:nvPr>
        </p:nvGraphicFramePr>
        <p:xfrm>
          <a:off x="1085476" y="1169670"/>
          <a:ext cx="6973047" cy="2804160"/>
        </p:xfrm>
        <a:graphic>
          <a:graphicData uri="http://schemas.openxmlformats.org/drawingml/2006/table">
            <a:tbl>
              <a:tblPr firstRow="1" bandRow="1"/>
              <a:tblGrid>
                <a:gridCol w="193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표식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  <a:latin typeface="3ds" panose="02000503020000020004" pitchFamily="50" charset="0"/>
                        <a:ea typeface="맑은 고딕" panose="020B0503020000020004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주의 사항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endParaRPr lang="ko-KR" altLang="en-US" sz="1600" dirty="0">
                        <a:latin typeface="3ds" panose="02000503020000020004" pitchFamily="50" charset="0"/>
                        <a:ea typeface="맑은 고딕" panose="020B0503020000020004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중요 및 확인해야</a:t>
                      </a:r>
                      <a:r>
                        <a:rPr lang="ko-KR" altLang="en-US" sz="1600" baseline="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 할 부분</a:t>
                      </a:r>
                      <a:endParaRPr lang="ko-KR" altLang="en-US" sz="1600" dirty="0">
                        <a:latin typeface="3ds" panose="02000503020000020004" pitchFamily="50" charset="0"/>
                        <a:ea typeface="맑은 고딕" panose="020B0503020000020004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l" latinLnBrk="1"/>
                      <a:endParaRPr lang="ko-KR" altLang="en-US" sz="1600" dirty="0">
                        <a:latin typeface="3ds" panose="02000503020000020004" pitchFamily="50" charset="0"/>
                        <a:ea typeface="맑은 고딕" panose="020B0503020000020004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마우스 클릭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3ds" panose="02000503020000020004" pitchFamily="50" charset="0"/>
                        <a:ea typeface="맑은 고딕" panose="020B0503020000020004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60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                          …</a:t>
                      </a:r>
                      <a:endParaRPr lang="ko-KR" altLang="en-US" sz="1600" dirty="0">
                        <a:latin typeface="3ds" panose="02000503020000020004" pitchFamily="50" charset="0"/>
                        <a:ea typeface="맑은 고딕" panose="020B0503020000020004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설치 진행 순서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빨간 글씨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l" defTabSz="9523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가이드 대로 수정해야 하는 부분</a:t>
                      </a:r>
                      <a:endParaRPr lang="en-US" altLang="ko-KR" sz="1600" baseline="0" dirty="0">
                        <a:latin typeface="3ds" panose="02000503020000020004" pitchFamily="50" charset="0"/>
                        <a:ea typeface="맑은 고딕" panose="020B0503020000020004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링크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3ds" panose="02000503020000020004" pitchFamily="50" charset="0"/>
                        <a:ea typeface="맑은 고딕" panose="020B0503020000020004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indent="0" algn="l" defTabSz="9523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Hyperlink</a:t>
                      </a:r>
                      <a:r>
                        <a:rPr lang="ko-KR" altLang="en-US" sz="1600" baseline="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가 설정 되어 있음</a:t>
                      </a:r>
                      <a:endParaRPr lang="en-US" altLang="ko-KR" sz="1600" baseline="0" dirty="0">
                        <a:latin typeface="3ds" panose="02000503020000020004" pitchFamily="50" charset="0"/>
                        <a:ea typeface="맑은 고딕" panose="020B0503020000020004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523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600" baseline="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마우스 오른쪽 버튼 클릭 </a:t>
                      </a:r>
                      <a:r>
                        <a:rPr lang="en-US" altLang="ko-KR" sz="1600" baseline="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600" baseline="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 Open Hyperlink </a:t>
                      </a:r>
                      <a:r>
                        <a:rPr lang="ko-KR" altLang="en-US" sz="1600" baseline="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클릭</a:t>
                      </a:r>
                      <a:r>
                        <a:rPr lang="en-US" altLang="ko-KR" sz="1600" baseline="0" dirty="0">
                          <a:latin typeface="3ds" panose="02000503020000020004" pitchFamily="50" charset="0"/>
                          <a:ea typeface="맑은 고딕" panose="020B0503020000020004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7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타원 16"/>
          <p:cNvSpPr/>
          <p:nvPr/>
        </p:nvSpPr>
        <p:spPr>
          <a:xfrm>
            <a:off x="1563024" y="2695710"/>
            <a:ext cx="288000" cy="288000"/>
          </a:xfrm>
          <a:prstGeom prst="ellipse">
            <a:avLst/>
          </a:prstGeom>
          <a:solidFill>
            <a:srgbClr val="00187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 pitchFamily="50" charset="0"/>
                <a:ea typeface="맑은 고딕" panose="020B0503020000020004" pitchFamily="50" charset="-127"/>
              </a:rPr>
              <a:t>1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3ds" panose="02000503020000020004" pitchFamily="50" charset="0"/>
              <a:ea typeface="맑은 고딕" panose="020B0503020000020004" pitchFamily="50" charset="-127"/>
            </a:endParaRPr>
          </a:p>
        </p:txBody>
      </p:sp>
      <p:sp>
        <p:nvSpPr>
          <p:cNvPr id="13" name="타원 17"/>
          <p:cNvSpPr/>
          <p:nvPr/>
        </p:nvSpPr>
        <p:spPr>
          <a:xfrm>
            <a:off x="1901812" y="2695710"/>
            <a:ext cx="288000" cy="288000"/>
          </a:xfrm>
          <a:prstGeom prst="ellipse">
            <a:avLst/>
          </a:prstGeom>
          <a:solidFill>
            <a:srgbClr val="00187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 pitchFamily="50" charset="0"/>
                <a:ea typeface="맑은 고딕" panose="020B0503020000020004" pitchFamily="50" charset="-127"/>
              </a:rPr>
              <a:t>2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3ds" panose="02000503020000020004" pitchFamily="50" charset="0"/>
              <a:ea typeface="맑은 고딕" panose="020B0503020000020004" pitchFamily="50" charset="-127"/>
            </a:endParaRPr>
          </a:p>
        </p:txBody>
      </p:sp>
      <p:sp>
        <p:nvSpPr>
          <p:cNvPr id="14" name="타원 18"/>
          <p:cNvSpPr/>
          <p:nvPr/>
        </p:nvSpPr>
        <p:spPr>
          <a:xfrm>
            <a:off x="2240600" y="2695710"/>
            <a:ext cx="288000" cy="288000"/>
          </a:xfrm>
          <a:prstGeom prst="ellipse">
            <a:avLst/>
          </a:prstGeom>
          <a:solidFill>
            <a:srgbClr val="00187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 pitchFamily="50" charset="0"/>
                <a:ea typeface="맑은 고딕" panose="020B0503020000020004" pitchFamily="50" charset="-127"/>
              </a:rPr>
              <a:t>3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3ds" panose="02000503020000020004" pitchFamily="50" charset="0"/>
              <a:ea typeface="맑은 고딕" panose="020B0503020000020004" pitchFamily="50" charset="-127"/>
            </a:endParaRP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64" y="2341591"/>
            <a:ext cx="257309" cy="257309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7"/>
          <p:cNvSpPr/>
          <p:nvPr/>
        </p:nvSpPr>
        <p:spPr>
          <a:xfrm>
            <a:off x="1642141" y="1960329"/>
            <a:ext cx="799585" cy="28093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3ds" panose="02000503020000020004" pitchFamily="50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63024" y="1566103"/>
            <a:ext cx="965576" cy="328739"/>
          </a:xfrm>
          <a:prstGeom prst="rect">
            <a:avLst/>
          </a:prstGeom>
          <a:solidFill>
            <a:srgbClr val="FFCD00"/>
          </a:solidFill>
        </p:spPr>
        <p:txBody>
          <a:bodyPr wrap="none" lIns="36000" tIns="36000" rIns="36000" rtlCol="0" anchor="ctr" anchorCtr="0">
            <a:spAutoFit/>
          </a:bodyPr>
          <a:lstStyle/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3ds" panose="02000503020000020004" pitchFamily="50" charset="0"/>
                <a:ea typeface="맑은 고딕" panose="020B0503020000020004" pitchFamily="50" charset="-127"/>
                <a:cs typeface="함초롬돋움" panose="020B0604000101010101" pitchFamily="50" charset="-127"/>
              </a:rPr>
              <a:t>빨간 글씨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412" y="3931158"/>
            <a:ext cx="1657350" cy="676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961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&amp; Third-Party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OS </a:t>
            </a:r>
            <a:r>
              <a:rPr lang="ko-KR" altLang="en-US" dirty="0">
                <a:latin typeface="3ds" panose="02000503020000020004" pitchFamily="50" charset="0"/>
              </a:rPr>
              <a:t>환경설정</a:t>
            </a:r>
            <a:endParaRPr lang="en-US" altLang="ko-KR" dirty="0">
              <a:latin typeface="3ds" panose="02000503020000020004" pitchFamily="50" charset="0"/>
            </a:endParaRPr>
          </a:p>
          <a:p>
            <a:r>
              <a:rPr lang="en-US" altLang="ko-KR" dirty="0">
                <a:latin typeface="3ds" panose="02000503020000020004" pitchFamily="50" charset="0"/>
              </a:rPr>
              <a:t>Java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  <a:p>
            <a:r>
              <a:rPr lang="en-US" altLang="ko-KR" dirty="0">
                <a:latin typeface="3ds" panose="02000503020000020004" pitchFamily="50" charset="0"/>
              </a:rPr>
              <a:t>Database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  <a:p>
            <a:r>
              <a:rPr lang="en-US" altLang="ko-KR" dirty="0">
                <a:latin typeface="3ds" panose="02000503020000020004" pitchFamily="50" charset="0"/>
              </a:rPr>
              <a:t>WS </a:t>
            </a:r>
            <a:r>
              <a:rPr lang="ko-KR" altLang="en-US" dirty="0">
                <a:latin typeface="3ds" panose="02000503020000020004" pitchFamily="50" charset="0"/>
              </a:rPr>
              <a:t>설치 및 설정</a:t>
            </a:r>
            <a:endParaRPr lang="en-US" altLang="ko-KR" dirty="0"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51255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store URL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23" y="1444666"/>
            <a:ext cx="5510755" cy="19103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6623" y="3574600"/>
            <a:ext cx="4669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바탕화면의 </a:t>
            </a:r>
            <a:r>
              <a:rPr lang="en-US" altLang="ko-KR" sz="1000" b="1" dirty="0">
                <a:latin typeface="3ds" panose="02000503020000020004" pitchFamily="50" charset="0"/>
              </a:rPr>
              <a:t>Shortcut to mql.exe</a:t>
            </a:r>
            <a:r>
              <a:rPr lang="ko-KR" altLang="en-US" sz="1000" b="1" dirty="0">
                <a:latin typeface="3ds" panose="02000503020000020004" pitchFamily="50" charset="0"/>
              </a:rPr>
              <a:t>를 실행 후 아래 명령어를 입력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set context user creator;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modify store </a:t>
            </a:r>
            <a:r>
              <a:rPr lang="en-US" altLang="ko-KR" sz="1000" dirty="0" err="1">
                <a:latin typeface="3ds" panose="02000503020000020004" pitchFamily="50" charset="0"/>
              </a:rPr>
              <a:t>STORE</a:t>
            </a:r>
            <a:r>
              <a:rPr lang="en-US" altLang="ko-KR" sz="1000" dirty="0">
                <a:latin typeface="3ds" panose="02000503020000020004" pitchFamily="50" charset="0"/>
              </a:rPr>
              <a:t> fcs '</a:t>
            </a:r>
            <a:r>
              <a:rPr lang="en-US" altLang="ko-KR" sz="1000" dirty="0">
                <a:solidFill>
                  <a:srgbClr val="FF0000"/>
                </a:solidFill>
                <a:latin typeface="3ds" panose="02000503020000020004" pitchFamily="50" charset="0"/>
              </a:rPr>
              <a:t>https://3dspace.3ds.localdomain/internal</a:t>
            </a:r>
            <a:r>
              <a:rPr lang="en-US" altLang="ko-KR" sz="1000" dirty="0">
                <a:latin typeface="3ds" panose="02000503020000020004" pitchFamily="50" charset="0"/>
              </a:rPr>
              <a:t>';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modify store 'Image Store‘ fcs </a:t>
            </a:r>
            <a:r>
              <a:rPr lang="en-US" altLang="ko-KR" sz="1000" dirty="0">
                <a:solidFill>
                  <a:srgbClr val="FF0000"/>
                </a:solidFill>
                <a:latin typeface="3ds" panose="02000503020000020004" pitchFamily="50" charset="0"/>
              </a:rPr>
              <a:t>'https://3dspace.3ds.localdomain/internal</a:t>
            </a:r>
            <a:r>
              <a:rPr lang="en-US" altLang="ko-KR" sz="1000" dirty="0">
                <a:latin typeface="3ds" panose="02000503020000020004" pitchFamily="50" charset="0"/>
              </a:rPr>
              <a:t>';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modify store </a:t>
            </a:r>
            <a:r>
              <a:rPr lang="en-US" altLang="ko-KR" sz="1000" dirty="0" err="1">
                <a:latin typeface="3ds" panose="02000503020000020004" pitchFamily="50" charset="0"/>
              </a:rPr>
              <a:t>plmx</a:t>
            </a:r>
            <a:r>
              <a:rPr lang="en-US" altLang="ko-KR" sz="1000" dirty="0">
                <a:latin typeface="3ds" panose="02000503020000020004" pitchFamily="50" charset="0"/>
              </a:rPr>
              <a:t> fcs '</a:t>
            </a:r>
            <a:r>
              <a:rPr lang="en-US" altLang="ko-KR" sz="1000" dirty="0">
                <a:solidFill>
                  <a:srgbClr val="FF0000"/>
                </a:solidFill>
                <a:latin typeface="3ds" panose="02000503020000020004" pitchFamily="50" charset="0"/>
              </a:rPr>
              <a:t>https://3dspace.3ds.localdomain/internal</a:t>
            </a:r>
            <a:r>
              <a:rPr lang="en-US" altLang="ko-KR" sz="1000" dirty="0">
                <a:latin typeface="3ds" panose="02000503020000020004" pitchFamily="50" charset="0"/>
              </a:rPr>
              <a:t>';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4058" y="4476715"/>
            <a:ext cx="2963320" cy="51692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Single Server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FCS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는 설치 하지 않고 위와 같이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3DSpace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NoCAS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URL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설정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FCS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FCS URL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입력</a:t>
            </a:r>
          </a:p>
        </p:txBody>
      </p:sp>
    </p:spTree>
    <p:extLst>
      <p:ext uri="{BB962C8B-B14F-4D97-AF65-F5344CB8AC3E}">
        <p14:creationId xmlns:p14="http://schemas.microsoft.com/office/powerpoint/2010/main" val="115996779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Post Installation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3DSpace CAS, </a:t>
            </a:r>
            <a:r>
              <a:rPr lang="en-US" altLang="ko-KR" dirty="0" err="1">
                <a:latin typeface="3ds" panose="02000503020000020004" pitchFamily="50" charset="0"/>
              </a:rPr>
              <a:t>NoCAS</a:t>
            </a:r>
            <a:r>
              <a:rPr lang="en-US" altLang="ko-KR" dirty="0">
                <a:latin typeface="3ds" panose="02000503020000020004" pitchFamily="50" charset="0"/>
              </a:rPr>
              <a:t> Deploy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846" y="4098765"/>
            <a:ext cx="3664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바탕화면의 </a:t>
            </a:r>
            <a:r>
              <a:rPr lang="en-US" altLang="ko-KR" sz="1000" b="1" dirty="0">
                <a:latin typeface="3ds" panose="02000503020000020004" pitchFamily="50" charset="0"/>
              </a:rPr>
              <a:t>Shortcut to BuildDeploy3DSpace_CAS.bat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  <a:r>
              <a:rPr lang="en-US" altLang="ko-KR" sz="1000" b="1" dirty="0">
                <a:latin typeface="3ds" panose="02000503020000020004" pitchFamily="50" charset="0"/>
              </a:rPr>
              <a:t>,</a:t>
            </a:r>
          </a:p>
          <a:p>
            <a:r>
              <a:rPr lang="ko-KR" altLang="en-US" sz="1000" b="1" dirty="0">
                <a:latin typeface="3ds" panose="02000503020000020004" pitchFamily="50" charset="0"/>
              </a:rPr>
              <a:t>해당 프로그램이 종료되기까지 대기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46" y="1424196"/>
            <a:ext cx="1009585" cy="1036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51" y="2533815"/>
            <a:ext cx="2737581" cy="1449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270" y="1424196"/>
            <a:ext cx="1054500" cy="10366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485" y="2533815"/>
            <a:ext cx="2737581" cy="1357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54270" y="4098765"/>
            <a:ext cx="383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바탕화면의 </a:t>
            </a:r>
            <a:r>
              <a:rPr lang="en-US" altLang="ko-KR" sz="1000" b="1" dirty="0">
                <a:latin typeface="3ds" panose="02000503020000020004" pitchFamily="50" charset="0"/>
              </a:rPr>
              <a:t>Shortcut to BuildDeploy3DSpace_NoCAS.bat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  <a:r>
              <a:rPr lang="en-US" altLang="ko-KR" sz="1000" b="1" dirty="0">
                <a:latin typeface="3ds" panose="02000503020000020004" pitchFamily="50" charset="0"/>
              </a:rPr>
              <a:t>,</a:t>
            </a:r>
          </a:p>
          <a:p>
            <a:r>
              <a:rPr lang="ko-KR" altLang="en-US" sz="1000" b="1" dirty="0">
                <a:latin typeface="3ds" panose="02000503020000020004" pitchFamily="50" charset="0"/>
              </a:rPr>
              <a:t>해당 프로그램이 종료되기까지 대기</a:t>
            </a:r>
          </a:p>
        </p:txBody>
      </p:sp>
      <p:grpSp>
        <p:nvGrpSpPr>
          <p:cNvPr id="18" name="그룹 48"/>
          <p:cNvGrpSpPr/>
          <p:nvPr/>
        </p:nvGrpSpPr>
        <p:grpSpPr>
          <a:xfrm>
            <a:off x="1414929" y="2460823"/>
            <a:ext cx="2843871" cy="1159205"/>
            <a:chOff x="5664147" y="3281999"/>
            <a:chExt cx="2843871" cy="1159205"/>
          </a:xfrm>
        </p:grpSpPr>
        <p:sp>
          <p:nvSpPr>
            <p:cNvPr id="19" name="직사각형 16"/>
            <p:cNvSpPr/>
            <p:nvPr/>
          </p:nvSpPr>
          <p:spPr>
            <a:xfrm>
              <a:off x="5664147" y="3442631"/>
              <a:ext cx="2699871" cy="9985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0" name="타원 50"/>
            <p:cNvSpPr/>
            <p:nvPr/>
          </p:nvSpPr>
          <p:spPr>
            <a:xfrm>
              <a:off x="8220018" y="3281999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35"/>
          <p:cNvGrpSpPr/>
          <p:nvPr/>
        </p:nvGrpSpPr>
        <p:grpSpPr>
          <a:xfrm>
            <a:off x="613999" y="2100846"/>
            <a:ext cx="1121418" cy="574105"/>
            <a:chOff x="3095081" y="3835152"/>
            <a:chExt cx="1121418" cy="574105"/>
          </a:xfrm>
        </p:grpSpPr>
        <p:grpSp>
          <p:nvGrpSpPr>
            <p:cNvPr id="14" name="그룹 38"/>
            <p:cNvGrpSpPr/>
            <p:nvPr/>
          </p:nvGrpSpPr>
          <p:grpSpPr>
            <a:xfrm>
              <a:off x="3095081" y="3835152"/>
              <a:ext cx="913377" cy="365156"/>
              <a:chOff x="5467387" y="3238818"/>
              <a:chExt cx="913377" cy="365156"/>
            </a:xfrm>
          </p:grpSpPr>
          <p:sp>
            <p:nvSpPr>
              <p:cNvPr id="16" name="직사각형 16"/>
              <p:cNvSpPr/>
              <p:nvPr/>
            </p:nvSpPr>
            <p:spPr>
              <a:xfrm>
                <a:off x="5639040" y="3454011"/>
                <a:ext cx="741724" cy="1499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타원 4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190" y="415194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그룹 48"/>
          <p:cNvGrpSpPr/>
          <p:nvPr/>
        </p:nvGrpSpPr>
        <p:grpSpPr>
          <a:xfrm>
            <a:off x="5847277" y="2473385"/>
            <a:ext cx="2843871" cy="891843"/>
            <a:chOff x="5664147" y="3281999"/>
            <a:chExt cx="2843871" cy="891843"/>
          </a:xfrm>
        </p:grpSpPr>
        <p:sp>
          <p:nvSpPr>
            <p:cNvPr id="22" name="직사각형 16"/>
            <p:cNvSpPr/>
            <p:nvPr/>
          </p:nvSpPr>
          <p:spPr>
            <a:xfrm>
              <a:off x="5664147" y="3442631"/>
              <a:ext cx="2699871" cy="7312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3" name="타원 50"/>
            <p:cNvSpPr/>
            <p:nvPr/>
          </p:nvSpPr>
          <p:spPr>
            <a:xfrm>
              <a:off x="8220018" y="3281999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35"/>
          <p:cNvGrpSpPr/>
          <p:nvPr/>
        </p:nvGrpSpPr>
        <p:grpSpPr>
          <a:xfrm>
            <a:off x="5010787" y="2113408"/>
            <a:ext cx="1121418" cy="574105"/>
            <a:chOff x="3095081" y="3835152"/>
            <a:chExt cx="1121418" cy="574105"/>
          </a:xfrm>
        </p:grpSpPr>
        <p:grpSp>
          <p:nvGrpSpPr>
            <p:cNvPr id="25" name="그룹 38"/>
            <p:cNvGrpSpPr/>
            <p:nvPr/>
          </p:nvGrpSpPr>
          <p:grpSpPr>
            <a:xfrm>
              <a:off x="3095081" y="3835152"/>
              <a:ext cx="913377" cy="365156"/>
              <a:chOff x="5467387" y="3238818"/>
              <a:chExt cx="913377" cy="365156"/>
            </a:xfrm>
          </p:grpSpPr>
          <p:sp>
            <p:nvSpPr>
              <p:cNvPr id="27" name="직사각형 16"/>
              <p:cNvSpPr/>
              <p:nvPr/>
            </p:nvSpPr>
            <p:spPr>
              <a:xfrm>
                <a:off x="5639040" y="3454011"/>
                <a:ext cx="741724" cy="1499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타원 4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190" y="415194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616796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Post Installation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3DSpace CAS web.xml </a:t>
            </a:r>
            <a:r>
              <a:rPr lang="ko-KR" altLang="en-US" dirty="0">
                <a:latin typeface="3ds" panose="02000503020000020004" pitchFamily="50" charset="0"/>
              </a:rPr>
              <a:t>수정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724" y="3868006"/>
            <a:ext cx="34829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ByPassPatternFilter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주석 해제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C:\R2022x\3DSpace\win_b64\code\tomee\webapps\3dspace\WEB-INF\web.xml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3724" y="1478534"/>
            <a:ext cx="5379876" cy="2148586"/>
            <a:chOff x="2262523" y="2130845"/>
            <a:chExt cx="6048151" cy="2415478"/>
          </a:xfrm>
        </p:grpSpPr>
        <p:pic>
          <p:nvPicPr>
            <p:cNvPr id="15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2523" y="2130845"/>
              <a:ext cx="5380952" cy="1009524"/>
            </a:xfrm>
            <a:prstGeom prst="rect">
              <a:avLst/>
            </a:prstGeom>
          </p:spPr>
        </p:pic>
        <p:sp>
          <p:nvSpPr>
            <p:cNvPr id="16" name="Rectangle 18"/>
            <p:cNvSpPr/>
            <p:nvPr/>
          </p:nvSpPr>
          <p:spPr>
            <a:xfrm>
              <a:off x="2734893" y="2968530"/>
              <a:ext cx="502610" cy="176949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" name="오른쪽 화살표 16"/>
            <p:cNvSpPr/>
            <p:nvPr/>
          </p:nvSpPr>
          <p:spPr>
            <a:xfrm rot="5400000">
              <a:off x="4798152" y="3291728"/>
              <a:ext cx="309695" cy="222280"/>
            </a:xfrm>
            <a:prstGeom prst="rightArrow">
              <a:avLst/>
            </a:prstGeom>
            <a:solidFill>
              <a:srgbClr val="00187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37637" y="2909004"/>
              <a:ext cx="944472" cy="346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3ds" panose="02000503020000020004" pitchFamily="50" charset="0"/>
                </a:rPr>
                <a:t>Ctrl + X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endParaRPr>
            </a:p>
          </p:txBody>
        </p:sp>
        <p:pic>
          <p:nvPicPr>
            <p:cNvPr id="19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1916" y="3689180"/>
              <a:ext cx="4914286" cy="85714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892539" y="3702705"/>
              <a:ext cx="502610" cy="176949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66202" y="3702590"/>
              <a:ext cx="944472" cy="346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3ds" panose="02000503020000020004" pitchFamily="50" charset="0"/>
                </a:rPr>
                <a:t>Ctrl + V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r="28847" b="42889"/>
          <a:stretch/>
        </p:blipFill>
        <p:spPr>
          <a:xfrm>
            <a:off x="5031057" y="3180625"/>
            <a:ext cx="3745314" cy="146930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872818" y="3238953"/>
            <a:ext cx="3037502" cy="30212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web.xml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수정 후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3DSpace CAS Service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재 시작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43520" y="763235"/>
            <a:ext cx="2644656" cy="26285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Web Service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사용을 위해 해당 작업 수행</a:t>
            </a:r>
          </a:p>
        </p:txBody>
      </p:sp>
    </p:spTree>
    <p:extLst>
      <p:ext uri="{BB962C8B-B14F-4D97-AF65-F5344CB8AC3E}">
        <p14:creationId xmlns:p14="http://schemas.microsoft.com/office/powerpoint/2010/main" val="4252017102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서비스 </a:t>
            </a:r>
            <a:r>
              <a:rPr lang="en-US" altLang="ko-KR" dirty="0"/>
              <a:t>Startup type </a:t>
            </a:r>
            <a:r>
              <a:rPr lang="ko-KR" altLang="en-US" dirty="0"/>
              <a:t>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각 서비스 </a:t>
            </a:r>
            <a:r>
              <a:rPr lang="en-US" altLang="ko-KR" dirty="0">
                <a:latin typeface="3ds" panose="02000503020000020004" pitchFamily="50" charset="0"/>
              </a:rPr>
              <a:t>Startup type</a:t>
            </a:r>
            <a:r>
              <a:rPr lang="ko-KR" altLang="en-US" dirty="0">
                <a:latin typeface="3ds" panose="02000503020000020004" pitchFamily="50" charset="0"/>
              </a:rPr>
              <a:t>을 </a:t>
            </a:r>
            <a:r>
              <a:rPr lang="en-US" altLang="ko-KR" dirty="0">
                <a:latin typeface="3ds" panose="02000503020000020004" pitchFamily="50" charset="0"/>
              </a:rPr>
              <a:t>Automatic (Delayed Start)</a:t>
            </a:r>
            <a:r>
              <a:rPr lang="ko-KR" altLang="en-US" dirty="0">
                <a:latin typeface="3ds" panose="02000503020000020004" pitchFamily="50" charset="0"/>
              </a:rPr>
              <a:t>로 설정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6031" y="1150916"/>
            <a:ext cx="4905510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CMD</a:t>
            </a:r>
            <a:r>
              <a:rPr lang="ko-KR" altLang="en-US" sz="1000" b="1" dirty="0">
                <a:latin typeface="3ds" panose="02000503020000020004" pitchFamily="50" charset="0"/>
              </a:rPr>
              <a:t>에서 아래 명령어를 실행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"3DComment_</a:t>
            </a:r>
            <a:r>
              <a:rPr lang="en-US" altLang="ko-KR" sz="900" dirty="0">
                <a:latin typeface="3ds" panose="02000503020000020004" pitchFamily="50" charset="0"/>
              </a:rPr>
              <a:t>R2022x</a:t>
            </a:r>
            <a:r>
              <a:rPr lang="ko-KR" altLang="en-US" sz="900" dirty="0">
                <a:latin typeface="3ds" panose="02000503020000020004" pitchFamily="50" charset="0"/>
              </a:rPr>
              <a:t>" </a:t>
            </a:r>
            <a:r>
              <a:rPr lang="ko-KR" altLang="en-US" sz="900" dirty="0" err="1">
                <a:latin typeface="3ds" panose="02000503020000020004" pitchFamily="50" charset="0"/>
              </a:rPr>
              <a:t>start</a:t>
            </a:r>
            <a:r>
              <a:rPr lang="ko-KR" altLang="en-US" sz="900" dirty="0"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"3DDashboard_</a:t>
            </a:r>
            <a:r>
              <a:rPr lang="en-US" altLang="ko-KR" sz="900" dirty="0">
                <a:latin typeface="3ds" panose="02000503020000020004" pitchFamily="50" charset="0"/>
              </a:rPr>
              <a:t>R2022x</a:t>
            </a:r>
            <a:r>
              <a:rPr lang="ko-KR" altLang="en-US" sz="900" dirty="0">
                <a:latin typeface="3ds" panose="02000503020000020004" pitchFamily="50" charset="0"/>
              </a:rPr>
              <a:t>" 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start</a:t>
            </a:r>
            <a:r>
              <a:rPr lang="ko-KR" altLang="en-US" sz="900" b="1" dirty="0">
                <a:solidFill>
                  <a:srgbClr val="FF0000"/>
                </a:solidFill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"3DEXPERIENCE </a:t>
            </a:r>
            <a:r>
              <a:rPr lang="en-US" altLang="ko-KR" sz="900" dirty="0">
                <a:latin typeface="3ds" panose="02000503020000020004" pitchFamily="50" charset="0"/>
              </a:rPr>
              <a:t>R2022x</a:t>
            </a:r>
            <a:r>
              <a:rPr lang="ko-KR" altLang="en-US" sz="900" dirty="0">
                <a:latin typeface="3ds" panose="02000503020000020004" pitchFamily="50" charset="0"/>
              </a:rPr>
              <a:t> 3DNotification </a:t>
            </a:r>
            <a:r>
              <a:rPr lang="ko-KR" altLang="en-US" sz="900" dirty="0" err="1">
                <a:latin typeface="3ds" panose="02000503020000020004" pitchFamily="50" charset="0"/>
              </a:rPr>
              <a:t>Node</a:t>
            </a:r>
            <a:r>
              <a:rPr lang="ko-KR" altLang="en-US" sz="900" dirty="0">
                <a:latin typeface="3ds" panose="02000503020000020004" pitchFamily="50" charset="0"/>
              </a:rPr>
              <a:t>" 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start</a:t>
            </a:r>
            <a:r>
              <a:rPr lang="ko-KR" altLang="en-US" sz="900" b="1" dirty="0">
                <a:solidFill>
                  <a:srgbClr val="FF0000"/>
                </a:solidFill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"3DPassport_</a:t>
            </a:r>
            <a:r>
              <a:rPr lang="en-US" altLang="ko-KR" sz="900" dirty="0">
                <a:latin typeface="3ds" panose="02000503020000020004" pitchFamily="50" charset="0"/>
              </a:rPr>
              <a:t>R2022x</a:t>
            </a:r>
            <a:r>
              <a:rPr lang="ko-KR" altLang="en-US" sz="900" dirty="0">
                <a:latin typeface="3ds" panose="02000503020000020004" pitchFamily="50" charset="0"/>
              </a:rPr>
              <a:t>" 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start</a:t>
            </a:r>
            <a:r>
              <a:rPr lang="ko-KR" altLang="en-US" sz="900" b="1" dirty="0">
                <a:solidFill>
                  <a:srgbClr val="FF0000"/>
                </a:solidFill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"3DEXPERIENCE </a:t>
            </a:r>
            <a:r>
              <a:rPr lang="en-US" altLang="ko-KR" sz="900" dirty="0">
                <a:latin typeface="3ds" panose="02000503020000020004" pitchFamily="50" charset="0"/>
              </a:rPr>
              <a:t>R2022x</a:t>
            </a:r>
            <a:r>
              <a:rPr lang="ko-KR" altLang="en-US" sz="900" dirty="0">
                <a:latin typeface="3ds" panose="02000503020000020004" pitchFamily="50" charset="0"/>
              </a:rPr>
              <a:t> 3DSpace </a:t>
            </a:r>
            <a:r>
              <a:rPr lang="ko-KR" altLang="en-US" sz="900" dirty="0" err="1">
                <a:latin typeface="3ds" panose="02000503020000020004" pitchFamily="50" charset="0"/>
              </a:rPr>
              <a:t>Index</a:t>
            </a:r>
            <a:r>
              <a:rPr lang="ko-KR" altLang="en-US" sz="900" dirty="0">
                <a:latin typeface="3ds" panose="02000503020000020004" pitchFamily="50" charset="0"/>
              </a:rPr>
              <a:t>" 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start</a:t>
            </a:r>
            <a:r>
              <a:rPr lang="ko-KR" altLang="en-US" sz="900" b="1" dirty="0">
                <a:solidFill>
                  <a:srgbClr val="FF0000"/>
                </a:solidFill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"3DSpaceTomEE_</a:t>
            </a:r>
            <a:r>
              <a:rPr lang="en-US" altLang="ko-KR" sz="900" dirty="0">
                <a:latin typeface="3ds" panose="02000503020000020004" pitchFamily="50" charset="0"/>
              </a:rPr>
              <a:t>R2022x</a:t>
            </a:r>
            <a:r>
              <a:rPr lang="ko-KR" altLang="en-US" sz="900" dirty="0">
                <a:latin typeface="3ds" panose="02000503020000020004" pitchFamily="50" charset="0"/>
              </a:rPr>
              <a:t>" 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start</a:t>
            </a:r>
            <a:r>
              <a:rPr lang="ko-KR" altLang="en-US" sz="900" b="1" dirty="0">
                <a:solidFill>
                  <a:srgbClr val="FF0000"/>
                </a:solidFill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"3DSpaceTomEENoCAS_</a:t>
            </a:r>
            <a:r>
              <a:rPr lang="en-US" altLang="ko-KR" sz="900" dirty="0">
                <a:latin typeface="3ds" panose="02000503020000020004" pitchFamily="50" charset="0"/>
              </a:rPr>
              <a:t>R2022x</a:t>
            </a:r>
            <a:r>
              <a:rPr lang="ko-KR" altLang="en-US" sz="900" dirty="0">
                <a:latin typeface="3ds" panose="02000503020000020004" pitchFamily="50" charset="0"/>
              </a:rPr>
              <a:t>" 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start</a:t>
            </a:r>
            <a:r>
              <a:rPr lang="ko-KR" altLang="en-US" sz="900" b="1" dirty="0">
                <a:solidFill>
                  <a:srgbClr val="FF0000"/>
                </a:solidFill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"3DEXPERIENCE </a:t>
            </a:r>
            <a:r>
              <a:rPr lang="en-US" altLang="ko-KR" sz="900" dirty="0">
                <a:latin typeface="3ds" panose="02000503020000020004" pitchFamily="50" charset="0"/>
              </a:rPr>
              <a:t>R2022x</a:t>
            </a:r>
            <a:r>
              <a:rPr lang="ko-KR" altLang="en-US" sz="900" dirty="0">
                <a:latin typeface="3ds" panose="02000503020000020004" pitchFamily="50" charset="0"/>
              </a:rPr>
              <a:t> 3DSwym </a:t>
            </a:r>
            <a:r>
              <a:rPr lang="ko-KR" altLang="en-US" sz="900" dirty="0" err="1">
                <a:latin typeface="3ds" panose="02000503020000020004" pitchFamily="50" charset="0"/>
              </a:rPr>
              <a:t>ExternalConverterSvc</a:t>
            </a:r>
            <a:r>
              <a:rPr lang="ko-KR" altLang="en-US" sz="900" dirty="0">
                <a:latin typeface="3ds" panose="02000503020000020004" pitchFamily="50" charset="0"/>
              </a:rPr>
              <a:t>" 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start</a:t>
            </a:r>
            <a:r>
              <a:rPr lang="ko-KR" altLang="en-US" sz="900" b="1" dirty="0">
                <a:solidFill>
                  <a:srgbClr val="FF0000"/>
                </a:solidFill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"3DSwym_</a:t>
            </a:r>
            <a:r>
              <a:rPr lang="en-US" altLang="ko-KR" sz="900" dirty="0">
                <a:latin typeface="3ds" panose="02000503020000020004" pitchFamily="50" charset="0"/>
              </a:rPr>
              <a:t>R2022x</a:t>
            </a:r>
            <a:r>
              <a:rPr lang="ko-KR" altLang="en-US" sz="900" dirty="0">
                <a:latin typeface="3ds" panose="02000503020000020004" pitchFamily="50" charset="0"/>
              </a:rPr>
              <a:t>" 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start</a:t>
            </a:r>
            <a:r>
              <a:rPr lang="ko-KR" altLang="en-US" sz="900" b="1" dirty="0">
                <a:solidFill>
                  <a:srgbClr val="FF0000"/>
                </a:solidFill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</a:t>
            </a:r>
            <a:r>
              <a:rPr lang="ko-KR" altLang="en-US" sz="900" dirty="0" err="1">
                <a:latin typeface="3ds" panose="02000503020000020004" pitchFamily="50" charset="0"/>
              </a:rPr>
              <a:t>federated</a:t>
            </a:r>
            <a:r>
              <a:rPr lang="ko-KR" altLang="en-US" sz="900" dirty="0">
                <a:latin typeface="3ds" panose="02000503020000020004" pitchFamily="50" charset="0"/>
              </a:rPr>
              <a:t>_</a:t>
            </a:r>
            <a:r>
              <a:rPr lang="en-US" altLang="ko-KR" sz="900" dirty="0">
                <a:latin typeface="3ds" panose="02000503020000020004" pitchFamily="50" charset="0"/>
              </a:rPr>
              <a:t>R2022x</a:t>
            </a:r>
            <a:r>
              <a:rPr lang="ko-KR" altLang="en-US" sz="900" dirty="0">
                <a:latin typeface="3ds" panose="02000503020000020004" pitchFamily="50" charset="0"/>
              </a:rPr>
              <a:t>" 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start</a:t>
            </a:r>
            <a:r>
              <a:rPr lang="ko-KR" altLang="en-US" sz="900" b="1" dirty="0">
                <a:solidFill>
                  <a:srgbClr val="FF0000"/>
                </a:solidFill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"Apache2.4" 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start</a:t>
            </a:r>
            <a:r>
              <a:rPr lang="ko-KR" altLang="en-US" sz="900" b="1" dirty="0">
                <a:solidFill>
                  <a:srgbClr val="FF0000"/>
                </a:solidFill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3ds" panose="02000503020000020004" pitchFamily="50" charset="0"/>
              </a:rPr>
              <a:t>sc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config</a:t>
            </a:r>
            <a:r>
              <a:rPr lang="ko-KR" altLang="en-US" sz="900" dirty="0">
                <a:latin typeface="3ds" panose="02000503020000020004" pitchFamily="50" charset="0"/>
              </a:rPr>
              <a:t> "</a:t>
            </a:r>
            <a:r>
              <a:rPr lang="ko-KR" altLang="en-US" sz="900" dirty="0" err="1">
                <a:latin typeface="3ds" panose="02000503020000020004" pitchFamily="50" charset="0"/>
              </a:rPr>
              <a:t>Exalead</a:t>
            </a:r>
            <a:r>
              <a:rPr lang="ko-KR" altLang="en-US" sz="900" dirty="0">
                <a:latin typeface="3ds" panose="02000503020000020004" pitchFamily="50" charset="0"/>
              </a:rPr>
              <a:t> </a:t>
            </a:r>
            <a:r>
              <a:rPr lang="ko-KR" altLang="en-US" sz="900" dirty="0" err="1">
                <a:latin typeface="3ds" panose="02000503020000020004" pitchFamily="50" charset="0"/>
              </a:rPr>
              <a:t>CloudView</a:t>
            </a:r>
            <a:r>
              <a:rPr lang="ko-KR" altLang="en-US" sz="900" dirty="0">
                <a:latin typeface="3ds" panose="02000503020000020004" pitchFamily="50" charset="0"/>
              </a:rPr>
              <a:t> - </a:t>
            </a:r>
            <a:r>
              <a:rPr lang="en-US" altLang="ko-KR" sz="900" dirty="0">
                <a:latin typeface="3ds" panose="02000503020000020004" pitchFamily="50" charset="0"/>
              </a:rPr>
              <a:t>R2022x</a:t>
            </a:r>
            <a:r>
              <a:rPr lang="ko-KR" altLang="en-US" sz="900" dirty="0">
                <a:latin typeface="3ds" panose="02000503020000020004" pitchFamily="50" charset="0"/>
              </a:rPr>
              <a:t>_3DSwym" 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start</a:t>
            </a:r>
            <a:r>
              <a:rPr lang="ko-KR" altLang="en-US" sz="900" b="1" dirty="0">
                <a:solidFill>
                  <a:srgbClr val="FF0000"/>
                </a:solidFill>
                <a:latin typeface="3ds" panose="02000503020000020004" pitchFamily="50" charset="0"/>
              </a:rPr>
              <a:t>=</a:t>
            </a:r>
            <a:r>
              <a:rPr lang="ko-KR" altLang="en-US" sz="900" b="1" dirty="0" err="1">
                <a:solidFill>
                  <a:srgbClr val="FF0000"/>
                </a:solidFill>
                <a:latin typeface="3ds" panose="02000503020000020004" pitchFamily="50" charset="0"/>
              </a:rPr>
              <a:t>delayed-auto</a:t>
            </a:r>
            <a:endParaRPr lang="ko-KR" altLang="en-US" sz="900" b="1" dirty="0">
              <a:solidFill>
                <a:srgbClr val="FF0000"/>
              </a:solidFill>
              <a:latin typeface="3ds" panose="02000503020000020004" pitchFamily="5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99" y="3079899"/>
            <a:ext cx="3077153" cy="19522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r="50900" b="39748"/>
          <a:stretch/>
        </p:blipFill>
        <p:spPr>
          <a:xfrm>
            <a:off x="4958466" y="3560716"/>
            <a:ext cx="2278263" cy="13249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987" y="2285551"/>
            <a:ext cx="1984459" cy="228750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043520" y="487093"/>
            <a:ext cx="2858926" cy="54232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Automatic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으로 설정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OS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및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DB Service Loading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이 완료되지 않아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platform Service Loading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문제가 발생함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608555" y="1164151"/>
            <a:ext cx="3274067" cy="410236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start=delayed-auto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start=demand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로 변경하면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Service Start Type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Manual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로 설정 가능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569895" y="3276744"/>
            <a:ext cx="2623385" cy="30044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참고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- Startup type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은 아래와 같이 변경</a:t>
            </a:r>
          </a:p>
        </p:txBody>
      </p:sp>
      <p:sp>
        <p:nvSpPr>
          <p:cNvPr id="35" name="직사각형 20"/>
          <p:cNvSpPr/>
          <p:nvPr/>
        </p:nvSpPr>
        <p:spPr>
          <a:xfrm>
            <a:off x="6381023" y="4685036"/>
            <a:ext cx="818687" cy="158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21"/>
          <p:cNvSpPr/>
          <p:nvPr/>
        </p:nvSpPr>
        <p:spPr>
          <a:xfrm>
            <a:off x="7433995" y="3296001"/>
            <a:ext cx="1354190" cy="224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22"/>
          <p:cNvSpPr/>
          <p:nvPr/>
        </p:nvSpPr>
        <p:spPr>
          <a:xfrm>
            <a:off x="7682279" y="4409338"/>
            <a:ext cx="415241" cy="133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23"/>
          <p:cNvSpPr/>
          <p:nvPr/>
        </p:nvSpPr>
        <p:spPr>
          <a:xfrm>
            <a:off x="4943141" y="3660578"/>
            <a:ext cx="1463583" cy="155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57"/>
          <p:cNvSpPr/>
          <p:nvPr/>
        </p:nvSpPr>
        <p:spPr>
          <a:xfrm>
            <a:off x="4774376" y="3461292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57"/>
          <p:cNvSpPr/>
          <p:nvPr/>
        </p:nvSpPr>
        <p:spPr>
          <a:xfrm>
            <a:off x="6208378" y="4524765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57"/>
          <p:cNvSpPr/>
          <p:nvPr/>
        </p:nvSpPr>
        <p:spPr>
          <a:xfrm>
            <a:off x="7282690" y="3132652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57"/>
          <p:cNvSpPr/>
          <p:nvPr/>
        </p:nvSpPr>
        <p:spPr>
          <a:xfrm>
            <a:off x="7495807" y="4249455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63825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Full-text Search Scheduler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151" y="3898040"/>
            <a:ext cx="3482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시</a:t>
            </a:r>
            <a:r>
              <a:rPr lang="en-US" altLang="ko-KR" sz="1000" b="1" dirty="0">
                <a:latin typeface="3ds" panose="02000503020000020004" pitchFamily="50" charset="0"/>
              </a:rPr>
              <a:t>, </a:t>
            </a:r>
            <a:r>
              <a:rPr lang="ko-KR" altLang="en-US" sz="1000" b="1" dirty="0">
                <a:latin typeface="3ds" panose="02000503020000020004" pitchFamily="50" charset="0"/>
              </a:rPr>
              <a:t>생성 된 </a:t>
            </a:r>
            <a:r>
              <a:rPr lang="en-US" altLang="ko-KR" sz="1000" b="1" dirty="0" err="1">
                <a:latin typeface="3ds" panose="02000503020000020004" pitchFamily="50" charset="0"/>
              </a:rPr>
              <a:t>FTS_indexing_task</a:t>
            </a:r>
            <a:r>
              <a:rPr lang="ko-KR" altLang="en-US" sz="1000" b="1" dirty="0">
                <a:latin typeface="3ds" panose="02000503020000020004" pitchFamily="50" charset="0"/>
              </a:rPr>
              <a:t>를 선택 후 </a:t>
            </a:r>
            <a:r>
              <a:rPr lang="en-US" altLang="ko-KR" sz="1000" b="1" dirty="0">
                <a:latin typeface="3ds" panose="02000503020000020004" pitchFamily="50" charset="0"/>
              </a:rPr>
              <a:t>Disable</a:t>
            </a: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2" y="1402595"/>
            <a:ext cx="1735838" cy="7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그룹 24"/>
          <p:cNvGrpSpPr/>
          <p:nvPr/>
        </p:nvGrpSpPr>
        <p:grpSpPr>
          <a:xfrm>
            <a:off x="1145871" y="1355686"/>
            <a:ext cx="2070532" cy="866047"/>
            <a:chOff x="3095081" y="3835152"/>
            <a:chExt cx="2070532" cy="866047"/>
          </a:xfrm>
        </p:grpSpPr>
        <p:grpSp>
          <p:nvGrpSpPr>
            <p:cNvPr id="27" name="그룹 25"/>
            <p:cNvGrpSpPr/>
            <p:nvPr/>
          </p:nvGrpSpPr>
          <p:grpSpPr>
            <a:xfrm>
              <a:off x="3095081" y="3835152"/>
              <a:ext cx="1940739" cy="644056"/>
              <a:chOff x="5467387" y="3238818"/>
              <a:chExt cx="1940739" cy="644056"/>
            </a:xfrm>
          </p:grpSpPr>
          <p:sp>
            <p:nvSpPr>
              <p:cNvPr id="29" name="직사각형 16"/>
              <p:cNvSpPr/>
              <p:nvPr/>
            </p:nvSpPr>
            <p:spPr>
              <a:xfrm>
                <a:off x="5664146" y="3429372"/>
                <a:ext cx="1743980" cy="4535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타원 28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8304" y="44438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r="53003" b="58507"/>
          <a:stretch/>
        </p:blipFill>
        <p:spPr>
          <a:xfrm>
            <a:off x="638151" y="2423435"/>
            <a:ext cx="3232599" cy="13390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268" y="308484"/>
            <a:ext cx="3613166" cy="18896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r="50518" b="62021"/>
          <a:stretch/>
        </p:blipFill>
        <p:spPr>
          <a:xfrm>
            <a:off x="4570404" y="2198107"/>
            <a:ext cx="3615381" cy="1301923"/>
          </a:xfrm>
          <a:prstGeom prst="rect">
            <a:avLst/>
          </a:prstGeom>
        </p:spPr>
      </p:pic>
      <p:grpSp>
        <p:nvGrpSpPr>
          <p:cNvPr id="34" name="그룹 41"/>
          <p:cNvGrpSpPr/>
          <p:nvPr/>
        </p:nvGrpSpPr>
        <p:grpSpPr>
          <a:xfrm>
            <a:off x="2059813" y="2872987"/>
            <a:ext cx="610235" cy="330141"/>
            <a:chOff x="5467387" y="3238818"/>
            <a:chExt cx="610235" cy="330141"/>
          </a:xfrm>
        </p:grpSpPr>
        <p:sp>
          <p:nvSpPr>
            <p:cNvPr id="35" name="직사각형 16"/>
            <p:cNvSpPr/>
            <p:nvPr/>
          </p:nvSpPr>
          <p:spPr>
            <a:xfrm>
              <a:off x="5664147" y="3429372"/>
              <a:ext cx="413475" cy="1395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6" name="타원 43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889" y="3170511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그룹 30"/>
          <p:cNvGrpSpPr/>
          <p:nvPr/>
        </p:nvGrpSpPr>
        <p:grpSpPr>
          <a:xfrm>
            <a:off x="536798" y="2803193"/>
            <a:ext cx="1093120" cy="330141"/>
            <a:chOff x="5467387" y="3238818"/>
            <a:chExt cx="1093120" cy="330141"/>
          </a:xfrm>
        </p:grpSpPr>
        <p:sp>
          <p:nvSpPr>
            <p:cNvPr id="39" name="직사각형 16"/>
            <p:cNvSpPr/>
            <p:nvPr/>
          </p:nvSpPr>
          <p:spPr>
            <a:xfrm>
              <a:off x="5671767" y="3429372"/>
              <a:ext cx="888740" cy="1395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40" name="타원 33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570404" y="3541287"/>
            <a:ext cx="41472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바탕화면의 </a:t>
            </a:r>
            <a:r>
              <a:rPr lang="en-US" altLang="ko-KR" sz="1000" b="1" dirty="0">
                <a:latin typeface="3ds" panose="02000503020000020004" pitchFamily="50" charset="0"/>
              </a:rPr>
              <a:t>Shortcut to mql.exe</a:t>
            </a:r>
            <a:r>
              <a:rPr lang="ko-KR" altLang="en-US" sz="1000" b="1" dirty="0">
                <a:latin typeface="3ds" panose="02000503020000020004" pitchFamily="50" charset="0"/>
              </a:rPr>
              <a:t>를 실행 후 아래 명령어를 입력 후</a:t>
            </a:r>
            <a:r>
              <a:rPr lang="en-US" altLang="ko-KR" sz="1000" b="1" dirty="0">
                <a:latin typeface="3ds" panose="02000503020000020004" pitchFamily="50" charset="0"/>
              </a:rPr>
              <a:t>, </a:t>
            </a:r>
            <a:r>
              <a:rPr lang="en-US" altLang="ko-KR" sz="1000" b="1" dirty="0" err="1">
                <a:latin typeface="3ds" panose="02000503020000020004" pitchFamily="50" charset="0"/>
              </a:rPr>
              <a:t>FTS_indexing_task</a:t>
            </a:r>
            <a:r>
              <a:rPr lang="ko-KR" altLang="en-US" sz="1000" b="1" dirty="0">
                <a:latin typeface="3ds" panose="02000503020000020004" pitchFamily="50" charset="0"/>
              </a:rPr>
              <a:t>를 실행</a:t>
            </a:r>
            <a:r>
              <a:rPr lang="en-US" altLang="ko-KR" sz="1000" b="1" dirty="0">
                <a:latin typeface="3ds" panose="02000503020000020004" pitchFamily="50" charset="0"/>
              </a:rPr>
              <a:t>(run)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set context user creator;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set system </a:t>
            </a:r>
            <a:r>
              <a:rPr lang="en-US" altLang="ko-KR" sz="1000" dirty="0" err="1">
                <a:latin typeface="3ds" panose="02000503020000020004" pitchFamily="50" charset="0"/>
              </a:rPr>
              <a:t>searchindex</a:t>
            </a:r>
            <a:r>
              <a:rPr lang="en-US" altLang="ko-KR" sz="1000" dirty="0">
                <a:latin typeface="3ds" panose="02000503020000020004" pitchFamily="50" charset="0"/>
              </a:rPr>
              <a:t> file </a:t>
            </a:r>
            <a:r>
              <a:rPr lang="en-US" altLang="ko-KR" sz="1000" dirty="0">
                <a:solidFill>
                  <a:srgbClr val="FF0000"/>
                </a:solidFill>
                <a:latin typeface="3ds" panose="02000503020000020004" pitchFamily="50" charset="0"/>
              </a:rPr>
              <a:t>C:\R2022x\3DSpace\Apps\BusinessProcessServices\V6R2022x\Modules\ENOFramework\AppInstall\Programs\config.xml force;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clear </a:t>
            </a:r>
            <a:r>
              <a:rPr lang="en-US" altLang="ko-KR" sz="1000" dirty="0" err="1">
                <a:latin typeface="3ds" panose="02000503020000020004" pitchFamily="50" charset="0"/>
              </a:rPr>
              <a:t>searchindex</a:t>
            </a:r>
            <a:r>
              <a:rPr lang="en-US" altLang="ko-KR" sz="1000" dirty="0">
                <a:latin typeface="3ds" panose="02000503020000020004" pitchFamily="50" charset="0"/>
              </a:rPr>
              <a:t> 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start </a:t>
            </a:r>
            <a:r>
              <a:rPr lang="en-US" altLang="ko-KR" sz="1000" dirty="0" err="1">
                <a:latin typeface="3ds" panose="02000503020000020004" pitchFamily="50" charset="0"/>
              </a:rPr>
              <a:t>searchindex</a:t>
            </a:r>
            <a:r>
              <a:rPr lang="en-US" altLang="ko-KR" sz="1000" dirty="0">
                <a:latin typeface="3ds" panose="02000503020000020004" pitchFamily="50" charset="0"/>
              </a:rPr>
              <a:t> mode full;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start </a:t>
            </a:r>
            <a:r>
              <a:rPr lang="en-US" altLang="ko-KR" sz="1000" dirty="0" err="1">
                <a:latin typeface="3ds" panose="02000503020000020004" pitchFamily="50" charset="0"/>
              </a:rPr>
              <a:t>searchindex</a:t>
            </a:r>
            <a:r>
              <a:rPr lang="en-US" altLang="ko-KR" sz="1000" dirty="0">
                <a:latin typeface="3ds" panose="02000503020000020004" pitchFamily="50" charset="0"/>
              </a:rPr>
              <a:t> mode partial ;</a:t>
            </a:r>
          </a:p>
        </p:txBody>
      </p:sp>
      <p:sp>
        <p:nvSpPr>
          <p:cNvPr id="42" name="직사각형 16"/>
          <p:cNvSpPr/>
          <p:nvPr/>
        </p:nvSpPr>
        <p:spPr>
          <a:xfrm>
            <a:off x="4566680" y="417787"/>
            <a:ext cx="3547096" cy="1780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43" name="타원 39"/>
          <p:cNvSpPr/>
          <p:nvPr/>
        </p:nvSpPr>
        <p:spPr>
          <a:xfrm>
            <a:off x="4369921" y="227233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1"/>
          <p:cNvGrpSpPr/>
          <p:nvPr/>
        </p:nvGrpSpPr>
        <p:grpSpPr>
          <a:xfrm>
            <a:off x="6083173" y="2688409"/>
            <a:ext cx="610235" cy="330141"/>
            <a:chOff x="5467387" y="3238818"/>
            <a:chExt cx="610235" cy="330141"/>
          </a:xfrm>
        </p:grpSpPr>
        <p:sp>
          <p:nvSpPr>
            <p:cNvPr id="45" name="직사각형 16"/>
            <p:cNvSpPr/>
            <p:nvPr/>
          </p:nvSpPr>
          <p:spPr>
            <a:xfrm>
              <a:off x="5664147" y="3429372"/>
              <a:ext cx="413475" cy="1395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46" name="타원 43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49" y="2985933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65691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CAS Compile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04" y="3501969"/>
            <a:ext cx="3970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3DEXPERIENCE Platform</a:t>
            </a:r>
            <a:r>
              <a:rPr lang="ko-KR" altLang="en-US" sz="1000" b="1" dirty="0">
                <a:latin typeface="3ds" panose="02000503020000020004" pitchFamily="50" charset="0"/>
              </a:rPr>
              <a:t>의 각 </a:t>
            </a:r>
            <a:r>
              <a:rPr lang="en-US" altLang="ko-KR" sz="1000" b="1" dirty="0">
                <a:latin typeface="3ds" panose="02000503020000020004" pitchFamily="50" charset="0"/>
              </a:rPr>
              <a:t>Service</a:t>
            </a:r>
            <a:r>
              <a:rPr lang="ko-KR" altLang="en-US" sz="1000" b="1" dirty="0">
                <a:latin typeface="3ds" panose="02000503020000020004" pitchFamily="50" charset="0"/>
              </a:rPr>
              <a:t>가 실행 되고 있는지 확인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704784"/>
            <a:ext cx="3284220" cy="170075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42" y="2212220"/>
            <a:ext cx="2857255" cy="206626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93" y="758925"/>
            <a:ext cx="3763357" cy="1136431"/>
          </a:xfrm>
          <a:prstGeom prst="rect">
            <a:avLst/>
          </a:prstGeom>
        </p:spPr>
      </p:pic>
      <p:sp>
        <p:nvSpPr>
          <p:cNvPr id="51" name="Isosceles Triangle 50"/>
          <p:cNvSpPr/>
          <p:nvPr/>
        </p:nvSpPr>
        <p:spPr>
          <a:xfrm rot="10800000">
            <a:off x="5952855" y="1962928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544793" y="4337958"/>
            <a:ext cx="3970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각 서버 </a:t>
            </a:r>
            <a:r>
              <a:rPr lang="en-US" altLang="ko-KR" sz="1000" b="1" dirty="0">
                <a:latin typeface="3ds" panose="02000503020000020004" pitchFamily="50" charset="0"/>
              </a:rPr>
              <a:t>Start Up</a:t>
            </a:r>
            <a:r>
              <a:rPr lang="ko-KR" altLang="en-US" sz="1000" b="1" dirty="0">
                <a:latin typeface="3ds" panose="02000503020000020004" pitchFamily="50" charset="0"/>
              </a:rPr>
              <a:t>이 완료 되면</a:t>
            </a:r>
            <a:r>
              <a:rPr lang="en-US" altLang="ko-KR" sz="1000" b="1" dirty="0">
                <a:latin typeface="3ds" panose="02000503020000020004" pitchFamily="50" charset="0"/>
              </a:rPr>
              <a:t>, </a:t>
            </a:r>
            <a:r>
              <a:rPr lang="ko-KR" altLang="en-US" sz="1000" b="1" dirty="0">
                <a:latin typeface="3ds" panose="02000503020000020004" pitchFamily="50" charset="0"/>
              </a:rPr>
              <a:t>바탕화면의 </a:t>
            </a:r>
            <a:r>
              <a:rPr lang="en-US" altLang="ko-KR" sz="1000" b="1" dirty="0">
                <a:latin typeface="3ds" panose="02000503020000020004" pitchFamily="50" charset="0"/>
              </a:rPr>
              <a:t>Shortcut to mql.exe</a:t>
            </a:r>
            <a:r>
              <a:rPr lang="ko-KR" altLang="en-US" sz="1000" b="1" dirty="0">
                <a:latin typeface="3ds" panose="02000503020000020004" pitchFamily="50" charset="0"/>
              </a:rPr>
              <a:t>를 실행 후 아래 명령어를 입력 실행</a:t>
            </a:r>
            <a:r>
              <a:rPr lang="en-US" altLang="ko-KR" sz="1000" b="1" dirty="0">
                <a:latin typeface="3ds" panose="02000503020000020004" pitchFamily="50" charset="0"/>
              </a:rPr>
              <a:t>, </a:t>
            </a:r>
            <a:r>
              <a:rPr lang="ko-KR" altLang="en-US" sz="1000" b="1" dirty="0">
                <a:latin typeface="3ds" panose="02000503020000020004" pitchFamily="50" charset="0"/>
              </a:rPr>
              <a:t>결과 확인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set context user creator 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compile </a:t>
            </a:r>
            <a:r>
              <a:rPr lang="en-US" altLang="ko-KR" sz="1000" dirty="0" err="1">
                <a:latin typeface="3ds" panose="02000503020000020004" pitchFamily="50" charset="0"/>
              </a:rPr>
              <a:t>prog</a:t>
            </a:r>
            <a:r>
              <a:rPr lang="en-US" altLang="ko-KR" sz="1000" dirty="0">
                <a:latin typeface="3ds" panose="02000503020000020004" pitchFamily="50" charset="0"/>
              </a:rPr>
              <a:t> * force;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544793" y="152914"/>
            <a:ext cx="1758471" cy="26285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Compile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약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1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시간 소요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544793" y="450721"/>
            <a:ext cx="2644656" cy="26285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R2019x FD04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부터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Compile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매우 중요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0820970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</a:t>
            </a:r>
            <a:r>
              <a:rPr lang="ko-KR" altLang="en-US" dirty="0">
                <a:latin typeface="3ds" panose="02000503020000020004" pitchFamily="50" charset="0"/>
              </a:rPr>
              <a:t>접속 테스트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225" y="3822037"/>
            <a:ext cx="3159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3DPassport </a:t>
            </a:r>
            <a:r>
              <a:rPr lang="ko-KR" altLang="en-US" sz="1000" b="1" dirty="0">
                <a:latin typeface="3ds" panose="02000503020000020004" pitchFamily="50" charset="0"/>
              </a:rPr>
              <a:t>접속 및 </a:t>
            </a:r>
            <a:r>
              <a:rPr lang="en-US" altLang="ko-KR" sz="1000" b="1" dirty="0">
                <a:latin typeface="3ds" panose="02000503020000020004" pitchFamily="50" charset="0"/>
              </a:rPr>
              <a:t>Login ID / PWD </a:t>
            </a:r>
            <a:r>
              <a:rPr lang="ko-KR" altLang="en-US" sz="1000" b="1" dirty="0">
                <a:latin typeface="3ds" panose="02000503020000020004" pitchFamily="50" charset="0"/>
              </a:rPr>
              <a:t>입력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https://3dpassport.3ds.localdomain/3dpassport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latin typeface="3ds" panose="02000503020000020004" pitchFamily="50" charset="0"/>
              </a:rPr>
              <a:t>admin_platform</a:t>
            </a:r>
            <a:r>
              <a:rPr lang="en-US" altLang="ko-KR" sz="1000" dirty="0">
                <a:latin typeface="3ds" panose="02000503020000020004" pitchFamily="50" charset="0"/>
              </a:rPr>
              <a:t> / Qwer1234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480890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45937" y="3822037"/>
            <a:ext cx="843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Log in </a:t>
            </a:r>
            <a:r>
              <a:rPr lang="ko-KR" altLang="en-US" sz="1000" b="1" dirty="0">
                <a:latin typeface="3ds" panose="02000503020000020004" pitchFamily="50" charset="0"/>
              </a:rPr>
              <a:t>완료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5" y="1611611"/>
            <a:ext cx="3805837" cy="19202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936" y="1611611"/>
            <a:ext cx="3805837" cy="1920278"/>
          </a:xfrm>
          <a:prstGeom prst="rect">
            <a:avLst/>
          </a:prstGeom>
        </p:spPr>
      </p:pic>
      <p:sp>
        <p:nvSpPr>
          <p:cNvPr id="21" name="직사각형 16"/>
          <p:cNvSpPr/>
          <p:nvPr/>
        </p:nvSpPr>
        <p:spPr>
          <a:xfrm>
            <a:off x="2332821" y="2132272"/>
            <a:ext cx="1219244" cy="328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2" name="타원 29"/>
          <p:cNvSpPr/>
          <p:nvPr/>
        </p:nvSpPr>
        <p:spPr>
          <a:xfrm>
            <a:off x="2136061" y="1941716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16"/>
          <p:cNvSpPr/>
          <p:nvPr/>
        </p:nvSpPr>
        <p:spPr>
          <a:xfrm>
            <a:off x="2343821" y="2583845"/>
            <a:ext cx="1208244" cy="160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4" name="타원 32"/>
          <p:cNvSpPr/>
          <p:nvPr/>
        </p:nvSpPr>
        <p:spPr>
          <a:xfrm>
            <a:off x="2136061" y="2420272"/>
            <a:ext cx="287705" cy="2900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83" y="2705137"/>
            <a:ext cx="259120" cy="2591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29223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CAS, 3DSpace </a:t>
            </a:r>
            <a:r>
              <a:rPr lang="en-US" altLang="ko-KR" dirty="0" err="1">
                <a:latin typeface="3ds" panose="02000503020000020004" pitchFamily="50" charset="0"/>
              </a:rPr>
              <a:t>NoCAS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접속 테스트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145" y="3692084"/>
            <a:ext cx="28039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000" b="1" dirty="0">
                <a:latin typeface="3ds" panose="02000503020000020004" pitchFamily="50" charset="0"/>
              </a:rPr>
              <a:t>3DSpace CAS </a:t>
            </a:r>
            <a:r>
              <a:rPr lang="ko-KR" altLang="fr-FR" sz="1000" b="1" dirty="0">
                <a:latin typeface="3ds" panose="02000503020000020004" pitchFamily="50" charset="0"/>
              </a:rPr>
              <a:t>접속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altLang="ko-KR" sz="1000" dirty="0">
                <a:latin typeface="3ds" panose="02000503020000020004" pitchFamily="50" charset="0"/>
              </a:rPr>
              <a:t>https://3dspace.3ds.localdomain/3dspace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altLang="ko-KR" sz="1000" dirty="0" err="1">
                <a:latin typeface="3ds" panose="02000503020000020004" pitchFamily="50" charset="0"/>
              </a:rPr>
              <a:t>admin_platform</a:t>
            </a:r>
            <a:r>
              <a:rPr lang="fr-FR" altLang="ko-KR" sz="1000" dirty="0">
                <a:latin typeface="3ds" panose="02000503020000020004" pitchFamily="50" charset="0"/>
              </a:rPr>
              <a:t> / Qwer1234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48402" y="4348051"/>
            <a:ext cx="27815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 sz="1000" b="1" dirty="0">
                <a:latin typeface="3ds" panose="02000503020000020004" pitchFamily="50" charset="0"/>
              </a:rPr>
              <a:t>3DSpace </a:t>
            </a:r>
            <a:r>
              <a:rPr lang="es-ES" altLang="ko-KR" sz="1000" b="1" dirty="0" err="1">
                <a:latin typeface="3ds" panose="02000503020000020004" pitchFamily="50" charset="0"/>
              </a:rPr>
              <a:t>NoCAS</a:t>
            </a:r>
            <a:r>
              <a:rPr lang="es-ES" altLang="ko-KR" sz="1000" b="1" dirty="0">
                <a:latin typeface="3ds" panose="02000503020000020004" pitchFamily="50" charset="0"/>
              </a:rPr>
              <a:t> </a:t>
            </a:r>
            <a:r>
              <a:rPr lang="ko-KR" altLang="es-ES" sz="1000" b="1" dirty="0">
                <a:latin typeface="3ds" panose="02000503020000020004" pitchFamily="50" charset="0"/>
              </a:rPr>
              <a:t>접속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altLang="ko-KR" sz="1000" dirty="0">
                <a:latin typeface="3ds" panose="02000503020000020004" pitchFamily="50" charset="0"/>
              </a:rPr>
              <a:t>https://3dspace.3ds.localdomain/internal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altLang="ko-KR" sz="1000" dirty="0" err="1">
                <a:latin typeface="3ds" panose="02000503020000020004" pitchFamily="50" charset="0"/>
              </a:rPr>
              <a:t>admin_platform</a:t>
            </a:r>
            <a:r>
              <a:rPr lang="es-ES" altLang="ko-KR" sz="1000" dirty="0">
                <a:latin typeface="3ds" panose="02000503020000020004" pitchFamily="50" charset="0"/>
              </a:rPr>
              <a:t> / Qwer1234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5" y="1626992"/>
            <a:ext cx="3647088" cy="1975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02" y="2307307"/>
            <a:ext cx="3647088" cy="19755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402" y="357360"/>
            <a:ext cx="3647088" cy="18401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496878" y="1227264"/>
            <a:ext cx="648778" cy="316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18" name="타원 29"/>
          <p:cNvSpPr/>
          <p:nvPr/>
        </p:nvSpPr>
        <p:spPr>
          <a:xfrm>
            <a:off x="6300118" y="1032898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6872676" y="1575859"/>
            <a:ext cx="257739" cy="100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0" name="타원 32"/>
          <p:cNvSpPr/>
          <p:nvPr/>
        </p:nvSpPr>
        <p:spPr>
          <a:xfrm>
            <a:off x="6676207" y="1625113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396" y="1666176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97836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3DDashboard, Federated Search </a:t>
            </a:r>
            <a:r>
              <a:rPr lang="ko-KR" altLang="en-US" dirty="0">
                <a:latin typeface="3ds" panose="02000503020000020004" pitchFamily="50" charset="0"/>
              </a:rPr>
              <a:t>접속 테스트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225" y="3822037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3DDashboard </a:t>
            </a:r>
            <a:r>
              <a:rPr lang="ko-KR" altLang="en-US" sz="1000" b="1" dirty="0">
                <a:latin typeface="3ds" panose="02000503020000020004" pitchFamily="50" charset="0"/>
              </a:rPr>
              <a:t>접속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https://3ddashboard.3ds.localdomain/3ddashboard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937" y="3822037"/>
            <a:ext cx="4054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Federated Search </a:t>
            </a:r>
            <a:r>
              <a:rPr lang="ko-KR" altLang="en-US" sz="1000" b="1" dirty="0">
                <a:latin typeface="3ds" panose="02000503020000020004" pitchFamily="50" charset="0"/>
              </a:rPr>
              <a:t>접속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https://3dsearch.3ds.localdomain/federated/search?query=test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541002"/>
            <a:ext cx="3815158" cy="20665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936" y="1541002"/>
            <a:ext cx="3805838" cy="2061496"/>
          </a:xfrm>
          <a:prstGeom prst="rect">
            <a:avLst/>
          </a:prstGeom>
          <a:ln w="31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9640001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EXALEAD </a:t>
            </a:r>
            <a:r>
              <a:rPr lang="en-US" altLang="ko-KR" dirty="0" err="1">
                <a:latin typeface="3ds" panose="02000503020000020004" pitchFamily="50" charset="0"/>
              </a:rPr>
              <a:t>CloudView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접속 테스트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225" y="3822037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Full-text Search </a:t>
            </a:r>
            <a:r>
              <a:rPr lang="ko-KR" altLang="en-US" sz="1000" b="1" dirty="0">
                <a:latin typeface="3ds" panose="02000503020000020004" pitchFamily="50" charset="0"/>
              </a:rPr>
              <a:t>접속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http://localhost:19000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937" y="382203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Full-text Search </a:t>
            </a:r>
            <a:r>
              <a:rPr lang="ko-KR" altLang="en-US" sz="1000" b="1" dirty="0">
                <a:latin typeface="3ds" panose="02000503020000020004" pitchFamily="50" charset="0"/>
              </a:rPr>
              <a:t>접속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http://localhost:19001/admin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5" y="1611609"/>
            <a:ext cx="3805837" cy="19202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647" y="1611609"/>
            <a:ext cx="3805837" cy="1920278"/>
          </a:xfrm>
          <a:prstGeom prst="rect">
            <a:avLst/>
          </a:prstGeom>
        </p:spPr>
      </p:pic>
      <p:sp>
        <p:nvSpPr>
          <p:cNvPr id="21" name="직사각형 16"/>
          <p:cNvSpPr/>
          <p:nvPr/>
        </p:nvSpPr>
        <p:spPr>
          <a:xfrm>
            <a:off x="6719763" y="2391219"/>
            <a:ext cx="498282" cy="207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2" name="타원 29"/>
          <p:cNvSpPr/>
          <p:nvPr/>
        </p:nvSpPr>
        <p:spPr>
          <a:xfrm>
            <a:off x="6523003" y="2196853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16"/>
          <p:cNvSpPr/>
          <p:nvPr/>
        </p:nvSpPr>
        <p:spPr>
          <a:xfrm>
            <a:off x="7039620" y="2601062"/>
            <a:ext cx="178425" cy="100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4" name="타원 32"/>
          <p:cNvSpPr/>
          <p:nvPr/>
        </p:nvSpPr>
        <p:spPr>
          <a:xfrm>
            <a:off x="6843151" y="2650316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45" y="2691379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6172338" y="3133033"/>
            <a:ext cx="2409687" cy="26285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Login ID / PWD – admin /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exalead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371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OS Configuration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1239040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</a:t>
            </a:r>
            <a:r>
              <a:rPr lang="ko-KR" altLang="en-US" dirty="0">
                <a:latin typeface="3ds" panose="02000503020000020004" pitchFamily="50" charset="0"/>
              </a:rPr>
              <a:t>접속 테스트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2872" y="4285333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3DSwym</a:t>
            </a:r>
            <a:r>
              <a:rPr lang="ko-KR" altLang="en-US" sz="1000" b="1" dirty="0">
                <a:latin typeface="3ds" panose="02000503020000020004" pitchFamily="50" charset="0"/>
              </a:rPr>
              <a:t>접속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http://3dswym.3ds.localdomain/3dswym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72" y="1193205"/>
            <a:ext cx="5558257" cy="301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168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3DSpaceRegistrationIn3DPassport.bat </a:t>
            </a:r>
            <a:r>
              <a:rPr lang="ko-KR" altLang="en-US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1664" y="3822038"/>
            <a:ext cx="35654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아래 파일을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 </a:t>
            </a:r>
            <a:r>
              <a:rPr lang="ko-KR" altLang="en-US" sz="1000" b="1" dirty="0">
                <a:latin typeface="3ds" panose="02000503020000020004" pitchFamily="50" charset="0"/>
              </a:rPr>
              <a:t>후</a:t>
            </a:r>
            <a:r>
              <a:rPr lang="en-US" altLang="ko-KR" sz="1000" b="1" dirty="0">
                <a:latin typeface="3ds" panose="02000503020000020004" pitchFamily="50" charset="0"/>
              </a:rPr>
              <a:t>, </a:t>
            </a:r>
            <a:r>
              <a:rPr lang="ko-KR" altLang="en-US" sz="1000" b="1" dirty="0">
                <a:latin typeface="3ds" panose="02000503020000020004" pitchFamily="50" charset="0"/>
              </a:rPr>
              <a:t>위와 같이 수정 후 실행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C:\R2022x\3DSpace\win_b64\code\command</a:t>
            </a:r>
            <a:br>
              <a:rPr lang="en-US" altLang="ko-KR" sz="1000" dirty="0">
                <a:latin typeface="3ds" panose="02000503020000020004" pitchFamily="50" charset="0"/>
              </a:rPr>
            </a:br>
            <a:r>
              <a:rPr lang="en-US" altLang="ko-KR" sz="1000" dirty="0">
                <a:latin typeface="3ds" panose="02000503020000020004" pitchFamily="50" charset="0"/>
              </a:rPr>
              <a:t>\3DSpaceRegistrationIn3DPassport.bat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525490" y="246882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95832" y="3822037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실행 결과 확인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4" y="1419296"/>
            <a:ext cx="3940715" cy="22807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832" y="1419296"/>
            <a:ext cx="3047946" cy="22807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928711" y="613728"/>
            <a:ext cx="2813166" cy="26285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각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Platform Service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실행 되고 있어야 함</a:t>
            </a:r>
          </a:p>
        </p:txBody>
      </p:sp>
      <p:sp>
        <p:nvSpPr>
          <p:cNvPr id="16" name="직사각형 20"/>
          <p:cNvSpPr/>
          <p:nvPr/>
        </p:nvSpPr>
        <p:spPr>
          <a:xfrm>
            <a:off x="2167932" y="2484465"/>
            <a:ext cx="1916388" cy="22899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68788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– GLS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sz="1000" dirty="0">
                <a:latin typeface="3ds" panose="02000503020000020004" pitchFamily="50" charset="0"/>
              </a:rPr>
              <a:t>아래 </a:t>
            </a:r>
            <a:r>
              <a:rPr lang="en-US" altLang="ko-KR" sz="1000" dirty="0">
                <a:latin typeface="3ds" panose="02000503020000020004" pitchFamily="50" charset="0"/>
              </a:rPr>
              <a:t>Media </a:t>
            </a:r>
            <a:r>
              <a:rPr lang="ko-KR" altLang="en-US" sz="1000" dirty="0">
                <a:latin typeface="3ds" panose="02000503020000020004" pitchFamily="50" charset="0"/>
              </a:rPr>
              <a:t>추가 설치</a:t>
            </a:r>
          </a:p>
          <a:p>
            <a:pPr lvl="1"/>
            <a:r>
              <a:rPr lang="en-US" altLang="ko-KR" sz="900" dirty="0">
                <a:latin typeface="3ds" panose="02000503020000020004" pitchFamily="50" charset="0"/>
              </a:rPr>
              <a:t>ENOVIAProductSpecificationsFoundation-V6R2022x.Windows64</a:t>
            </a:r>
          </a:p>
          <a:p>
            <a:pPr lvl="1"/>
            <a:r>
              <a:rPr lang="en-US" altLang="ko-KR" sz="900" dirty="0">
                <a:latin typeface="3ds" panose="02000503020000020004" pitchFamily="50" charset="0"/>
              </a:rPr>
              <a:t>ENOVIAFormulaManagementEnablerFoundation-V6R2022x.Windows64</a:t>
            </a:r>
          </a:p>
          <a:p>
            <a:r>
              <a:rPr lang="en-US" altLang="ko-KR" sz="1000" dirty="0" err="1">
                <a:latin typeface="3ds" panose="02000503020000020004" pitchFamily="50" charset="0"/>
              </a:rPr>
              <a:t>Install_GLS_Custom_Formulation.tcl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파일 수정 </a:t>
            </a:r>
            <a:r>
              <a:rPr lang="en-US" altLang="ko-KR" sz="1000" dirty="0">
                <a:latin typeface="3ds" panose="02000503020000020004" pitchFamily="50" charset="0"/>
              </a:rPr>
              <a:t>(RMIHOME, MXAPPBUILD</a:t>
            </a:r>
            <a:r>
              <a:rPr lang="ko-KR" altLang="en-US" sz="1000" dirty="0">
                <a:latin typeface="3ds" panose="02000503020000020004" pitchFamily="50" charset="0"/>
              </a:rPr>
              <a:t>에 </a:t>
            </a:r>
            <a:r>
              <a:rPr lang="en-US" altLang="ko-KR" sz="1000" dirty="0">
                <a:latin typeface="3ds" panose="02000503020000020004" pitchFamily="50" charset="0"/>
              </a:rPr>
              <a:t>Path </a:t>
            </a:r>
            <a:r>
              <a:rPr lang="ko-KR" altLang="en-US" sz="1000" dirty="0">
                <a:latin typeface="3ds" panose="02000503020000020004" pitchFamily="50" charset="0"/>
              </a:rPr>
              <a:t>정보 입력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  <a:p>
            <a:pPr lvl="1"/>
            <a:r>
              <a:rPr lang="ko-KR" altLang="en-US" sz="900" dirty="0">
                <a:latin typeface="3ds" panose="02000503020000020004" pitchFamily="50" charset="0"/>
              </a:rPr>
              <a:t>위치 </a:t>
            </a:r>
            <a:r>
              <a:rPr lang="en-US" altLang="ko-KR" sz="900" dirty="0">
                <a:latin typeface="3ds" panose="02000503020000020004" pitchFamily="50" charset="0"/>
              </a:rPr>
              <a:t>: C:\R2022x\3DSpace\Apps\CPNAccelerator\V6R2022x\Modules\ENOCPNAccelerator\AppInstall\custom\Install_GLS_Custom_Formulation.tcl</a:t>
            </a:r>
          </a:p>
          <a:p>
            <a:pPr lvl="1"/>
            <a:r>
              <a:rPr lang="ko-KR" altLang="en-US" sz="900" dirty="0">
                <a:latin typeface="3ds" panose="02000503020000020004" pitchFamily="50" charset="0"/>
              </a:rPr>
              <a:t>아래와 같이 수정 </a:t>
            </a:r>
            <a:r>
              <a:rPr lang="en-US" altLang="ko-KR" sz="900" dirty="0">
                <a:latin typeface="3ds" panose="02000503020000020004" pitchFamily="50" charset="0"/>
              </a:rPr>
              <a:t>(Directory</a:t>
            </a:r>
            <a:r>
              <a:rPr lang="ko-KR" altLang="en-US" sz="900" dirty="0">
                <a:latin typeface="3ds" panose="02000503020000020004" pitchFamily="50" charset="0"/>
              </a:rPr>
              <a:t>는 </a:t>
            </a:r>
            <a:r>
              <a:rPr lang="ko-KR" altLang="en-US" sz="900" dirty="0" err="1">
                <a:latin typeface="3ds" panose="02000503020000020004" pitchFamily="50" charset="0"/>
              </a:rPr>
              <a:t>슬래쉬</a:t>
            </a:r>
            <a:r>
              <a:rPr lang="en-US" altLang="ko-KR" sz="900" dirty="0">
                <a:latin typeface="3ds" panose="02000503020000020004" pitchFamily="50" charset="0"/>
              </a:rPr>
              <a:t>(/)</a:t>
            </a:r>
            <a:r>
              <a:rPr lang="ko-KR" altLang="en-US" sz="900" dirty="0">
                <a:latin typeface="3ds" panose="02000503020000020004" pitchFamily="50" charset="0"/>
              </a:rPr>
              <a:t>를 입력 할 것</a:t>
            </a:r>
            <a:r>
              <a:rPr lang="en-US" altLang="ko-KR" sz="900" dirty="0">
                <a:latin typeface="3ds" panose="02000503020000020004" pitchFamily="50" charset="0"/>
              </a:rPr>
              <a:t>!)</a:t>
            </a:r>
          </a:p>
          <a:p>
            <a:pPr lvl="2"/>
            <a:r>
              <a:rPr lang="en-US" altLang="ko-KR" sz="500" dirty="0">
                <a:latin typeface="3ds" panose="02000503020000020004" pitchFamily="50" charset="0"/>
              </a:rPr>
              <a:t>set </a:t>
            </a:r>
            <a:r>
              <a:rPr lang="en-US" altLang="ko-KR" sz="500" dirty="0" err="1">
                <a:latin typeface="3ds" panose="02000503020000020004" pitchFamily="50" charset="0"/>
              </a:rPr>
              <a:t>env</a:t>
            </a:r>
            <a:r>
              <a:rPr lang="en-US" altLang="ko-KR" sz="500" dirty="0">
                <a:latin typeface="3ds" panose="02000503020000020004" pitchFamily="50" charset="0"/>
              </a:rPr>
              <a:t> RMIHOME 'C:/R2022x/3DSpace';</a:t>
            </a:r>
          </a:p>
          <a:p>
            <a:pPr lvl="2"/>
            <a:r>
              <a:rPr lang="en-US" altLang="ko-KR" sz="500" dirty="0">
                <a:latin typeface="3ds" panose="02000503020000020004" pitchFamily="50" charset="0"/>
              </a:rPr>
              <a:t>set </a:t>
            </a:r>
            <a:r>
              <a:rPr lang="en-US" altLang="ko-KR" sz="500" dirty="0" err="1">
                <a:latin typeface="3ds" panose="02000503020000020004" pitchFamily="50" charset="0"/>
              </a:rPr>
              <a:t>env</a:t>
            </a:r>
            <a:r>
              <a:rPr lang="en-US" altLang="ko-KR" sz="500" dirty="0">
                <a:latin typeface="3ds" panose="02000503020000020004" pitchFamily="50" charset="0"/>
              </a:rPr>
              <a:t> MXAPPBUILD 'C:/R2022x/3DSpace/Apps/</a:t>
            </a:r>
            <a:r>
              <a:rPr lang="en-US" altLang="ko-KR" sz="500" dirty="0" err="1">
                <a:latin typeface="3ds" panose="02000503020000020004" pitchFamily="50" charset="0"/>
              </a:rPr>
              <a:t>CPNAccelerator</a:t>
            </a:r>
            <a:r>
              <a:rPr lang="en-US" altLang="ko-KR" sz="500" dirty="0">
                <a:latin typeface="3ds" panose="02000503020000020004" pitchFamily="50" charset="0"/>
              </a:rPr>
              <a:t>/V6R2022x/Modules/</a:t>
            </a:r>
            <a:r>
              <a:rPr lang="en-US" altLang="ko-KR" sz="500" dirty="0" err="1">
                <a:latin typeface="3ds" panose="02000503020000020004" pitchFamily="50" charset="0"/>
              </a:rPr>
              <a:t>ENOCPNAccelerator</a:t>
            </a:r>
            <a:r>
              <a:rPr lang="en-US" altLang="ko-KR" sz="500" dirty="0">
                <a:latin typeface="3ds" panose="02000503020000020004" pitchFamily="50" charset="0"/>
              </a:rPr>
              <a:t>';</a:t>
            </a:r>
          </a:p>
          <a:p>
            <a:r>
              <a:rPr lang="en-US" altLang="ko-KR" sz="1000" dirty="0">
                <a:latin typeface="3ds" panose="02000503020000020004" pitchFamily="50" charset="0"/>
              </a:rPr>
              <a:t>MQL</a:t>
            </a:r>
            <a:r>
              <a:rPr lang="ko-KR" altLang="en-US" sz="1000" dirty="0">
                <a:latin typeface="3ds" panose="02000503020000020004" pitchFamily="50" charset="0"/>
              </a:rPr>
              <a:t>에서 아래 </a:t>
            </a:r>
            <a:r>
              <a:rPr lang="en-US" altLang="ko-KR" sz="1000" dirty="0">
                <a:latin typeface="3ds" panose="02000503020000020004" pitchFamily="50" charset="0"/>
              </a:rPr>
              <a:t>command </a:t>
            </a:r>
            <a:r>
              <a:rPr lang="ko-KR" altLang="en-US" sz="1000" dirty="0">
                <a:latin typeface="3ds" panose="02000503020000020004" pitchFamily="50" charset="0"/>
              </a:rPr>
              <a:t>실행</a:t>
            </a:r>
          </a:p>
          <a:p>
            <a:pPr lvl="1"/>
            <a:r>
              <a:rPr lang="en-US" altLang="ko-KR" sz="500" dirty="0">
                <a:latin typeface="3ds" panose="02000503020000020004" pitchFamily="50" charset="0"/>
              </a:rPr>
              <a:t>set context user creator ;</a:t>
            </a:r>
          </a:p>
          <a:p>
            <a:pPr lvl="1"/>
            <a:r>
              <a:rPr lang="en-US" altLang="ko-KR" sz="500" dirty="0" err="1">
                <a:latin typeface="3ds" panose="02000503020000020004" pitchFamily="50" charset="0"/>
              </a:rPr>
              <a:t>tcl</a:t>
            </a:r>
            <a:r>
              <a:rPr lang="en-US" altLang="ko-KR" sz="500" dirty="0">
                <a:latin typeface="3ds" panose="02000503020000020004" pitchFamily="50" charset="0"/>
              </a:rPr>
              <a:t>;</a:t>
            </a:r>
          </a:p>
          <a:p>
            <a:pPr lvl="1"/>
            <a:r>
              <a:rPr lang="en-US" altLang="ko-KR" sz="500" dirty="0">
                <a:latin typeface="3ds" panose="02000503020000020004" pitchFamily="50" charset="0"/>
              </a:rPr>
              <a:t>cd {C:\R2022x\3DSpace\Apps\CPNAccelerator\V6R2022x\Modules\ENOCPNAccelerator\AppInstall\custom}</a:t>
            </a:r>
          </a:p>
          <a:p>
            <a:pPr lvl="1"/>
            <a:r>
              <a:rPr lang="en-US" altLang="ko-KR" sz="500" dirty="0">
                <a:latin typeface="3ds" panose="02000503020000020004" pitchFamily="50" charset="0"/>
              </a:rPr>
              <a:t>exit;</a:t>
            </a:r>
          </a:p>
          <a:p>
            <a:pPr lvl="1"/>
            <a:r>
              <a:rPr lang="en-US" altLang="ko-KR" sz="500" dirty="0">
                <a:latin typeface="3ds" panose="02000503020000020004" pitchFamily="50" charset="0"/>
              </a:rPr>
              <a:t>run </a:t>
            </a:r>
            <a:r>
              <a:rPr lang="en-US" altLang="ko-KR" sz="500" dirty="0" err="1">
                <a:latin typeface="3ds" panose="02000503020000020004" pitchFamily="50" charset="0"/>
              </a:rPr>
              <a:t>Install_GLS_Custom_Formulation.tcl</a:t>
            </a:r>
            <a:r>
              <a:rPr lang="en-US" altLang="ko-KR" sz="500" dirty="0">
                <a:latin typeface="3ds" panose="02000503020000020004" pitchFamily="50" charset="0"/>
              </a:rPr>
              <a:t>;</a:t>
            </a:r>
          </a:p>
          <a:p>
            <a:r>
              <a:rPr lang="en-US" altLang="ko-KR" sz="1000" dirty="0">
                <a:latin typeface="3ds" panose="02000503020000020004" pitchFamily="50" charset="0"/>
              </a:rPr>
              <a:t>3DSpace Deploy (</a:t>
            </a:r>
            <a:r>
              <a:rPr lang="ko-KR" altLang="en-US" sz="1000" dirty="0">
                <a:latin typeface="3ds" panose="02000503020000020004" pitchFamily="50" charset="0"/>
              </a:rPr>
              <a:t>바탕화면에서 아래 </a:t>
            </a:r>
            <a:r>
              <a:rPr lang="en-US" altLang="ko-KR" sz="1000" dirty="0">
                <a:latin typeface="3ds" panose="02000503020000020004" pitchFamily="50" charset="0"/>
              </a:rPr>
              <a:t>bat </a:t>
            </a:r>
            <a:r>
              <a:rPr lang="ko-KR" altLang="en-US" sz="1000" dirty="0">
                <a:latin typeface="3ds" panose="02000503020000020004" pitchFamily="50" charset="0"/>
              </a:rPr>
              <a:t>관리자 권한으로 실행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  <a:p>
            <a:pPr lvl="1"/>
            <a:r>
              <a:rPr lang="en-US" altLang="ko-KR" sz="900" dirty="0">
                <a:latin typeface="3ds" panose="02000503020000020004" pitchFamily="50" charset="0"/>
              </a:rPr>
              <a:t>Shortcut to BuildDeploy3DSpace_CAS.bat</a:t>
            </a:r>
          </a:p>
          <a:p>
            <a:pPr lvl="1"/>
            <a:r>
              <a:rPr lang="en-US" altLang="ko-KR" sz="900" dirty="0">
                <a:latin typeface="3ds" panose="02000503020000020004" pitchFamily="50" charset="0"/>
              </a:rPr>
              <a:t>Shortcut to BuildDeploy3DSpace_NoCAS.bat</a:t>
            </a:r>
          </a:p>
          <a:p>
            <a:r>
              <a:rPr lang="en-US" altLang="ko-KR" sz="1000" dirty="0">
                <a:latin typeface="3ds" panose="02000503020000020004" pitchFamily="50" charset="0"/>
              </a:rPr>
              <a:t>Post Installation</a:t>
            </a:r>
          </a:p>
          <a:p>
            <a:r>
              <a:rPr lang="en-US" altLang="ko-KR" sz="1000" dirty="0" err="1">
                <a:latin typeface="3ds" panose="02000503020000020004" pitchFamily="50" charset="0"/>
              </a:rPr>
              <a:t>emxCPN.properties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내용 수정 </a:t>
            </a:r>
            <a:r>
              <a:rPr lang="en-US" altLang="ko-KR" sz="1000" dirty="0">
                <a:latin typeface="3ds" panose="02000503020000020004" pitchFamily="50" charset="0"/>
              </a:rPr>
              <a:t>(CAS, </a:t>
            </a:r>
            <a:r>
              <a:rPr lang="en-US" altLang="ko-KR" sz="1000" dirty="0" err="1">
                <a:latin typeface="3ds" panose="02000503020000020004" pitchFamily="50" charset="0"/>
              </a:rPr>
              <a:t>NoCAS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en-US" altLang="ko-KR" sz="1000" dirty="0" err="1"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폴더 </a:t>
            </a:r>
            <a:r>
              <a:rPr lang="en-US" altLang="ko-KR" sz="1000" dirty="0">
                <a:latin typeface="3ds" panose="02000503020000020004" pitchFamily="50" charset="0"/>
              </a:rPr>
              <a:t>{C:\R2022x\3DSpace\win_b64\code\tomee\webapps\3dspace\WEB-INF\classes} )</a:t>
            </a:r>
          </a:p>
          <a:p>
            <a:pPr lvl="1"/>
            <a:r>
              <a:rPr lang="ko-KR" altLang="en-US" sz="900" dirty="0">
                <a:latin typeface="3ds" panose="02000503020000020004" pitchFamily="50" charset="0"/>
              </a:rPr>
              <a:t>아래와 같이 변경 </a:t>
            </a:r>
            <a:r>
              <a:rPr lang="en-US" altLang="ko-KR" sz="900" dirty="0">
                <a:latin typeface="3ds" panose="02000503020000020004" pitchFamily="50" charset="0"/>
              </a:rPr>
              <a:t>(Line 129)</a:t>
            </a:r>
          </a:p>
          <a:p>
            <a:pPr lvl="2"/>
            <a:r>
              <a:rPr lang="en-US" altLang="ko-KR" sz="500" dirty="0" err="1">
                <a:latin typeface="3ds" panose="02000503020000020004" pitchFamily="50" charset="0"/>
              </a:rPr>
              <a:t>emxCPN.ProductDataTemplate.type_ProductData.TypeInclusionList</a:t>
            </a:r>
            <a:r>
              <a:rPr lang="en-US" altLang="ko-KR" sz="500" dirty="0">
                <a:latin typeface="3ds" panose="02000503020000020004" pitchFamily="50" charset="0"/>
              </a:rPr>
              <a:t>=type_CopyandGraphicsSpecification,type_FinishedProductPart,type_FormulationPart,type_PackagingAssemblyPart,type_PackagingMaterialPart,type_PackingProcessSpecification,type_PalletInformationSpecification,type_ProcessTechnicalSpecification,type_RawMaterialPart,type_TestMethod,type_TestMethodSpecification,type_ApplianceProductPart,type_AssembledProductPart,type_ClosurePart,type_ConsumerKitPart,type_ConsumerUnitPart,type_DisplayUnitPart,type_HandlingUnitPart,type_LabelPart,type_PackagingComponentPart,type_PalletPart,type_PromotionalItem,type_SemiFinishedProductPart,type_TradeUnitPart,type_TransportUnitPart,type_Recipe,type_Ingredient,type_CosmeticFormulation,type_DrugFormulation,type_FragranceFormulation,type_FoodFormulation,type_HouseholdCleaningProductFormulation</a:t>
            </a:r>
          </a:p>
          <a:p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8635" y="2543862"/>
            <a:ext cx="3293825" cy="67177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admin_platform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으로 기능 확인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Error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발생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별도 사용자를 생성하여 기능 확인 필요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생성한 사용자에게는 모든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Role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할당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0518587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– 3DEXPERIENCE </a:t>
            </a:r>
            <a:r>
              <a:rPr lang="ko-KR" altLang="en-US" dirty="0"/>
              <a:t>각 서비스 </a:t>
            </a:r>
            <a:r>
              <a:rPr lang="ko-KR" altLang="en-US" dirty="0" err="1"/>
              <a:t>바로가기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11" name="TextBox 10"/>
          <p:cNvSpPr txBox="1"/>
          <p:nvPr/>
        </p:nvSpPr>
        <p:spPr>
          <a:xfrm>
            <a:off x="286417" y="3947510"/>
            <a:ext cx="4971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3DEXPERIENCE </a:t>
            </a:r>
            <a:r>
              <a:rPr lang="ko-KR" altLang="en-US" sz="1000" b="1" dirty="0">
                <a:latin typeface="3ds" panose="02000503020000020004" pitchFamily="50" charset="0"/>
              </a:rPr>
              <a:t>각 서비스 </a:t>
            </a:r>
            <a:r>
              <a:rPr lang="ko-KR" altLang="en-US" sz="1000" b="1" dirty="0" err="1">
                <a:latin typeface="3ds" panose="02000503020000020004" pitchFamily="50" charset="0"/>
              </a:rPr>
              <a:t>바로가기</a:t>
            </a:r>
            <a:r>
              <a:rPr lang="ko-KR" altLang="en-US" sz="1000" b="1" dirty="0">
                <a:latin typeface="3ds" panose="02000503020000020004" pitchFamily="50" charset="0"/>
              </a:rPr>
              <a:t> 만들기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C:\Apache24\htdocs </a:t>
            </a:r>
            <a:r>
              <a:rPr lang="ko-KR" altLang="en-US" sz="1000" dirty="0"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latin typeface="3ds" panose="02000503020000020004" pitchFamily="50" charset="0"/>
              </a:rPr>
              <a:t>index.html </a:t>
            </a:r>
            <a:r>
              <a:rPr lang="ko-KR" altLang="en-US" sz="1000" dirty="0">
                <a:latin typeface="3ds" panose="02000503020000020004" pitchFamily="50" charset="0"/>
              </a:rPr>
              <a:t>파일을 복사하여 </a:t>
            </a:r>
            <a:r>
              <a:rPr lang="ko-KR" altLang="en-US" sz="1000" dirty="0" err="1">
                <a:latin typeface="3ds" panose="02000503020000020004" pitchFamily="50" charset="0"/>
              </a:rPr>
              <a:t>백업해둠</a:t>
            </a:r>
            <a:r>
              <a:rPr lang="ko-KR" altLang="en-US" sz="1000" dirty="0">
                <a:latin typeface="3ds" panose="02000503020000020004" pitchFamily="50" charset="0"/>
              </a:rPr>
              <a:t> </a:t>
            </a:r>
            <a:r>
              <a:rPr lang="en-US" altLang="ko-KR" sz="1000" dirty="0">
                <a:latin typeface="3ds" panose="02000503020000020004" pitchFamily="50" charset="0"/>
              </a:rPr>
              <a:t>(</a:t>
            </a:r>
            <a:r>
              <a:rPr lang="en-US" altLang="ko-KR" sz="1000" dirty="0" err="1">
                <a:latin typeface="3ds" panose="02000503020000020004" pitchFamily="50" charset="0"/>
              </a:rPr>
              <a:t>index.html_org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Index.html</a:t>
            </a:r>
            <a:r>
              <a:rPr lang="ko-KR" altLang="en-US" sz="1000" dirty="0">
                <a:latin typeface="3ds" panose="02000503020000020004" pitchFamily="50" charset="0"/>
              </a:rPr>
              <a:t>을 </a:t>
            </a:r>
            <a:r>
              <a:rPr lang="en-US" altLang="ko-KR" sz="1000" dirty="0">
                <a:latin typeface="3ds" panose="02000503020000020004" pitchFamily="50" charset="0"/>
              </a:rPr>
              <a:t>text editor</a:t>
            </a:r>
            <a:r>
              <a:rPr lang="ko-KR" altLang="en-US" sz="1000" dirty="0">
                <a:latin typeface="3ds" panose="02000503020000020004" pitchFamily="50" charset="0"/>
              </a:rPr>
              <a:t>로 </a:t>
            </a:r>
            <a:r>
              <a:rPr lang="en-US" altLang="ko-KR" sz="1000" dirty="0">
                <a:latin typeface="3ds" panose="02000503020000020004" pitchFamily="50" charset="0"/>
              </a:rPr>
              <a:t>open</a:t>
            </a:r>
            <a:r>
              <a:rPr lang="ko-KR" altLang="en-US" sz="1000" dirty="0">
                <a:latin typeface="3ds" panose="02000503020000020004" pitchFamily="50" charset="0"/>
              </a:rPr>
              <a:t>후 오른쪽의 </a:t>
            </a:r>
            <a:r>
              <a:rPr lang="en-US" altLang="ko-KR" sz="1000" dirty="0">
                <a:latin typeface="3ds" panose="02000503020000020004" pitchFamily="50" charset="0"/>
              </a:rPr>
              <a:t>html</a:t>
            </a:r>
            <a:r>
              <a:rPr lang="ko-KR" altLang="en-US" sz="1000" dirty="0">
                <a:latin typeface="3ds" panose="02000503020000020004" pitchFamily="50" charset="0"/>
              </a:rPr>
              <a:t>을 </a:t>
            </a:r>
            <a:r>
              <a:rPr lang="ko-KR" altLang="en-US" sz="1000" dirty="0" err="1">
                <a:latin typeface="3ds" panose="02000503020000020004" pitchFamily="50" charset="0"/>
              </a:rPr>
              <a:t>붙여넣고</a:t>
            </a:r>
            <a:r>
              <a:rPr lang="ko-KR" altLang="en-US" sz="1000" dirty="0">
                <a:latin typeface="3ds" panose="02000503020000020004" pitchFamily="50" charset="0"/>
              </a:rPr>
              <a:t>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Root </a:t>
            </a:r>
            <a:r>
              <a:rPr lang="ko-KR" altLang="en-US" sz="1000" dirty="0">
                <a:latin typeface="3ds" panose="02000503020000020004" pitchFamily="50" charset="0"/>
              </a:rPr>
              <a:t>인증서를 압축하여 </a:t>
            </a:r>
            <a:r>
              <a:rPr lang="en-US" altLang="ko-KR" sz="1000" dirty="0">
                <a:latin typeface="3ds" panose="02000503020000020004" pitchFamily="50" charset="0"/>
              </a:rPr>
              <a:t>C:\Apache24\htdocs </a:t>
            </a:r>
            <a:r>
              <a:rPr lang="ko-KR" altLang="en-US" sz="1000" dirty="0">
                <a:latin typeface="3ds" panose="02000503020000020004" pitchFamily="50" charset="0"/>
              </a:rPr>
              <a:t>폴더에 넣어두기</a:t>
            </a:r>
            <a:br>
              <a:rPr lang="en-US" altLang="ko-KR" sz="1000" dirty="0">
                <a:latin typeface="3ds" panose="02000503020000020004" pitchFamily="50" charset="0"/>
              </a:rPr>
            </a:br>
            <a:r>
              <a:rPr lang="en-US" altLang="ko-KR" sz="1000" dirty="0">
                <a:latin typeface="3ds" panose="02000503020000020004" pitchFamily="50" charset="0"/>
              </a:rPr>
              <a:t>(</a:t>
            </a:r>
            <a:r>
              <a:rPr lang="ko-KR" altLang="en-US" sz="1000" dirty="0" err="1">
                <a:latin typeface="3ds" panose="02000503020000020004" pitchFamily="50" charset="0"/>
              </a:rPr>
              <a:t>파일이름은</a:t>
            </a:r>
            <a:r>
              <a:rPr lang="ko-KR" altLang="en-US" sz="1000" dirty="0">
                <a:latin typeface="3ds" panose="02000503020000020004" pitchFamily="50" charset="0"/>
              </a:rPr>
              <a:t> </a:t>
            </a:r>
            <a:r>
              <a:rPr lang="en-US" altLang="ko-KR" sz="1000" dirty="0">
                <a:latin typeface="3ds" panose="02000503020000020004" pitchFamily="50" charset="0"/>
              </a:rPr>
              <a:t>MyRootCA.zip)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웹브라우저에서 </a:t>
            </a:r>
            <a:r>
              <a:rPr lang="en-US" altLang="ko-KR" sz="1000" dirty="0">
                <a:latin typeface="3ds" panose="02000503020000020004" pitchFamily="50" charset="0"/>
              </a:rPr>
              <a:t>http://localhost or http://R2022x </a:t>
            </a:r>
            <a:r>
              <a:rPr lang="ko-KR" altLang="en-US" sz="1000" dirty="0">
                <a:latin typeface="3ds" panose="02000503020000020004" pitchFamily="50" charset="0"/>
              </a:rPr>
              <a:t>로 접속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01920" y="777593"/>
            <a:ext cx="382829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&lt;HTML&gt;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&lt;H3&gt;3DEXPERIENCE R2022x - FD02 (FP2214)&lt;/H3&gt;&lt;/p&gt;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&lt;UL&gt;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&lt;A 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href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="https://3dpassport.3ds.localdomain/3dpassport"&gt;3DPassport&lt;/A&gt;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&lt;/LI&gt;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&lt;A 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href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="https://3dspace.3ds.localdomain/3dspace"&gt;3DSpace - CAS&lt;/A&gt;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&lt;/LI&gt;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&lt;A 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href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="https://3dspace.3ds.localdomain/internal"&gt;3DSpace - 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NonCAS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 (internal)&lt;/A&gt;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&lt;/LI&gt;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&lt;A 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href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="https://3ddashboard.3ds.localdomain/3ddashboard"&gt;3DDashboard&lt;/A&gt;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&lt;/LI&gt;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&lt;A 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href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="https://3dswym.3ds.localdomain/3dswym"&gt;3DSwym&lt;/A&gt;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&lt;/LI&gt;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&lt;A 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href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="http://fulltextsearch.3ds.localdomain:19000/index.html"&gt;3DSpaceIndex - Mashup-UI&lt;/A&gt;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&lt;/LI&gt;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&lt;A 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href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="http://fulltextsearch.3ds.localdomain:19001/index.html"&gt;3DSpaceIndex - Administration&lt;/A&gt;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&lt;/LI&gt;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&lt;/UL&gt;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&lt;HR/&gt;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&lt;B&gt;Notes:&lt;/B&gt;&lt;BR/&gt;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- Certificate file : &lt;A 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href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=".zip"&gt;Download MyRootCA.zip&lt;/A&gt;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&lt;HR/&gt;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&lt;B&gt;Server&lt;/B&gt;&lt;BR/&gt;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MyRootCA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OS: 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WindowsServer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 2016 (64bit)&lt;BR/&gt;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Oracle: 19.3.0.0.0 Enterprise Edition&lt;BR/&gt;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Java: </a:t>
            </a:r>
            <a:r>
              <a:rPr kumimoji="0" lang="en-US" altLang="ko-KR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AdoptOpenJDK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 (build 11.0.11.9)&lt;P/&gt;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&lt;/HTML&gt;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7" y="860284"/>
            <a:ext cx="3292651" cy="29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7149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Reconfiguration Tool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Reconfiguration Mode Tool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설치 시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ko-KR" altLang="en-US" dirty="0">
                <a:latin typeface="3ds" panose="02000503020000020004" pitchFamily="50" charset="0"/>
              </a:rPr>
              <a:t>잘못 된 입력 수정</a:t>
            </a:r>
            <a:r>
              <a:rPr lang="en-US" altLang="ko-KR" dirty="0">
                <a:latin typeface="3ds" panose="02000503020000020004" pitchFamily="50" charset="0"/>
              </a:rPr>
              <a:t>, Port</a:t>
            </a:r>
            <a:r>
              <a:rPr lang="ko-KR" altLang="en-US" dirty="0">
                <a:latin typeface="3ds" panose="02000503020000020004" pitchFamily="50" charset="0"/>
              </a:rPr>
              <a:t>수정</a:t>
            </a:r>
            <a:r>
              <a:rPr lang="en-US" altLang="ko-KR" dirty="0">
                <a:latin typeface="3ds" panose="02000503020000020004" pitchFamily="50" charset="0"/>
              </a:rPr>
              <a:t>, URL Migration, Environment Cloning </a:t>
            </a:r>
            <a:r>
              <a:rPr lang="ko-KR" altLang="en-US" dirty="0">
                <a:latin typeface="3ds" panose="02000503020000020004" pitchFamily="50" charset="0"/>
              </a:rPr>
              <a:t>등에 활용 가능</a:t>
            </a:r>
          </a:p>
          <a:p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8556" y="2098390"/>
            <a:ext cx="403347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예시 </a:t>
            </a:r>
            <a:r>
              <a:rPr lang="en-US" altLang="ko-KR" sz="1000" b="1" dirty="0">
                <a:latin typeface="3ds" panose="02000503020000020004" pitchFamily="50" charset="0"/>
              </a:rPr>
              <a:t>– 3DSpace Reconfiguration</a:t>
            </a:r>
          </a:p>
          <a:p>
            <a:endParaRPr lang="en-US" altLang="ko-KR" sz="1000" b="1" dirty="0">
              <a:latin typeface="3ds" panose="02000503020000020004" pitchFamily="50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3ds" panose="02000503020000020004" pitchFamily="50" charset="0"/>
              </a:rPr>
              <a:t>서비스에서 관련 서비스 종료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3ds" panose="02000503020000020004" pitchFamily="50" charset="0"/>
              </a:rPr>
              <a:t>작업 스케줄러에서 </a:t>
            </a:r>
            <a:r>
              <a:rPr lang="en-US" altLang="ko-KR" sz="1000" dirty="0">
                <a:latin typeface="3ds" panose="02000503020000020004" pitchFamily="50" charset="0"/>
              </a:rPr>
              <a:t>FTS Indexing Disable (</a:t>
            </a:r>
            <a:r>
              <a:rPr lang="ko-KR" altLang="en-US" sz="1000" dirty="0">
                <a:latin typeface="3ds" panose="02000503020000020004" pitchFamily="50" charset="0"/>
              </a:rPr>
              <a:t>작업 후 </a:t>
            </a:r>
            <a:r>
              <a:rPr lang="en-US" altLang="ko-KR" sz="1000" dirty="0">
                <a:latin typeface="3ds" panose="02000503020000020004" pitchFamily="50" charset="0"/>
              </a:rPr>
              <a:t>Enable)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000" dirty="0">
                <a:latin typeface="3ds" panose="02000503020000020004" pitchFamily="50" charset="0"/>
              </a:rPr>
              <a:t>CMD</a:t>
            </a:r>
            <a:r>
              <a:rPr lang="ko-KR" altLang="en-US" sz="1000" dirty="0">
                <a:latin typeface="3ds" panose="02000503020000020004" pitchFamily="50" charset="0"/>
              </a:rPr>
              <a:t>에서 아래 실행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000" dirty="0">
                <a:latin typeface="3ds" panose="02000503020000020004" pitchFamily="50" charset="0"/>
              </a:rPr>
              <a:t>C:\R2022x\3DSpace\InstallData\installer\setup.exe --</a:t>
            </a:r>
            <a:r>
              <a:rPr lang="en-US" altLang="ko-KR" sz="1000" dirty="0" err="1">
                <a:latin typeface="3ds" panose="02000503020000020004" pitchFamily="50" charset="0"/>
              </a:rPr>
              <a:t>reconfig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000" dirty="0">
                <a:latin typeface="3ds" panose="02000503020000020004" pitchFamily="50" charset="0"/>
              </a:rPr>
              <a:t>GUI</a:t>
            </a:r>
            <a:r>
              <a:rPr lang="ko-KR" altLang="en-US" sz="1000" dirty="0">
                <a:latin typeface="3ds" panose="02000503020000020004" pitchFamily="50" charset="0"/>
              </a:rPr>
              <a:t>를 따라서 필요한 부분 설정 변경 및 실행</a:t>
            </a:r>
          </a:p>
          <a:p>
            <a:endParaRPr lang="ko-KR" altLang="en-US" sz="1000" b="1" dirty="0">
              <a:latin typeface="3ds" panose="02000503020000020004" pitchFamily="50" charset="0"/>
            </a:endParaRPr>
          </a:p>
          <a:p>
            <a:r>
              <a:rPr lang="en-US" altLang="ko-KR" sz="1000" b="1" dirty="0">
                <a:latin typeface="3ds" panose="02000503020000020004" pitchFamily="50" charset="0"/>
              </a:rPr>
              <a:t>3DSpace</a:t>
            </a:r>
            <a:r>
              <a:rPr lang="ko-KR" altLang="en-US" sz="1000" b="1" dirty="0">
                <a:latin typeface="3ds" panose="02000503020000020004" pitchFamily="50" charset="0"/>
              </a:rPr>
              <a:t>의 경우</a:t>
            </a:r>
            <a:r>
              <a:rPr lang="en-US" altLang="ko-KR" sz="1000" b="1" dirty="0">
                <a:latin typeface="3ds" panose="02000503020000020004" pitchFamily="50" charset="0"/>
              </a:rPr>
              <a:t>, </a:t>
            </a:r>
            <a:r>
              <a:rPr lang="ko-KR" altLang="en-US" sz="1000" b="1" dirty="0">
                <a:latin typeface="3ds" panose="02000503020000020004" pitchFamily="50" charset="0"/>
              </a:rPr>
              <a:t>서비스 파일 재 배포 </a:t>
            </a:r>
            <a:r>
              <a:rPr lang="en-US" altLang="ko-KR" sz="1000" b="1" dirty="0">
                <a:latin typeface="3ds" panose="02000503020000020004" pitchFamily="50" charset="0"/>
              </a:rPr>
              <a:t>(</a:t>
            </a:r>
            <a:r>
              <a:rPr lang="ko-KR" altLang="en-US" sz="1000" b="1" dirty="0">
                <a:latin typeface="3ds" panose="02000503020000020004" pitchFamily="50" charset="0"/>
              </a:rPr>
              <a:t>아래 실행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Shortcut to BuildDeploy3DSpace_CAS.bat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Shortcut to BuildDeploy3DSpace_CAS.bat</a:t>
            </a:r>
          </a:p>
        </p:txBody>
      </p:sp>
      <p:pic>
        <p:nvPicPr>
          <p:cNvPr id="15" name="Picture 2" descr="image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54" y="1537901"/>
            <a:ext cx="3049489" cy="290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74852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3DPassport Password </a:t>
            </a:r>
            <a:r>
              <a:rPr lang="ko-KR" altLang="en-US" dirty="0"/>
              <a:t>변경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특정 사용자의 </a:t>
            </a:r>
            <a:r>
              <a:rPr lang="en-US" altLang="ko-KR" dirty="0">
                <a:latin typeface="3ds" panose="02000503020000020004" pitchFamily="50" charset="0"/>
              </a:rPr>
              <a:t>Password</a:t>
            </a:r>
            <a:r>
              <a:rPr lang="ko-KR" altLang="en-US" dirty="0">
                <a:latin typeface="3ds" panose="02000503020000020004" pitchFamily="50" charset="0"/>
              </a:rPr>
              <a:t>를 직접 변경하는 방법은 없으나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ko-KR" altLang="en-US" dirty="0">
                <a:latin typeface="3ds" panose="02000503020000020004" pitchFamily="50" charset="0"/>
              </a:rPr>
              <a:t>아래와 같이 기존 사용자의 </a:t>
            </a:r>
            <a:r>
              <a:rPr lang="en-US" altLang="ko-KR" dirty="0">
                <a:latin typeface="3ds" panose="02000503020000020004" pitchFamily="50" charset="0"/>
              </a:rPr>
              <a:t>Password</a:t>
            </a:r>
            <a:r>
              <a:rPr lang="ko-KR" altLang="en-US" dirty="0">
                <a:latin typeface="3ds" panose="02000503020000020004" pitchFamily="50" charset="0"/>
              </a:rPr>
              <a:t>로</a:t>
            </a:r>
            <a:br>
              <a:rPr lang="en-US" altLang="ko-KR" dirty="0">
                <a:latin typeface="3ds" panose="02000503020000020004" pitchFamily="50" charset="0"/>
              </a:rPr>
            </a:br>
            <a:r>
              <a:rPr lang="ko-KR" altLang="en-US" dirty="0">
                <a:latin typeface="3ds" panose="02000503020000020004" pitchFamily="50" charset="0"/>
              </a:rPr>
              <a:t>변경하여 특정 사용자의 </a:t>
            </a:r>
            <a:r>
              <a:rPr lang="en-US" altLang="ko-KR" dirty="0">
                <a:latin typeface="3ds" panose="02000503020000020004" pitchFamily="50" charset="0"/>
              </a:rPr>
              <a:t>Password</a:t>
            </a:r>
            <a:r>
              <a:rPr lang="ko-KR" altLang="en-US" dirty="0">
                <a:latin typeface="3ds" panose="02000503020000020004" pitchFamily="50" charset="0"/>
              </a:rPr>
              <a:t>를 변경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4101" y="1597192"/>
            <a:ext cx="7847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R2016x </a:t>
            </a:r>
            <a:r>
              <a:rPr lang="ko-KR" altLang="en-US" sz="1000" b="1" dirty="0">
                <a:latin typeface="3ds" panose="02000503020000020004" pitchFamily="50" charset="0"/>
              </a:rPr>
              <a:t>이후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latin typeface="3ds" panose="02000503020000020004" pitchFamily="50" charset="0"/>
              </a:rPr>
              <a:t>sqlplus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3ds" panose="02000503020000020004" pitchFamily="50" charset="0"/>
              </a:rPr>
              <a:t>X3DPASS_ADMIN/X3DPASS_ADMIN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update users set </a:t>
            </a:r>
            <a:r>
              <a:rPr lang="en-US" altLang="ko-KR" sz="1000" dirty="0" err="1">
                <a:latin typeface="3ds" panose="02000503020000020004" pitchFamily="50" charset="0"/>
              </a:rPr>
              <a:t>ds_password</a:t>
            </a:r>
            <a:r>
              <a:rPr lang="en-US" altLang="ko-KR" sz="1000" dirty="0">
                <a:latin typeface="3ds" panose="02000503020000020004" pitchFamily="50" charset="0"/>
              </a:rPr>
              <a:t>=(select </a:t>
            </a:r>
            <a:r>
              <a:rPr lang="en-US" altLang="ko-KR" sz="1000" dirty="0" err="1">
                <a:latin typeface="3ds" panose="02000503020000020004" pitchFamily="50" charset="0"/>
              </a:rPr>
              <a:t>ds_password</a:t>
            </a:r>
            <a:r>
              <a:rPr lang="en-US" altLang="ko-KR" sz="1000" dirty="0">
                <a:latin typeface="3ds" panose="02000503020000020004" pitchFamily="50" charset="0"/>
              </a:rPr>
              <a:t> from users where </a:t>
            </a:r>
            <a:r>
              <a:rPr lang="en-US" altLang="ko-KR" sz="1000" dirty="0" err="1">
                <a:latin typeface="3ds" panose="02000503020000020004" pitchFamily="50" charset="0"/>
              </a:rPr>
              <a:t>ds_username</a:t>
            </a:r>
            <a:r>
              <a:rPr lang="en-US" altLang="ko-KR" sz="1000" dirty="0">
                <a:latin typeface="3ds" panose="02000503020000020004" pitchFamily="50" charset="0"/>
              </a:rPr>
              <a:t>='</a:t>
            </a:r>
            <a:r>
              <a:rPr lang="en-US" altLang="ko-KR" sz="1000" dirty="0" err="1">
                <a:solidFill>
                  <a:srgbClr val="FF0000"/>
                </a:solidFill>
                <a:latin typeface="3ds" panose="02000503020000020004" pitchFamily="50" charset="0"/>
              </a:rPr>
              <a:t>admin_platform</a:t>
            </a:r>
            <a:r>
              <a:rPr lang="en-US" altLang="ko-KR" sz="1000" dirty="0">
                <a:latin typeface="3ds" panose="02000503020000020004" pitchFamily="50" charset="0"/>
              </a:rPr>
              <a:t>'),</a:t>
            </a:r>
            <a:r>
              <a:rPr lang="en-US" altLang="ko-KR" sz="1000" dirty="0" err="1">
                <a:latin typeface="3ds" panose="02000503020000020004" pitchFamily="50" charset="0"/>
              </a:rPr>
              <a:t>ds_salt</a:t>
            </a:r>
            <a:r>
              <a:rPr lang="en-US" altLang="ko-KR" sz="1000" dirty="0">
                <a:latin typeface="3ds" panose="02000503020000020004" pitchFamily="50" charset="0"/>
              </a:rPr>
              <a:t>=(select </a:t>
            </a:r>
            <a:r>
              <a:rPr lang="en-US" altLang="ko-KR" sz="1000" dirty="0" err="1">
                <a:latin typeface="3ds" panose="02000503020000020004" pitchFamily="50" charset="0"/>
              </a:rPr>
              <a:t>ds_salt</a:t>
            </a:r>
            <a:r>
              <a:rPr lang="en-US" altLang="ko-KR" sz="1000" dirty="0">
                <a:latin typeface="3ds" panose="02000503020000020004" pitchFamily="50" charset="0"/>
              </a:rPr>
              <a:t> from users where </a:t>
            </a:r>
            <a:r>
              <a:rPr lang="en-US" altLang="ko-KR" sz="1000" dirty="0" err="1">
                <a:latin typeface="3ds" panose="02000503020000020004" pitchFamily="50" charset="0"/>
              </a:rPr>
              <a:t>ds_username</a:t>
            </a:r>
            <a:r>
              <a:rPr lang="en-US" altLang="ko-KR" sz="1000" dirty="0">
                <a:latin typeface="3ds" panose="02000503020000020004" pitchFamily="50" charset="0"/>
              </a:rPr>
              <a:t>='</a:t>
            </a:r>
            <a:r>
              <a:rPr lang="en-US" altLang="ko-KR" sz="1000" dirty="0" err="1">
                <a:solidFill>
                  <a:srgbClr val="FF0000"/>
                </a:solidFill>
                <a:latin typeface="3ds" panose="02000503020000020004" pitchFamily="50" charset="0"/>
              </a:rPr>
              <a:t>admin_platform</a:t>
            </a:r>
            <a:r>
              <a:rPr lang="en-US" altLang="ko-KR" sz="1000" dirty="0">
                <a:latin typeface="3ds" panose="02000503020000020004" pitchFamily="50" charset="0"/>
              </a:rPr>
              <a:t>') where </a:t>
            </a:r>
            <a:r>
              <a:rPr lang="en-US" altLang="ko-KR" sz="1000" dirty="0" err="1">
                <a:latin typeface="3ds" panose="02000503020000020004" pitchFamily="50" charset="0"/>
              </a:rPr>
              <a:t>ds_username</a:t>
            </a:r>
            <a:r>
              <a:rPr lang="en-US" altLang="ko-KR" sz="1000" dirty="0">
                <a:latin typeface="3ds" panose="02000503020000020004" pitchFamily="50" charset="0"/>
              </a:rPr>
              <a:t>='</a:t>
            </a:r>
            <a:r>
              <a:rPr lang="en-US" altLang="ko-KR" sz="1000" dirty="0">
                <a:solidFill>
                  <a:srgbClr val="FF0000"/>
                </a:solidFill>
                <a:latin typeface="3ds" panose="02000503020000020004" pitchFamily="50" charset="0"/>
              </a:rPr>
              <a:t>user01</a:t>
            </a:r>
            <a:r>
              <a:rPr lang="en-US" altLang="ko-KR" sz="1000" dirty="0">
                <a:latin typeface="3ds" panose="02000503020000020004" pitchFamily="50" charset="0"/>
              </a:rPr>
              <a:t>';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commit;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quit;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01" y="2999272"/>
            <a:ext cx="7847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R2015x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latin typeface="3ds" panose="02000503020000020004" pitchFamily="50" charset="0"/>
              </a:rPr>
              <a:t>sqlplus</a:t>
            </a:r>
            <a:r>
              <a:rPr lang="en-US" altLang="ko-KR" sz="1000" dirty="0">
                <a:latin typeface="3ds" panose="02000503020000020004" pitchFamily="50" charset="0"/>
              </a:rPr>
              <a:t> / as </a:t>
            </a:r>
            <a:r>
              <a:rPr lang="en-US" altLang="ko-KR" sz="1000" dirty="0" err="1">
                <a:latin typeface="3ds" panose="02000503020000020004" pitchFamily="50" charset="0"/>
              </a:rPr>
              <a:t>sysdba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select </a:t>
            </a:r>
            <a:r>
              <a:rPr lang="en-US" altLang="ko-KR" sz="1000" dirty="0" err="1">
                <a:latin typeface="3ds" panose="02000503020000020004" pitchFamily="50" charset="0"/>
              </a:rPr>
              <a:t>ds_password</a:t>
            </a:r>
            <a:r>
              <a:rPr lang="en-US" altLang="ko-KR" sz="1000" dirty="0">
                <a:latin typeface="3ds" panose="02000503020000020004" pitchFamily="50" charset="0"/>
              </a:rPr>
              <a:t> from x3dpass.users where </a:t>
            </a:r>
            <a:r>
              <a:rPr lang="en-US" altLang="ko-KR" sz="1000" dirty="0" err="1">
                <a:latin typeface="3ds" panose="02000503020000020004" pitchFamily="50" charset="0"/>
              </a:rPr>
              <a:t>ds_username</a:t>
            </a:r>
            <a:r>
              <a:rPr lang="en-US" altLang="ko-KR" sz="1000" dirty="0">
                <a:latin typeface="3ds" panose="02000503020000020004" pitchFamily="50" charset="0"/>
              </a:rPr>
              <a:t> in ('user01','admin_platform');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update x3dpass.users set </a:t>
            </a:r>
            <a:r>
              <a:rPr lang="en-US" altLang="ko-KR" sz="1000" dirty="0" err="1">
                <a:latin typeface="3ds" panose="02000503020000020004" pitchFamily="50" charset="0"/>
              </a:rPr>
              <a:t>ds_password</a:t>
            </a:r>
            <a:r>
              <a:rPr lang="en-US" altLang="ko-KR" sz="1000" dirty="0">
                <a:latin typeface="3ds" panose="02000503020000020004" pitchFamily="50" charset="0"/>
              </a:rPr>
              <a:t>=(select </a:t>
            </a:r>
            <a:r>
              <a:rPr lang="en-US" altLang="ko-KR" sz="1000" dirty="0" err="1">
                <a:latin typeface="3ds" panose="02000503020000020004" pitchFamily="50" charset="0"/>
              </a:rPr>
              <a:t>ds_password</a:t>
            </a:r>
            <a:r>
              <a:rPr lang="en-US" altLang="ko-KR" sz="1000" dirty="0">
                <a:latin typeface="3ds" panose="02000503020000020004" pitchFamily="50" charset="0"/>
              </a:rPr>
              <a:t> from x3dpass.users where </a:t>
            </a:r>
            <a:r>
              <a:rPr lang="en-US" altLang="ko-KR" sz="1000" dirty="0" err="1">
                <a:latin typeface="3ds" panose="02000503020000020004" pitchFamily="50" charset="0"/>
              </a:rPr>
              <a:t>ds_username</a:t>
            </a:r>
            <a:r>
              <a:rPr lang="en-US" altLang="ko-KR" sz="1000" dirty="0">
                <a:latin typeface="3ds" panose="02000503020000020004" pitchFamily="50" charset="0"/>
              </a:rPr>
              <a:t>='</a:t>
            </a:r>
            <a:r>
              <a:rPr lang="en-US" altLang="ko-KR" sz="1000" dirty="0" err="1">
                <a:latin typeface="3ds" panose="02000503020000020004" pitchFamily="50" charset="0"/>
              </a:rPr>
              <a:t>admin_platform</a:t>
            </a:r>
            <a:r>
              <a:rPr lang="en-US" altLang="ko-KR" sz="1000" dirty="0">
                <a:latin typeface="3ds" panose="02000503020000020004" pitchFamily="50" charset="0"/>
              </a:rPr>
              <a:t>') where </a:t>
            </a:r>
            <a:r>
              <a:rPr lang="en-US" altLang="ko-KR" sz="1000" dirty="0" err="1">
                <a:latin typeface="3ds" panose="02000503020000020004" pitchFamily="50" charset="0"/>
              </a:rPr>
              <a:t>ds_username</a:t>
            </a:r>
            <a:r>
              <a:rPr lang="en-US" altLang="ko-KR" sz="1000" dirty="0">
                <a:latin typeface="3ds" panose="02000503020000020004" pitchFamily="50" charset="0"/>
              </a:rPr>
              <a:t>='user01';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select </a:t>
            </a:r>
            <a:r>
              <a:rPr lang="en-US" altLang="ko-KR" sz="1000" dirty="0" err="1">
                <a:latin typeface="3ds" panose="02000503020000020004" pitchFamily="50" charset="0"/>
              </a:rPr>
              <a:t>ds_password</a:t>
            </a:r>
            <a:r>
              <a:rPr lang="en-US" altLang="ko-KR" sz="1000" dirty="0">
                <a:latin typeface="3ds" panose="02000503020000020004" pitchFamily="50" charset="0"/>
              </a:rPr>
              <a:t> from x3dpass.users where </a:t>
            </a:r>
            <a:r>
              <a:rPr lang="en-US" altLang="ko-KR" sz="1000" dirty="0" err="1">
                <a:latin typeface="3ds" panose="02000503020000020004" pitchFamily="50" charset="0"/>
              </a:rPr>
              <a:t>ds_username</a:t>
            </a:r>
            <a:r>
              <a:rPr lang="en-US" altLang="ko-KR" sz="1000" dirty="0">
                <a:latin typeface="3ds" panose="02000503020000020004" pitchFamily="50" charset="0"/>
              </a:rPr>
              <a:t> in ('user01','admin_platform');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commit;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quit;</a:t>
            </a:r>
          </a:p>
        </p:txBody>
      </p:sp>
      <p:sp>
        <p:nvSpPr>
          <p:cNvPr id="8" name="Rectangle 7"/>
          <p:cNvSpPr/>
          <p:nvPr/>
        </p:nvSpPr>
        <p:spPr>
          <a:xfrm>
            <a:off x="4441030" y="2495602"/>
            <a:ext cx="3219609" cy="26285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user01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PWD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admin_platform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PWD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로 변경 </a:t>
            </a:r>
          </a:p>
        </p:txBody>
      </p:sp>
    </p:spTree>
    <p:extLst>
      <p:ext uri="{BB962C8B-B14F-4D97-AF65-F5344CB8AC3E}">
        <p14:creationId xmlns:p14="http://schemas.microsoft.com/office/powerpoint/2010/main" val="333735892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– </a:t>
            </a:r>
            <a:r>
              <a:rPr lang="ko-KR" altLang="en-US" dirty="0"/>
              <a:t>서비스 실행</a:t>
            </a:r>
            <a:r>
              <a:rPr lang="en-US" altLang="ko-KR" dirty="0"/>
              <a:t>/</a:t>
            </a:r>
            <a:r>
              <a:rPr lang="ko-KR" altLang="en-US" dirty="0"/>
              <a:t>종료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</a:t>
            </a:r>
            <a:r>
              <a:rPr lang="ko-KR" altLang="en-US" dirty="0">
                <a:latin typeface="3ds" panose="02000503020000020004" pitchFamily="50" charset="0"/>
              </a:rPr>
              <a:t>각 서비스 실행 및 종료 </a:t>
            </a:r>
            <a:r>
              <a:rPr lang="en-US" altLang="ko-KR" dirty="0">
                <a:latin typeface="3ds" panose="02000503020000020004" pitchFamily="50" charset="0"/>
              </a:rPr>
              <a:t>Command</a:t>
            </a:r>
            <a:r>
              <a:rPr lang="ko-KR" altLang="en-US" dirty="0">
                <a:latin typeface="3ds" panose="02000503020000020004" pitchFamily="50" charset="0"/>
              </a:rPr>
              <a:t>는 아래를 참고</a:t>
            </a:r>
            <a:br>
              <a:rPr lang="en-US" altLang="ko-KR" dirty="0">
                <a:latin typeface="3ds" panose="02000503020000020004" pitchFamily="50" charset="0"/>
              </a:rPr>
            </a:br>
            <a:r>
              <a:rPr lang="en-US" altLang="ko-KR" dirty="0">
                <a:latin typeface="3ds" panose="02000503020000020004" pitchFamily="50" charset="0"/>
              </a:rPr>
              <a:t>(batch</a:t>
            </a:r>
            <a:r>
              <a:rPr lang="ko-KR" altLang="en-US" dirty="0">
                <a:latin typeface="3ds" panose="02000503020000020004" pitchFamily="50" charset="0"/>
              </a:rPr>
              <a:t>로 만들어 활용을 추천</a:t>
            </a:r>
            <a:r>
              <a:rPr lang="en-US" altLang="ko-KR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8285" y="1706126"/>
            <a:ext cx="49713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전체 서비스 실행</a:t>
            </a:r>
          </a:p>
          <a:p>
            <a:endParaRPr lang="ko-KR" altLang="en-US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"Apache2.4"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"3DComment_R2022x"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"3DDashboard_R2022x"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"3DEXPERIENCE R2022x 3DNotification Node"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"3DPassport_R2022x"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"3DEXPERIENCE R2022x 3DSpace Index"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"3DSpaceTomEE_R2022x"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"3DSpaceTomEENoCAS_R2022x"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"3DEXPERIENCE R2022x 3DSwym </a:t>
            </a:r>
            <a:r>
              <a:rPr lang="en-US" altLang="ko-KR" sz="900" dirty="0" err="1">
                <a:latin typeface="3ds" panose="02000503020000020004" pitchFamily="50" charset="0"/>
              </a:rPr>
              <a:t>ExternalConverterSvc</a:t>
            </a:r>
            <a:r>
              <a:rPr lang="en-US" altLang="ko-KR" sz="900" dirty="0">
                <a:latin typeface="3ds" panose="02000503020000020004" pitchFamily="50" charset="0"/>
              </a:rPr>
              <a:t>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"3DSwym_R2022x"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"federated_R2022x"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start "</a:t>
            </a:r>
            <a:r>
              <a:rPr lang="en-US" altLang="ko-KR" sz="900" dirty="0" err="1">
                <a:latin typeface="3ds" panose="02000503020000020004" pitchFamily="50" charset="0"/>
              </a:rPr>
              <a:t>Exalead</a:t>
            </a:r>
            <a:r>
              <a:rPr lang="en-US" altLang="ko-KR" sz="900" dirty="0">
                <a:latin typeface="3ds" panose="02000503020000020004" pitchFamily="50" charset="0"/>
              </a:rPr>
              <a:t> </a:t>
            </a:r>
            <a:r>
              <a:rPr lang="en-US" altLang="ko-KR" sz="900" dirty="0" err="1">
                <a:latin typeface="3ds" panose="02000503020000020004" pitchFamily="50" charset="0"/>
              </a:rPr>
              <a:t>CloudView</a:t>
            </a:r>
            <a:r>
              <a:rPr lang="en-US" altLang="ko-KR" sz="900" dirty="0">
                <a:latin typeface="3ds" panose="02000503020000020004" pitchFamily="50" charset="0"/>
              </a:rPr>
              <a:t> - R2022x_3DSwym"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5917" y="1706126"/>
            <a:ext cx="49713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전체 서비스 종료</a:t>
            </a:r>
          </a:p>
          <a:p>
            <a:endParaRPr lang="ko-KR" altLang="en-US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"Apache2.4“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"3DComment_R2022x"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"3DDashboard_R2022x"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"3DEXPERIENCE R2022x 3DNotification Node"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"3DPassport_R2022x"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"3DEXPERIENCE R2022x 3DSpace Index"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"3DSpaceTomEE_R2022x"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"3DSpaceTomEENoCAS_R2022x"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"3DEXPERIENCE R2022x 3DSwym </a:t>
            </a:r>
            <a:r>
              <a:rPr lang="en-US" altLang="ko-KR" sz="900" dirty="0" err="1">
                <a:latin typeface="3ds" panose="02000503020000020004" pitchFamily="50" charset="0"/>
              </a:rPr>
              <a:t>ExternalConverterSvc</a:t>
            </a:r>
            <a:r>
              <a:rPr lang="en-US" altLang="ko-KR" sz="900" dirty="0">
                <a:latin typeface="3ds" panose="02000503020000020004" pitchFamily="50" charset="0"/>
              </a:rPr>
              <a:t>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"3DSwym_R2022x"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"federated_R2022x"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 err="1">
                <a:latin typeface="3ds" panose="02000503020000020004" pitchFamily="50" charset="0"/>
              </a:rPr>
              <a:t>sc</a:t>
            </a:r>
            <a:r>
              <a:rPr lang="en-US" altLang="ko-KR" sz="900" dirty="0">
                <a:latin typeface="3ds" panose="02000503020000020004" pitchFamily="50" charset="0"/>
              </a:rPr>
              <a:t> stop "</a:t>
            </a:r>
            <a:r>
              <a:rPr lang="en-US" altLang="ko-KR" sz="900" dirty="0" err="1">
                <a:latin typeface="3ds" panose="02000503020000020004" pitchFamily="50" charset="0"/>
              </a:rPr>
              <a:t>Exalead</a:t>
            </a:r>
            <a:r>
              <a:rPr lang="en-US" altLang="ko-KR" sz="900" dirty="0">
                <a:latin typeface="3ds" panose="02000503020000020004" pitchFamily="50" charset="0"/>
              </a:rPr>
              <a:t> </a:t>
            </a:r>
            <a:r>
              <a:rPr lang="en-US" altLang="ko-KR" sz="900" dirty="0" err="1">
                <a:latin typeface="3ds" panose="02000503020000020004" pitchFamily="50" charset="0"/>
              </a:rPr>
              <a:t>CloudView</a:t>
            </a:r>
            <a:r>
              <a:rPr lang="en-US" altLang="ko-KR" sz="900" dirty="0">
                <a:latin typeface="3ds" panose="02000503020000020004" pitchFamily="50" charset="0"/>
              </a:rPr>
              <a:t> - R2022x_3DSwym"</a:t>
            </a:r>
          </a:p>
        </p:txBody>
      </p:sp>
      <p:pic>
        <p:nvPicPr>
          <p:cNvPr id="9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2" y="1706126"/>
            <a:ext cx="767035" cy="22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9903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– </a:t>
            </a:r>
            <a:r>
              <a:rPr lang="ko-KR" altLang="en-US" dirty="0"/>
              <a:t>검색 </a:t>
            </a:r>
            <a:r>
              <a:rPr lang="en-US" altLang="ko-KR" dirty="0"/>
              <a:t>Issue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Full-text Search (SXI) </a:t>
            </a:r>
            <a:r>
              <a:rPr lang="ko-KR" altLang="en-US" dirty="0">
                <a:latin typeface="3ds" panose="02000503020000020004" pitchFamily="50" charset="0"/>
              </a:rPr>
              <a:t>라이선스 변경</a:t>
            </a:r>
          </a:p>
        </p:txBody>
      </p:sp>
      <p:graphicFrame>
        <p:nvGraphicFramePr>
          <p:cNvPr id="38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283567"/>
              </p:ext>
            </p:extLst>
          </p:nvPr>
        </p:nvGraphicFramePr>
        <p:xfrm>
          <a:off x="4574477" y="1421367"/>
          <a:ext cx="734448" cy="75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554760" imgH="437400" progId="Package">
                  <p:embed/>
                </p:oleObj>
              </mc:Choice>
              <mc:Fallback>
                <p:oleObj name="Packager Shell Object" showAsIcon="1" r:id="rId2" imgW="554760" imgH="437400" progId="Package">
                  <p:embed/>
                  <p:pic>
                    <p:nvPicPr>
                      <p:cNvPr id="9" name="개체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4477" y="1421367"/>
                        <a:ext cx="734448" cy="75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그룹 18"/>
          <p:cNvGrpSpPr/>
          <p:nvPr/>
        </p:nvGrpSpPr>
        <p:grpSpPr>
          <a:xfrm>
            <a:off x="618627" y="3132255"/>
            <a:ext cx="2155387" cy="1374902"/>
            <a:chOff x="728215" y="3829717"/>
            <a:chExt cx="3036180" cy="1936752"/>
          </a:xfrm>
        </p:grpSpPr>
        <p:pic>
          <p:nvPicPr>
            <p:cNvPr id="28" name="그림 7"/>
            <p:cNvPicPr>
              <a:picLocks noChangeAspect="1"/>
            </p:cNvPicPr>
            <p:nvPr/>
          </p:nvPicPr>
          <p:blipFill rotWithShape="1">
            <a:blip r:embed="rId4"/>
            <a:srcRect b="4414"/>
            <a:stretch/>
          </p:blipFill>
          <p:spPr>
            <a:xfrm>
              <a:off x="728215" y="3829717"/>
              <a:ext cx="3036180" cy="1936752"/>
            </a:xfrm>
            <a:prstGeom prst="rect">
              <a:avLst/>
            </a:prstGeom>
          </p:spPr>
        </p:pic>
        <p:grpSp>
          <p:nvGrpSpPr>
            <p:cNvPr id="35" name="그룹 15"/>
            <p:cNvGrpSpPr/>
            <p:nvPr/>
          </p:nvGrpSpPr>
          <p:grpSpPr>
            <a:xfrm>
              <a:off x="1341478" y="5336104"/>
              <a:ext cx="1724734" cy="344886"/>
              <a:chOff x="1555123" y="5265252"/>
              <a:chExt cx="1724734" cy="344886"/>
            </a:xfrm>
          </p:grpSpPr>
          <p:sp>
            <p:nvSpPr>
              <p:cNvPr id="36" name="직사각형 16"/>
              <p:cNvSpPr/>
              <p:nvPr/>
            </p:nvSpPr>
            <p:spPr>
              <a:xfrm>
                <a:off x="1756564" y="5446340"/>
                <a:ext cx="1523293" cy="163798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37" name="타원 39"/>
              <p:cNvSpPr/>
              <p:nvPr/>
            </p:nvSpPr>
            <p:spPr>
              <a:xfrm>
                <a:off x="1555123" y="5265252"/>
                <a:ext cx="288000" cy="288000"/>
              </a:xfrm>
              <a:prstGeom prst="ellipse">
                <a:avLst/>
              </a:prstGeom>
              <a:solidFill>
                <a:srgbClr val="00187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39" name="그림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5764" y="2201223"/>
            <a:ext cx="3813036" cy="2329779"/>
          </a:xfrm>
          <a:prstGeom prst="rect">
            <a:avLst/>
          </a:prstGeom>
        </p:spPr>
      </p:pic>
      <p:grpSp>
        <p:nvGrpSpPr>
          <p:cNvPr id="40" name="그룹 12"/>
          <p:cNvGrpSpPr/>
          <p:nvPr/>
        </p:nvGrpSpPr>
        <p:grpSpPr>
          <a:xfrm>
            <a:off x="5696822" y="2758682"/>
            <a:ext cx="2007017" cy="934122"/>
            <a:chOff x="6206999" y="4254048"/>
            <a:chExt cx="2541585" cy="1182925"/>
          </a:xfrm>
        </p:grpSpPr>
        <p:sp>
          <p:nvSpPr>
            <p:cNvPr id="41" name="직사각형 16"/>
            <p:cNvSpPr/>
            <p:nvPr/>
          </p:nvSpPr>
          <p:spPr>
            <a:xfrm>
              <a:off x="6408440" y="4435135"/>
              <a:ext cx="2340144" cy="1001838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2" name="타원 47"/>
            <p:cNvSpPr/>
            <p:nvPr/>
          </p:nvSpPr>
          <p:spPr>
            <a:xfrm>
              <a:off x="6206999" y="4254048"/>
              <a:ext cx="288000" cy="288000"/>
            </a:xfrm>
            <a:prstGeom prst="ellipse">
              <a:avLst/>
            </a:prstGeom>
            <a:solidFill>
              <a:srgbClr val="00187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3" name="구부러진 연결선 11"/>
            <p:cNvCxnSpPr/>
            <p:nvPr/>
          </p:nvCxnSpPr>
          <p:spPr>
            <a:xfrm rot="10800000">
              <a:off x="6853882" y="4668550"/>
              <a:ext cx="889687" cy="405958"/>
            </a:xfrm>
            <a:prstGeom prst="curvedConnector3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44" name="그룹 17"/>
          <p:cNvGrpSpPr/>
          <p:nvPr/>
        </p:nvGrpSpPr>
        <p:grpSpPr>
          <a:xfrm>
            <a:off x="623460" y="1122663"/>
            <a:ext cx="2161628" cy="1330776"/>
            <a:chOff x="976646" y="1574278"/>
            <a:chExt cx="2810517" cy="1687376"/>
          </a:xfrm>
        </p:grpSpPr>
        <p:pic>
          <p:nvPicPr>
            <p:cNvPr id="4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646" y="1574278"/>
              <a:ext cx="2810517" cy="1687376"/>
            </a:xfrm>
            <a:prstGeom prst="rect">
              <a:avLst/>
            </a:prstGeom>
          </p:spPr>
        </p:pic>
        <p:sp>
          <p:nvSpPr>
            <p:cNvPr id="46" name="직사각형 16"/>
            <p:cNvSpPr/>
            <p:nvPr/>
          </p:nvSpPr>
          <p:spPr>
            <a:xfrm>
              <a:off x="1269011" y="2569515"/>
              <a:ext cx="1765044" cy="11027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7" name="타원 56"/>
            <p:cNvSpPr/>
            <p:nvPr/>
          </p:nvSpPr>
          <p:spPr>
            <a:xfrm>
              <a:off x="1055300" y="2392953"/>
              <a:ext cx="288000" cy="288000"/>
            </a:xfrm>
            <a:prstGeom prst="ellipse">
              <a:avLst/>
            </a:prstGeom>
            <a:solidFill>
              <a:srgbClr val="00187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8627" y="2484362"/>
            <a:ext cx="34829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아래 경로의 </a:t>
            </a:r>
            <a:r>
              <a:rPr lang="en-US" altLang="ko-KR" sz="1000" b="1" dirty="0">
                <a:latin typeface="3ds" panose="02000503020000020004" pitchFamily="50" charset="0"/>
              </a:rPr>
              <a:t>cvlicense.dat </a:t>
            </a:r>
            <a:r>
              <a:rPr lang="ko-KR" altLang="en-US" sz="1000" b="1" dirty="0">
                <a:latin typeface="3ds" panose="02000503020000020004" pitchFamily="50" charset="0"/>
              </a:rPr>
              <a:t>파일 </a:t>
            </a:r>
            <a:r>
              <a:rPr lang="en-US" altLang="ko-KR" sz="1000" b="1" dirty="0">
                <a:latin typeface="3ds" panose="02000503020000020004" pitchFamily="50" charset="0"/>
              </a:rPr>
              <a:t>notepad++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  <a:r>
              <a:rPr lang="ko-KR" altLang="en-US" sz="1000" b="1" dirty="0">
                <a:latin typeface="3ds" panose="02000503020000020004" pitchFamily="50" charset="0"/>
              </a:rPr>
              <a:t>하여 라이선스 갱신 대상인지 확인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C:\R2022x\3DSpaceIndex\win_b64\cv\data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8627" y="4569951"/>
            <a:ext cx="375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라이선스 갱신 대상일 경우</a:t>
            </a:r>
            <a:r>
              <a:rPr lang="en-US" altLang="ko-KR" sz="1000" b="1" dirty="0">
                <a:latin typeface="3ds" panose="02000503020000020004" pitchFamily="50" charset="0"/>
              </a:rPr>
              <a:t>, 3DSpace Index </a:t>
            </a:r>
            <a:r>
              <a:rPr lang="ko-KR" altLang="en-US" sz="1000" b="1" dirty="0">
                <a:latin typeface="3ds" panose="02000503020000020004" pitchFamily="50" charset="0"/>
              </a:rPr>
              <a:t>서비스 종료 후</a:t>
            </a:r>
          </a:p>
          <a:p>
            <a:r>
              <a:rPr lang="ko-KR" altLang="en-US" sz="1000" b="1" dirty="0">
                <a:latin typeface="3ds" panose="02000503020000020004" pitchFamily="50" charset="0"/>
              </a:rPr>
              <a:t>기존 </a:t>
            </a:r>
            <a:r>
              <a:rPr lang="en-US" altLang="ko-KR" sz="1000" b="1" dirty="0">
                <a:latin typeface="3ds" panose="02000503020000020004" pitchFamily="50" charset="0"/>
              </a:rPr>
              <a:t>cvlicense.dat </a:t>
            </a:r>
            <a:r>
              <a:rPr lang="ko-KR" altLang="en-US" sz="1000" b="1" dirty="0">
                <a:latin typeface="3ds" panose="02000503020000020004" pitchFamily="50" charset="0"/>
              </a:rPr>
              <a:t>파일 이름 </a:t>
            </a:r>
            <a:r>
              <a:rPr lang="en-US" altLang="ko-KR" sz="1000" b="1" dirty="0" err="1">
                <a:latin typeface="3ds" panose="02000503020000020004" pitchFamily="50" charset="0"/>
              </a:rPr>
              <a:t>cvlicense.dat.old</a:t>
            </a:r>
            <a:r>
              <a:rPr lang="ko-KR" altLang="en-US" sz="1000" b="1" dirty="0">
                <a:latin typeface="3ds" panose="02000503020000020004" pitchFamily="50" charset="0"/>
              </a:rPr>
              <a:t>로 변경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15764" y="4641585"/>
            <a:ext cx="3757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이후 </a:t>
            </a:r>
            <a:r>
              <a:rPr lang="en-US" altLang="ko-KR" sz="1000" b="1" dirty="0">
                <a:latin typeface="3ds" panose="02000503020000020004" pitchFamily="50" charset="0"/>
              </a:rPr>
              <a:t>3DSpace Index </a:t>
            </a:r>
            <a:r>
              <a:rPr lang="ko-KR" altLang="en-US" sz="1000" b="1" dirty="0">
                <a:latin typeface="3ds" panose="02000503020000020004" pitchFamily="50" charset="0"/>
              </a:rPr>
              <a:t>서비스 시작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86215" y="1488646"/>
            <a:ext cx="3757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←</a:t>
            </a:r>
            <a:r>
              <a:rPr lang="en-US" altLang="ko-KR" sz="1000" b="1" dirty="0">
                <a:latin typeface="3ds" panose="02000503020000020004" pitchFamily="50" charset="0"/>
              </a:rPr>
              <a:t>zip </a:t>
            </a:r>
            <a:r>
              <a:rPr lang="ko-KR" altLang="en-US" sz="1000" b="1" dirty="0">
                <a:latin typeface="3ds" panose="02000503020000020004" pitchFamily="50" charset="0"/>
              </a:rPr>
              <a:t>파일 압축 해제 하여 </a:t>
            </a:r>
            <a:r>
              <a:rPr lang="en-US" altLang="ko-KR" sz="1000" b="1" dirty="0">
                <a:latin typeface="3ds" panose="02000503020000020004" pitchFamily="50" charset="0"/>
              </a:rPr>
              <a:t>license.txt </a:t>
            </a:r>
            <a:r>
              <a:rPr lang="ko-KR" altLang="en-US" sz="1000" b="1" dirty="0">
                <a:latin typeface="3ds" panose="02000503020000020004" pitchFamily="50" charset="0"/>
              </a:rPr>
              <a:t>파일 이름을 </a:t>
            </a:r>
            <a:r>
              <a:rPr lang="en-US" altLang="ko-KR" sz="1000" b="1" dirty="0">
                <a:latin typeface="3ds" panose="02000503020000020004" pitchFamily="50" charset="0"/>
              </a:rPr>
              <a:t>cvlincense.dat</a:t>
            </a:r>
            <a:r>
              <a:rPr lang="ko-KR" altLang="en-US" sz="1000" b="1" dirty="0">
                <a:latin typeface="3ds" panose="02000503020000020004" pitchFamily="50" charset="0"/>
              </a:rPr>
              <a:t>로 변경 후 아래 경로로 이동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C:\R2022x\3DSpaceIndex\win_b64\cv\data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658788" y="269530"/>
            <a:ext cx="5226460" cy="105976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b="1" dirty="0">
                <a:solidFill>
                  <a:srgbClr val="C00000"/>
                </a:solidFill>
                <a:latin typeface="3ds" panose="02000503020000020004" pitchFamily="50" charset="0"/>
              </a:rPr>
              <a:t>3D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EXPERIENCE Platform, ENOVIA V6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제품 일부 버전에 포함되어 있는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SXI-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FullTextSearchServerwithExalead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(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Exalead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CloudView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), 3DSPACE Index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license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2020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1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15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일자로 만기 됨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라이선스 갱신 작업 미수행 시 검색 불가하며 해당 작업 수행으로 라이선스 갱신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R2021x FD01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이후로는 해당 작업 불필요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R2021x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이전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Release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의 경우도 검색 문제 발생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라이선스를 확인해볼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376629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R2022x Client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529496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4"/>
          <p:cNvPicPr>
            <a:picLocks noChangeAspect="1"/>
          </p:cNvPicPr>
          <p:nvPr/>
        </p:nvPicPr>
        <p:blipFill rotWithShape="1">
          <a:blip r:embed="rId2"/>
          <a:srcRect t="31440"/>
          <a:stretch/>
        </p:blipFill>
        <p:spPr>
          <a:xfrm>
            <a:off x="1404787" y="2158984"/>
            <a:ext cx="1279598" cy="305356"/>
          </a:xfrm>
          <a:prstGeom prst="rect">
            <a:avLst/>
          </a:prstGeom>
        </p:spPr>
      </p:pic>
      <p:pic>
        <p:nvPicPr>
          <p:cNvPr id="78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16" y="2007789"/>
            <a:ext cx="1553466" cy="155347"/>
          </a:xfrm>
          <a:prstGeom prst="rect">
            <a:avLst/>
          </a:prstGeom>
        </p:spPr>
      </p:pic>
      <p:pic>
        <p:nvPicPr>
          <p:cNvPr id="80" name="Picture 2" descr="adoptopenjdk에 대한 이미지 검색결과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89" y="4096559"/>
            <a:ext cx="1648183" cy="19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7" y="266056"/>
            <a:ext cx="8476210" cy="369332"/>
          </a:xfrm>
        </p:spPr>
        <p:txBody>
          <a:bodyPr/>
          <a:lstStyle/>
          <a:p>
            <a:r>
              <a:rPr lang="en-US" altLang="ko-KR" b="1" dirty="0"/>
              <a:t>3D</a:t>
            </a:r>
            <a:r>
              <a:rPr lang="en-US" altLang="ko-KR" dirty="0"/>
              <a:t>EXPERIENCE platform R2022x Client Installation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본 </a:t>
            </a:r>
            <a:r>
              <a:rPr lang="en-US" altLang="ko-KR" dirty="0">
                <a:latin typeface="3ds" panose="02000503020000020004" pitchFamily="50" charset="0"/>
              </a:rPr>
              <a:t>Chapter</a:t>
            </a:r>
            <a:r>
              <a:rPr lang="ko-KR" altLang="en-US" dirty="0">
                <a:latin typeface="3ds" panose="02000503020000020004" pitchFamily="50" charset="0"/>
              </a:rPr>
              <a:t>에서 </a:t>
            </a: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R2022x Client </a:t>
            </a:r>
            <a:r>
              <a:rPr lang="ko-KR" altLang="en-US" dirty="0">
                <a:latin typeface="3ds" panose="02000503020000020004" pitchFamily="50" charset="0"/>
              </a:rPr>
              <a:t>설치 및 설정 작업을 수행합니다</a:t>
            </a:r>
            <a:r>
              <a:rPr lang="en-US" altLang="ko-KR" dirty="0">
                <a:latin typeface="3ds" panose="02000503020000020004" pitchFamily="50" charset="0"/>
              </a:rPr>
              <a:t>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grpSp>
        <p:nvGrpSpPr>
          <p:cNvPr id="160" name="Group 159"/>
          <p:cNvGrpSpPr/>
          <p:nvPr/>
        </p:nvGrpSpPr>
        <p:grpSpPr>
          <a:xfrm>
            <a:off x="284853" y="1055653"/>
            <a:ext cx="8574294" cy="3525018"/>
            <a:chOff x="292276" y="1745445"/>
            <a:chExt cx="9546938" cy="3924886"/>
          </a:xfrm>
        </p:grpSpPr>
        <p:grpSp>
          <p:nvGrpSpPr>
            <p:cNvPr id="161" name="그룹 130"/>
            <p:cNvGrpSpPr/>
            <p:nvPr/>
          </p:nvGrpSpPr>
          <p:grpSpPr>
            <a:xfrm>
              <a:off x="1329498" y="2714302"/>
              <a:ext cx="8509716" cy="2956029"/>
              <a:chOff x="1329498" y="2714302"/>
              <a:chExt cx="8509716" cy="2956029"/>
            </a:xfrm>
          </p:grpSpPr>
          <p:sp>
            <p:nvSpPr>
              <p:cNvPr id="235" name="L 도형 130"/>
              <p:cNvSpPr/>
              <p:nvPr/>
            </p:nvSpPr>
            <p:spPr>
              <a:xfrm rot="5400000">
                <a:off x="4128739" y="-40143"/>
                <a:ext cx="2956029" cy="8464920"/>
              </a:xfrm>
              <a:prstGeom prst="corner">
                <a:avLst>
                  <a:gd name="adj1" fmla="val 98404"/>
                  <a:gd name="adj2" fmla="val 100000"/>
                </a:avLst>
              </a:prstGeom>
              <a:noFill/>
              <a:ln w="12700" cap="flat" cmpd="sng" algn="ctr">
                <a:solidFill>
                  <a:srgbClr val="1F497D">
                    <a:lumMod val="60000"/>
                    <a:lumOff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ＭＳ Ｐゴシック" pitchFamily="-112" charset="-128"/>
                </a:endParaRPr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1329498" y="5229758"/>
                <a:ext cx="1282612" cy="41122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WINDOWS</a:t>
                </a:r>
              </a:p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Server 2016 R2</a:t>
                </a:r>
              </a:p>
            </p:txBody>
          </p:sp>
        </p:grpSp>
        <p:grpSp>
          <p:nvGrpSpPr>
            <p:cNvPr id="162" name="그룹 139"/>
            <p:cNvGrpSpPr/>
            <p:nvPr/>
          </p:nvGrpSpPr>
          <p:grpSpPr>
            <a:xfrm>
              <a:off x="292276" y="5018416"/>
              <a:ext cx="4850265" cy="644347"/>
              <a:chOff x="292276" y="5018416"/>
              <a:chExt cx="4850265" cy="644347"/>
            </a:xfrm>
          </p:grpSpPr>
          <p:sp>
            <p:nvSpPr>
              <p:cNvPr id="233" name="직사각형 135"/>
              <p:cNvSpPr/>
              <p:nvPr/>
            </p:nvSpPr>
            <p:spPr>
              <a:xfrm>
                <a:off x="292276" y="5018416"/>
                <a:ext cx="1027908" cy="644347"/>
              </a:xfrm>
              <a:prstGeom prst="rect">
                <a:avLst/>
              </a:prstGeom>
              <a:gradFill rotWithShape="1">
                <a:gsLst>
                  <a:gs pos="0">
                    <a:srgbClr val="E1CD00">
                      <a:shade val="51000"/>
                      <a:satMod val="130000"/>
                    </a:srgbClr>
                  </a:gs>
                  <a:gs pos="80000">
                    <a:srgbClr val="E1CD00">
                      <a:shade val="93000"/>
                      <a:satMod val="130000"/>
                    </a:srgbClr>
                  </a:gs>
                  <a:gs pos="100000">
                    <a:srgbClr val="E1C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1C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DBMS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34" name="Organigramme : Disque magnétique 21"/>
              <p:cNvSpPr/>
              <p:nvPr/>
            </p:nvSpPr>
            <p:spPr bwMode="auto">
              <a:xfrm>
                <a:off x="4127949" y="5209202"/>
                <a:ext cx="1014592" cy="386401"/>
              </a:xfrm>
              <a:prstGeom prst="can">
                <a:avLst/>
              </a:prstGeom>
              <a:gradFill rotWithShape="1">
                <a:gsLst>
                  <a:gs pos="0">
                    <a:srgbClr val="E1CD00">
                      <a:shade val="51000"/>
                      <a:satMod val="130000"/>
                    </a:srgbClr>
                  </a:gs>
                  <a:gs pos="80000">
                    <a:srgbClr val="E1CD00">
                      <a:shade val="93000"/>
                      <a:satMod val="130000"/>
                    </a:srgbClr>
                  </a:gs>
                  <a:gs pos="100000">
                    <a:srgbClr val="E1C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1CD00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tIns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ORACLE</a:t>
                </a:r>
                <a:endPara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</p:grpSp>
        <p:grpSp>
          <p:nvGrpSpPr>
            <p:cNvPr id="163" name="그룹 141"/>
            <p:cNvGrpSpPr/>
            <p:nvPr/>
          </p:nvGrpSpPr>
          <p:grpSpPr>
            <a:xfrm>
              <a:off x="292276" y="1745445"/>
              <a:ext cx="8113658" cy="1025225"/>
              <a:chOff x="292276" y="1745445"/>
              <a:chExt cx="8113658" cy="1025225"/>
            </a:xfrm>
          </p:grpSpPr>
          <p:sp>
            <p:nvSpPr>
              <p:cNvPr id="220" name="직사각형 133"/>
              <p:cNvSpPr/>
              <p:nvPr/>
            </p:nvSpPr>
            <p:spPr>
              <a:xfrm>
                <a:off x="292276" y="1745445"/>
                <a:ext cx="1027907" cy="84896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USER</a:t>
                </a:r>
              </a:p>
            </p:txBody>
          </p:sp>
          <p:pic>
            <p:nvPicPr>
              <p:cNvPr id="221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3691006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2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100977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3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2871062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4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3281034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5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510949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6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740865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7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150837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8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920921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9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30893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30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560810" y="1831128"/>
                <a:ext cx="312146" cy="239526"/>
              </a:xfrm>
              <a:prstGeom prst="rect">
                <a:avLst/>
              </a:prstGeom>
              <a:noFill/>
            </p:spPr>
          </p:pic>
          <p:sp>
            <p:nvSpPr>
              <p:cNvPr id="231" name="Rectangle à coins arrondis 67"/>
              <p:cNvSpPr/>
              <p:nvPr/>
            </p:nvSpPr>
            <p:spPr bwMode="auto">
              <a:xfrm>
                <a:off x="2087938" y="2155861"/>
                <a:ext cx="6317996" cy="38866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tIns="0" anchor="ctr" anchorCtr="0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Web Browser, Native App (CATIA V5, V6, etc.)</a:t>
                </a:r>
              </a:p>
            </p:txBody>
          </p:sp>
          <p:sp>
            <p:nvSpPr>
              <p:cNvPr id="232" name="Flèche vers le bas 77"/>
              <p:cNvSpPr/>
              <p:nvPr/>
            </p:nvSpPr>
            <p:spPr bwMode="auto">
              <a:xfrm>
                <a:off x="5076992" y="2477233"/>
                <a:ext cx="190280" cy="293437"/>
              </a:xfrm>
              <a:prstGeom prst="upDownArrow">
                <a:avLst/>
              </a:prstGeom>
              <a:solidFill>
                <a:srgbClr val="EEECE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40500" rIns="40500" bIns="0" rtlCol="0" anchor="ctr"/>
              <a:lstStyle/>
              <a:p>
                <a:pPr marL="132160" marR="0" lvl="0" indent="-132160" algn="ctr" defTabSz="68580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25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</a:endParaRPr>
              </a:p>
            </p:txBody>
          </p:sp>
        </p:grpSp>
        <p:grpSp>
          <p:nvGrpSpPr>
            <p:cNvPr id="164" name="그룹 134"/>
            <p:cNvGrpSpPr/>
            <p:nvPr/>
          </p:nvGrpSpPr>
          <p:grpSpPr>
            <a:xfrm>
              <a:off x="292276" y="2705595"/>
              <a:ext cx="6313888" cy="992091"/>
              <a:chOff x="292276" y="2705595"/>
              <a:chExt cx="6313888" cy="992091"/>
            </a:xfrm>
          </p:grpSpPr>
          <p:sp>
            <p:nvSpPr>
              <p:cNvPr id="215" name="직사각형 148"/>
              <p:cNvSpPr/>
              <p:nvPr/>
            </p:nvSpPr>
            <p:spPr>
              <a:xfrm>
                <a:off x="292276" y="2705595"/>
                <a:ext cx="1027906" cy="992091"/>
              </a:xfrm>
              <a:prstGeom prst="rect">
                <a:avLst/>
              </a:prstGeom>
              <a:gradFill rotWithShape="1">
                <a:gsLst>
                  <a:gs pos="0">
                    <a:srgbClr val="E87722">
                      <a:shade val="51000"/>
                      <a:satMod val="130000"/>
                    </a:srgbClr>
                  </a:gs>
                  <a:gs pos="80000">
                    <a:srgbClr val="E87722">
                      <a:shade val="93000"/>
                      <a:satMod val="130000"/>
                    </a:srgbClr>
                  </a:gs>
                  <a:gs pos="100000">
                    <a:srgbClr val="E87722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8772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WS</a:t>
                </a:r>
              </a:p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(Apache)</a:t>
                </a:r>
              </a:p>
            </p:txBody>
          </p:sp>
          <p:sp>
            <p:nvSpPr>
              <p:cNvPr id="216" name="직사각형 166"/>
              <p:cNvSpPr/>
              <p:nvPr/>
            </p:nvSpPr>
            <p:spPr>
              <a:xfrm>
                <a:off x="3771408" y="2805511"/>
                <a:ext cx="2834756" cy="486760"/>
              </a:xfrm>
              <a:prstGeom prst="rect">
                <a:avLst/>
              </a:prstGeom>
              <a:gradFill rotWithShape="1">
                <a:gsLst>
                  <a:gs pos="0">
                    <a:srgbClr val="E87722">
                      <a:shade val="51000"/>
                      <a:satMod val="130000"/>
                    </a:srgbClr>
                  </a:gs>
                  <a:gs pos="80000">
                    <a:srgbClr val="E87722">
                      <a:shade val="93000"/>
                      <a:satMod val="130000"/>
                    </a:srgbClr>
                  </a:gs>
                  <a:gs pos="100000">
                    <a:srgbClr val="E87722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8772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Apache HTTP Server</a:t>
                </a:r>
              </a:p>
            </p:txBody>
          </p:sp>
        </p:grpSp>
        <p:grpSp>
          <p:nvGrpSpPr>
            <p:cNvPr id="165" name="그룹 138"/>
            <p:cNvGrpSpPr/>
            <p:nvPr/>
          </p:nvGrpSpPr>
          <p:grpSpPr>
            <a:xfrm>
              <a:off x="292276" y="3070986"/>
              <a:ext cx="9232292" cy="1789290"/>
              <a:chOff x="292276" y="3070986"/>
              <a:chExt cx="9232292" cy="1789290"/>
            </a:xfrm>
          </p:grpSpPr>
          <p:sp>
            <p:nvSpPr>
              <p:cNvPr id="189" name="직사각형 134"/>
              <p:cNvSpPr/>
              <p:nvPr/>
            </p:nvSpPr>
            <p:spPr>
              <a:xfrm>
                <a:off x="292276" y="3849460"/>
                <a:ext cx="1027907" cy="1010816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WAS</a:t>
                </a:r>
              </a:p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(TomEE+)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90" name="직사각형 51"/>
              <p:cNvSpPr/>
              <p:nvPr/>
            </p:nvSpPr>
            <p:spPr>
              <a:xfrm>
                <a:off x="8463277" y="3070986"/>
                <a:ext cx="1061291" cy="442205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DSLS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grpSp>
            <p:nvGrpSpPr>
              <p:cNvPr id="191" name="그룹 27"/>
              <p:cNvGrpSpPr/>
              <p:nvPr/>
            </p:nvGrpSpPr>
            <p:grpSpPr>
              <a:xfrm>
                <a:off x="1413408" y="4123918"/>
                <a:ext cx="919460" cy="587981"/>
                <a:chOff x="1413408" y="4123918"/>
                <a:chExt cx="919460" cy="587981"/>
              </a:xfrm>
            </p:grpSpPr>
            <p:sp>
              <p:nvSpPr>
                <p:cNvPr id="213" name="직사각형 134"/>
                <p:cNvSpPr/>
                <p:nvPr/>
              </p:nvSpPr>
              <p:spPr>
                <a:xfrm>
                  <a:off x="1413408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4" name="직사각형 174"/>
                <p:cNvSpPr/>
                <p:nvPr/>
              </p:nvSpPr>
              <p:spPr>
                <a:xfrm>
                  <a:off x="1436986" y="4201908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3DPassport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2" name="그룹 102"/>
              <p:cNvGrpSpPr/>
              <p:nvPr/>
            </p:nvGrpSpPr>
            <p:grpSpPr>
              <a:xfrm>
                <a:off x="5398821" y="4123918"/>
                <a:ext cx="919460" cy="587981"/>
                <a:chOff x="6171904" y="4123918"/>
                <a:chExt cx="919460" cy="587981"/>
              </a:xfrm>
            </p:grpSpPr>
            <p:sp>
              <p:nvSpPr>
                <p:cNvPr id="211" name="직사각형 134"/>
                <p:cNvSpPr/>
                <p:nvPr/>
              </p:nvSpPr>
              <p:spPr>
                <a:xfrm>
                  <a:off x="6171904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2" name="직사각형 177"/>
                <p:cNvSpPr/>
                <p:nvPr/>
              </p:nvSpPr>
              <p:spPr>
                <a:xfrm>
                  <a:off x="6199634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3DSpace</a:t>
                  </a:r>
                </a:p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NoCAS</a:t>
                  </a:r>
                  <a:endPara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  <p:grpSp>
            <p:nvGrpSpPr>
              <p:cNvPr id="193" name="그룹 66"/>
              <p:cNvGrpSpPr/>
              <p:nvPr/>
            </p:nvGrpSpPr>
            <p:grpSpPr>
              <a:xfrm>
                <a:off x="2426690" y="4123918"/>
                <a:ext cx="919460" cy="587981"/>
                <a:chOff x="2426690" y="4123918"/>
                <a:chExt cx="919460" cy="587981"/>
              </a:xfrm>
            </p:grpSpPr>
            <p:sp>
              <p:nvSpPr>
                <p:cNvPr id="209" name="직사각형 134"/>
                <p:cNvSpPr/>
                <p:nvPr/>
              </p:nvSpPr>
              <p:spPr>
                <a:xfrm>
                  <a:off x="2426690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0" name="직사각형 170"/>
                <p:cNvSpPr/>
                <p:nvPr/>
              </p:nvSpPr>
              <p:spPr>
                <a:xfrm>
                  <a:off x="2454420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3DDashboard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4" name="그룹 67"/>
              <p:cNvGrpSpPr/>
              <p:nvPr/>
            </p:nvGrpSpPr>
            <p:grpSpPr>
              <a:xfrm>
                <a:off x="3456034" y="4123918"/>
                <a:ext cx="919460" cy="587981"/>
                <a:chOff x="3805167" y="4123918"/>
                <a:chExt cx="919460" cy="587981"/>
              </a:xfrm>
            </p:grpSpPr>
            <p:sp>
              <p:nvSpPr>
                <p:cNvPr id="207" name="직사각형 134"/>
                <p:cNvSpPr/>
                <p:nvPr/>
              </p:nvSpPr>
              <p:spPr>
                <a:xfrm>
                  <a:off x="3805167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8" name="직사각형 174"/>
                <p:cNvSpPr/>
                <p:nvPr/>
              </p:nvSpPr>
              <p:spPr>
                <a:xfrm>
                  <a:off x="3832897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3DSearch</a:t>
                  </a:r>
                </a:p>
              </p:txBody>
            </p:sp>
          </p:grpSp>
          <p:grpSp>
            <p:nvGrpSpPr>
              <p:cNvPr id="195" name="그룹 68"/>
              <p:cNvGrpSpPr/>
              <p:nvPr/>
            </p:nvGrpSpPr>
            <p:grpSpPr>
              <a:xfrm>
                <a:off x="4434474" y="4123918"/>
                <a:ext cx="919460" cy="587981"/>
                <a:chOff x="4983114" y="4123918"/>
                <a:chExt cx="919460" cy="587981"/>
              </a:xfrm>
            </p:grpSpPr>
            <p:sp>
              <p:nvSpPr>
                <p:cNvPr id="205" name="직사각형 134"/>
                <p:cNvSpPr/>
                <p:nvPr/>
              </p:nvSpPr>
              <p:spPr>
                <a:xfrm>
                  <a:off x="4983114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6" name="직사각형 177"/>
                <p:cNvSpPr/>
                <p:nvPr/>
              </p:nvSpPr>
              <p:spPr>
                <a:xfrm>
                  <a:off x="5010844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3DSpace CAS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6" name="그룹 135"/>
              <p:cNvGrpSpPr/>
              <p:nvPr/>
            </p:nvGrpSpPr>
            <p:grpSpPr>
              <a:xfrm>
                <a:off x="6397832" y="4123918"/>
                <a:ext cx="919460" cy="587981"/>
                <a:chOff x="6397832" y="4123918"/>
                <a:chExt cx="919460" cy="587981"/>
              </a:xfrm>
            </p:grpSpPr>
            <p:sp>
              <p:nvSpPr>
                <p:cNvPr id="203" name="직사각형 134"/>
                <p:cNvSpPr/>
                <p:nvPr/>
              </p:nvSpPr>
              <p:spPr>
                <a:xfrm>
                  <a:off x="6397832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4" name="직사각형 174"/>
                <p:cNvSpPr/>
                <p:nvPr/>
              </p:nvSpPr>
              <p:spPr>
                <a:xfrm>
                  <a:off x="6425562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3DComment</a:t>
                  </a:r>
                </a:p>
              </p:txBody>
            </p:sp>
          </p:grpSp>
          <p:grpSp>
            <p:nvGrpSpPr>
              <p:cNvPr id="197" name="그룹 136"/>
              <p:cNvGrpSpPr/>
              <p:nvPr/>
            </p:nvGrpSpPr>
            <p:grpSpPr>
              <a:xfrm>
                <a:off x="7371401" y="4123918"/>
                <a:ext cx="919460" cy="587981"/>
                <a:chOff x="7371401" y="4123918"/>
                <a:chExt cx="919460" cy="587981"/>
              </a:xfrm>
            </p:grpSpPr>
            <p:sp>
              <p:nvSpPr>
                <p:cNvPr id="201" name="직사각형 134"/>
                <p:cNvSpPr/>
                <p:nvPr/>
              </p:nvSpPr>
              <p:spPr>
                <a:xfrm>
                  <a:off x="7371401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2" name="직사각형 174"/>
                <p:cNvSpPr/>
                <p:nvPr/>
              </p:nvSpPr>
              <p:spPr>
                <a:xfrm>
                  <a:off x="7399131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3DSwYm</a:t>
                  </a:r>
                </a:p>
              </p:txBody>
            </p:sp>
          </p:grpSp>
          <p:grpSp>
            <p:nvGrpSpPr>
              <p:cNvPr id="198" name="그룹 137"/>
              <p:cNvGrpSpPr/>
              <p:nvPr/>
            </p:nvGrpSpPr>
            <p:grpSpPr>
              <a:xfrm>
                <a:off x="8360453" y="4123918"/>
                <a:ext cx="919460" cy="587981"/>
                <a:chOff x="8360453" y="4123918"/>
                <a:chExt cx="919460" cy="587981"/>
              </a:xfrm>
            </p:grpSpPr>
            <p:sp>
              <p:nvSpPr>
                <p:cNvPr id="199" name="직사각형 134"/>
                <p:cNvSpPr/>
                <p:nvPr/>
              </p:nvSpPr>
              <p:spPr>
                <a:xfrm>
                  <a:off x="8360453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0" name="직사각형 174"/>
                <p:cNvSpPr/>
                <p:nvPr/>
              </p:nvSpPr>
              <p:spPr>
                <a:xfrm>
                  <a:off x="8388183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3DNotification</a:t>
                  </a:r>
                </a:p>
              </p:txBody>
            </p:sp>
          </p:grpSp>
        </p:grpSp>
        <p:grpSp>
          <p:nvGrpSpPr>
            <p:cNvPr id="166" name="그룹 140"/>
            <p:cNvGrpSpPr/>
            <p:nvPr/>
          </p:nvGrpSpPr>
          <p:grpSpPr>
            <a:xfrm>
              <a:off x="1868985" y="2489268"/>
              <a:ext cx="6951198" cy="2719935"/>
              <a:chOff x="1868985" y="2489268"/>
              <a:chExt cx="6951198" cy="2719935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4966820" y="2489268"/>
                <a:ext cx="1488432" cy="2693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2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HTTPS / SSL</a:t>
                </a:r>
              </a:p>
            </p:txBody>
          </p:sp>
          <p:cxnSp>
            <p:nvCxnSpPr>
              <p:cNvPr id="172" name="꺾인 연결선 149"/>
              <p:cNvCxnSpPr>
                <a:stCxn id="214" idx="2"/>
                <a:endCxn id="234" idx="1"/>
              </p:cNvCxnSpPr>
              <p:nvPr/>
            </p:nvCxnSpPr>
            <p:spPr>
              <a:xfrm rot="16200000" flipH="1">
                <a:off x="2964468" y="3538425"/>
                <a:ext cx="575294" cy="276625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3" name="꺾인 연결선 150"/>
              <p:cNvCxnSpPr>
                <a:stCxn id="206" idx="2"/>
                <a:endCxn id="234" idx="1"/>
              </p:cNvCxnSpPr>
              <p:nvPr/>
            </p:nvCxnSpPr>
            <p:spPr>
              <a:xfrm rot="5400000">
                <a:off x="4473262" y="4788260"/>
                <a:ext cx="582926" cy="25895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4" name="꺾인 연결선 151"/>
              <p:cNvCxnSpPr>
                <a:stCxn id="210" idx="2"/>
                <a:endCxn id="234" idx="1"/>
              </p:cNvCxnSpPr>
              <p:nvPr/>
            </p:nvCxnSpPr>
            <p:spPr>
              <a:xfrm rot="16200000" flipH="1">
                <a:off x="3469369" y="4043326"/>
                <a:ext cx="582926" cy="174882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5" name="꺾인 연결선 152"/>
              <p:cNvCxnSpPr>
                <a:stCxn id="212" idx="2"/>
                <a:endCxn id="234" idx="1"/>
              </p:cNvCxnSpPr>
              <p:nvPr/>
            </p:nvCxnSpPr>
            <p:spPr>
              <a:xfrm rot="5400000">
                <a:off x="4955435" y="4306086"/>
                <a:ext cx="582926" cy="122330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6" name="꺾인 연결선 162"/>
              <p:cNvCxnSpPr>
                <a:stCxn id="216" idx="2"/>
                <a:endCxn id="214" idx="0"/>
              </p:cNvCxnSpPr>
              <p:nvPr/>
            </p:nvCxnSpPr>
            <p:spPr>
              <a:xfrm rot="5400000">
                <a:off x="3074068" y="2087189"/>
                <a:ext cx="909637" cy="3319800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7" name="꺾인 연결선 163"/>
              <p:cNvCxnSpPr>
                <a:stCxn id="216" idx="2"/>
                <a:endCxn id="206" idx="0"/>
              </p:cNvCxnSpPr>
              <p:nvPr/>
            </p:nvCxnSpPr>
            <p:spPr>
              <a:xfrm rot="5400000">
                <a:off x="4590493" y="3595982"/>
                <a:ext cx="902005" cy="294582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8" name="꺾인 연결선 164"/>
              <p:cNvCxnSpPr>
                <a:stCxn id="216" idx="2"/>
                <a:endCxn id="210" idx="0"/>
              </p:cNvCxnSpPr>
              <p:nvPr/>
            </p:nvCxnSpPr>
            <p:spPr>
              <a:xfrm rot="5400000">
                <a:off x="3586601" y="2592090"/>
                <a:ext cx="902005" cy="230236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9" name="꺾인 연결선 165"/>
              <p:cNvCxnSpPr>
                <a:stCxn id="216" idx="2"/>
                <a:endCxn id="212" idx="0"/>
              </p:cNvCxnSpPr>
              <p:nvPr/>
            </p:nvCxnSpPr>
            <p:spPr>
              <a:xfrm rot="16200000" flipH="1">
                <a:off x="5072666" y="3408390"/>
                <a:ext cx="902005" cy="66976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0" name="꺾인 연결선 164"/>
              <p:cNvCxnSpPr>
                <a:stCxn id="216" idx="2"/>
                <a:endCxn id="204" idx="0"/>
              </p:cNvCxnSpPr>
              <p:nvPr/>
            </p:nvCxnSpPr>
            <p:spPr>
              <a:xfrm rot="16200000" flipH="1">
                <a:off x="5572172" y="2908885"/>
                <a:ext cx="902005" cy="166877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1" name="꺾인 연결선 151"/>
              <p:cNvCxnSpPr>
                <a:stCxn id="208" idx="2"/>
                <a:endCxn id="234" idx="1"/>
              </p:cNvCxnSpPr>
              <p:nvPr/>
            </p:nvCxnSpPr>
            <p:spPr>
              <a:xfrm rot="16200000" flipH="1">
                <a:off x="3984041" y="4557998"/>
                <a:ext cx="582926" cy="719481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2" name="꺾인 연결선 151"/>
              <p:cNvCxnSpPr>
                <a:stCxn id="216" idx="2"/>
                <a:endCxn id="208" idx="0"/>
              </p:cNvCxnSpPr>
              <p:nvPr/>
            </p:nvCxnSpPr>
            <p:spPr>
              <a:xfrm rot="5400000">
                <a:off x="4101273" y="3106762"/>
                <a:ext cx="902005" cy="1273022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sp>
            <p:nvSpPr>
              <p:cNvPr id="183" name="TextBox 182"/>
              <p:cNvSpPr txBox="1"/>
              <p:nvPr/>
            </p:nvSpPr>
            <p:spPr>
              <a:xfrm>
                <a:off x="3309346" y="3174267"/>
                <a:ext cx="1211738" cy="90483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2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Reverse Proxy</a:t>
                </a:r>
              </a:p>
            </p:txBody>
          </p:sp>
          <p:cxnSp>
            <p:nvCxnSpPr>
              <p:cNvPr id="184" name="꺾인 연결선 164"/>
              <p:cNvCxnSpPr>
                <a:stCxn id="216" idx="2"/>
                <a:endCxn id="202" idx="0"/>
              </p:cNvCxnSpPr>
              <p:nvPr/>
            </p:nvCxnSpPr>
            <p:spPr>
              <a:xfrm rot="16200000" flipH="1">
                <a:off x="6058956" y="2422100"/>
                <a:ext cx="902005" cy="264234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5" name="꺾인 연결선 164"/>
              <p:cNvCxnSpPr>
                <a:stCxn id="216" idx="2"/>
                <a:endCxn id="200" idx="0"/>
              </p:cNvCxnSpPr>
              <p:nvPr/>
            </p:nvCxnSpPr>
            <p:spPr>
              <a:xfrm rot="16200000" flipH="1">
                <a:off x="6553482" y="1927574"/>
                <a:ext cx="902005" cy="363139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6" name="꺾인 연결선 152"/>
              <p:cNvCxnSpPr>
                <a:stCxn id="204" idx="2"/>
                <a:endCxn id="234" idx="1"/>
              </p:cNvCxnSpPr>
              <p:nvPr/>
            </p:nvCxnSpPr>
            <p:spPr>
              <a:xfrm rot="5400000">
                <a:off x="5454941" y="3806581"/>
                <a:ext cx="582926" cy="222231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7" name="꺾인 연결선 152"/>
              <p:cNvCxnSpPr>
                <a:stCxn id="202" idx="2"/>
                <a:endCxn id="234" idx="1"/>
              </p:cNvCxnSpPr>
              <p:nvPr/>
            </p:nvCxnSpPr>
            <p:spPr>
              <a:xfrm rot="5400000">
                <a:off x="5941725" y="3319796"/>
                <a:ext cx="582926" cy="319588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8" name="꺾인 연결선 152"/>
              <p:cNvCxnSpPr>
                <a:stCxn id="200" idx="2"/>
                <a:endCxn id="234" idx="1"/>
              </p:cNvCxnSpPr>
              <p:nvPr/>
            </p:nvCxnSpPr>
            <p:spPr>
              <a:xfrm rot="5400000">
                <a:off x="6436251" y="2825270"/>
                <a:ext cx="582926" cy="4184938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</p:grpSp>
        <p:pic>
          <p:nvPicPr>
            <p:cNvPr id="168" name="그림 5"/>
            <p:cNvPicPr>
              <a:picLocks noChangeAspect="1"/>
            </p:cNvPicPr>
            <p:nvPr/>
          </p:nvPicPr>
          <p:blipFill rotWithShape="1">
            <a:blip r:embed="rId6"/>
            <a:srcRect l="2858" t="5787" b="-1"/>
            <a:stretch/>
          </p:blipFill>
          <p:spPr>
            <a:xfrm>
              <a:off x="5165123" y="5404022"/>
              <a:ext cx="1809295" cy="146842"/>
            </a:xfrm>
            <a:prstGeom prst="rect">
              <a:avLst/>
            </a:prstGeom>
          </p:spPr>
        </p:pic>
      </p:grpSp>
      <p:sp>
        <p:nvSpPr>
          <p:cNvPr id="85" name="Rectangle 2"/>
          <p:cNvSpPr/>
          <p:nvPr/>
        </p:nvSpPr>
        <p:spPr>
          <a:xfrm>
            <a:off x="257784" y="1022921"/>
            <a:ext cx="7365608" cy="838933"/>
          </a:xfrm>
          <a:prstGeom prst="rect">
            <a:avLst/>
          </a:prstGeom>
          <a:solidFill>
            <a:srgbClr val="FFCC00">
              <a:alpha val="50196"/>
            </a:srgbClr>
          </a:solidFill>
          <a:ln w="25400" cap="flat" cmpd="sng" algn="ctr">
            <a:solidFill>
              <a:srgbClr val="FFCC00"/>
            </a:solidFill>
            <a:prstDash val="solid"/>
          </a:ln>
          <a:effectLst/>
        </p:spPr>
        <p:txBody>
          <a:bodyPr lIns="107287" tIns="53643" rIns="107287" bIns="53643" rtlCol="0" anchor="ctr"/>
          <a:lstStyle/>
          <a:p>
            <a:pPr marL="0" marR="0" lvl="0" indent="0" algn="ctr" defTabSz="12102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7090" y="4367893"/>
            <a:ext cx="2430767" cy="1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22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75" y="4400318"/>
            <a:ext cx="2430767" cy="100543"/>
          </a:xfrm>
          <a:prstGeom prst="rect">
            <a:avLst/>
          </a:prstGeom>
        </p:spPr>
      </p:pic>
      <p:pic>
        <p:nvPicPr>
          <p:cNvPr id="77" name="Picture 4"/>
          <p:cNvPicPr>
            <a:picLocks noChangeAspect="1"/>
          </p:cNvPicPr>
          <p:nvPr/>
        </p:nvPicPr>
        <p:blipFill rotWithShape="1">
          <a:blip r:embed="rId3"/>
          <a:srcRect t="31440"/>
          <a:stretch/>
        </p:blipFill>
        <p:spPr>
          <a:xfrm>
            <a:off x="1404787" y="2158984"/>
            <a:ext cx="1279598" cy="305356"/>
          </a:xfrm>
          <a:prstGeom prst="rect">
            <a:avLst/>
          </a:prstGeom>
        </p:spPr>
      </p:pic>
      <p:pic>
        <p:nvPicPr>
          <p:cNvPr id="78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216" y="2007789"/>
            <a:ext cx="1553466" cy="155347"/>
          </a:xfrm>
          <a:prstGeom prst="rect">
            <a:avLst/>
          </a:prstGeom>
        </p:spPr>
      </p:pic>
      <p:pic>
        <p:nvPicPr>
          <p:cNvPr id="80" name="Picture 2" descr="adoptopenjdk에 대한 이미지 검색결과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89" y="4096559"/>
            <a:ext cx="1648183" cy="19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본 </a:t>
            </a:r>
            <a:r>
              <a:rPr lang="en-US" altLang="ko-KR" dirty="0">
                <a:latin typeface="3ds" panose="02000503020000020004" pitchFamily="50" charset="0"/>
              </a:rPr>
              <a:t>Chapter</a:t>
            </a:r>
            <a:r>
              <a:rPr lang="ko-KR" altLang="en-US" dirty="0">
                <a:latin typeface="3ds" panose="02000503020000020004" pitchFamily="50" charset="0"/>
              </a:rPr>
              <a:t>에서 </a:t>
            </a:r>
            <a:r>
              <a:rPr lang="en-US" altLang="ko-KR" dirty="0">
                <a:latin typeface="3ds" panose="02000503020000020004" pitchFamily="50" charset="0"/>
              </a:rPr>
              <a:t>OS </a:t>
            </a:r>
            <a:r>
              <a:rPr lang="ko-KR" altLang="en-US" dirty="0">
                <a:latin typeface="3ds" panose="02000503020000020004" pitchFamily="50" charset="0"/>
              </a:rPr>
              <a:t>환경설정과 관련된 작업을 수행합니다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grpSp>
        <p:nvGrpSpPr>
          <p:cNvPr id="160" name="Group 159"/>
          <p:cNvGrpSpPr/>
          <p:nvPr/>
        </p:nvGrpSpPr>
        <p:grpSpPr>
          <a:xfrm>
            <a:off x="284853" y="1055653"/>
            <a:ext cx="8574294" cy="3525018"/>
            <a:chOff x="292276" y="1745445"/>
            <a:chExt cx="9546938" cy="3924886"/>
          </a:xfrm>
        </p:grpSpPr>
        <p:grpSp>
          <p:nvGrpSpPr>
            <p:cNvPr id="161" name="그룹 130"/>
            <p:cNvGrpSpPr/>
            <p:nvPr/>
          </p:nvGrpSpPr>
          <p:grpSpPr>
            <a:xfrm>
              <a:off x="1329498" y="2714302"/>
              <a:ext cx="8509716" cy="2956029"/>
              <a:chOff x="1329498" y="2714302"/>
              <a:chExt cx="8509716" cy="2956029"/>
            </a:xfrm>
          </p:grpSpPr>
          <p:sp>
            <p:nvSpPr>
              <p:cNvPr id="235" name="L 도형 130"/>
              <p:cNvSpPr/>
              <p:nvPr/>
            </p:nvSpPr>
            <p:spPr>
              <a:xfrm rot="5400000">
                <a:off x="4128739" y="-40143"/>
                <a:ext cx="2956029" cy="8464920"/>
              </a:xfrm>
              <a:prstGeom prst="corner">
                <a:avLst>
                  <a:gd name="adj1" fmla="val 98404"/>
                  <a:gd name="adj2" fmla="val 100000"/>
                </a:avLst>
              </a:prstGeom>
              <a:noFill/>
              <a:ln w="12700" cap="flat" cmpd="sng" algn="ctr">
                <a:solidFill>
                  <a:srgbClr val="1F497D">
                    <a:lumMod val="60000"/>
                    <a:lumOff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ＭＳ Ｐゴシック" pitchFamily="-112" charset="-128"/>
                </a:endParaRPr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1329498" y="5229758"/>
                <a:ext cx="1282612" cy="41122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WINDOWS</a:t>
                </a:r>
              </a:p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Server 2016 R2</a:t>
                </a:r>
              </a:p>
            </p:txBody>
          </p:sp>
        </p:grpSp>
        <p:grpSp>
          <p:nvGrpSpPr>
            <p:cNvPr id="162" name="그룹 139"/>
            <p:cNvGrpSpPr/>
            <p:nvPr/>
          </p:nvGrpSpPr>
          <p:grpSpPr>
            <a:xfrm>
              <a:off x="292276" y="5018416"/>
              <a:ext cx="4850265" cy="644347"/>
              <a:chOff x="292276" y="5018416"/>
              <a:chExt cx="4850265" cy="644347"/>
            </a:xfrm>
          </p:grpSpPr>
          <p:sp>
            <p:nvSpPr>
              <p:cNvPr id="233" name="직사각형 135"/>
              <p:cNvSpPr/>
              <p:nvPr/>
            </p:nvSpPr>
            <p:spPr>
              <a:xfrm>
                <a:off x="292276" y="5018416"/>
                <a:ext cx="1027908" cy="644347"/>
              </a:xfrm>
              <a:prstGeom prst="rect">
                <a:avLst/>
              </a:prstGeom>
              <a:gradFill rotWithShape="1">
                <a:gsLst>
                  <a:gs pos="0">
                    <a:srgbClr val="E1CD00">
                      <a:shade val="51000"/>
                      <a:satMod val="130000"/>
                    </a:srgbClr>
                  </a:gs>
                  <a:gs pos="80000">
                    <a:srgbClr val="E1CD00">
                      <a:shade val="93000"/>
                      <a:satMod val="130000"/>
                    </a:srgbClr>
                  </a:gs>
                  <a:gs pos="100000">
                    <a:srgbClr val="E1C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1C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DBMS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34" name="Organigramme : Disque magnétique 21"/>
              <p:cNvSpPr/>
              <p:nvPr/>
            </p:nvSpPr>
            <p:spPr bwMode="auto">
              <a:xfrm>
                <a:off x="4127949" y="5209202"/>
                <a:ext cx="1014592" cy="386401"/>
              </a:xfrm>
              <a:prstGeom prst="can">
                <a:avLst/>
              </a:prstGeom>
              <a:gradFill rotWithShape="1">
                <a:gsLst>
                  <a:gs pos="0">
                    <a:srgbClr val="E1CD00">
                      <a:shade val="51000"/>
                      <a:satMod val="130000"/>
                    </a:srgbClr>
                  </a:gs>
                  <a:gs pos="80000">
                    <a:srgbClr val="E1CD00">
                      <a:shade val="93000"/>
                      <a:satMod val="130000"/>
                    </a:srgbClr>
                  </a:gs>
                  <a:gs pos="100000">
                    <a:srgbClr val="E1C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1CD00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tIns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ORACLE</a:t>
                </a:r>
                <a:endPara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</p:grpSp>
        <p:grpSp>
          <p:nvGrpSpPr>
            <p:cNvPr id="163" name="그룹 141"/>
            <p:cNvGrpSpPr/>
            <p:nvPr/>
          </p:nvGrpSpPr>
          <p:grpSpPr>
            <a:xfrm>
              <a:off x="292276" y="1745445"/>
              <a:ext cx="8113658" cy="1025225"/>
              <a:chOff x="292276" y="1745445"/>
              <a:chExt cx="8113658" cy="1025225"/>
            </a:xfrm>
          </p:grpSpPr>
          <p:sp>
            <p:nvSpPr>
              <p:cNvPr id="220" name="직사각형 133"/>
              <p:cNvSpPr/>
              <p:nvPr/>
            </p:nvSpPr>
            <p:spPr>
              <a:xfrm>
                <a:off x="292276" y="1745445"/>
                <a:ext cx="1027907" cy="84896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USER</a:t>
                </a:r>
              </a:p>
            </p:txBody>
          </p:sp>
          <p:pic>
            <p:nvPicPr>
              <p:cNvPr id="221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3691006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2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100977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3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2871062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4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3281034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5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510949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6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740865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7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150837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8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920921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9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30893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30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560810" y="1831128"/>
                <a:ext cx="312146" cy="239526"/>
              </a:xfrm>
              <a:prstGeom prst="rect">
                <a:avLst/>
              </a:prstGeom>
              <a:noFill/>
            </p:spPr>
          </p:pic>
          <p:sp>
            <p:nvSpPr>
              <p:cNvPr id="231" name="Rectangle à coins arrondis 67"/>
              <p:cNvSpPr/>
              <p:nvPr/>
            </p:nvSpPr>
            <p:spPr bwMode="auto">
              <a:xfrm>
                <a:off x="2087938" y="2155861"/>
                <a:ext cx="6317996" cy="38866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tIns="0" anchor="ctr" anchorCtr="0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Web Browser, Native App (CATIA V5, V6, etc.)</a:t>
                </a:r>
              </a:p>
            </p:txBody>
          </p:sp>
          <p:sp>
            <p:nvSpPr>
              <p:cNvPr id="232" name="Flèche vers le bas 77"/>
              <p:cNvSpPr/>
              <p:nvPr/>
            </p:nvSpPr>
            <p:spPr bwMode="auto">
              <a:xfrm>
                <a:off x="5076992" y="2477233"/>
                <a:ext cx="190280" cy="293437"/>
              </a:xfrm>
              <a:prstGeom prst="upDownArrow">
                <a:avLst/>
              </a:prstGeom>
              <a:solidFill>
                <a:srgbClr val="EEECE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40500" rIns="40500" bIns="0" rtlCol="0" anchor="ctr"/>
              <a:lstStyle/>
              <a:p>
                <a:pPr marL="132160" marR="0" lvl="0" indent="-132160" algn="ctr" defTabSz="68580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25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</a:endParaRPr>
              </a:p>
            </p:txBody>
          </p:sp>
        </p:grpSp>
        <p:grpSp>
          <p:nvGrpSpPr>
            <p:cNvPr id="164" name="그룹 134"/>
            <p:cNvGrpSpPr/>
            <p:nvPr/>
          </p:nvGrpSpPr>
          <p:grpSpPr>
            <a:xfrm>
              <a:off x="292276" y="2705595"/>
              <a:ext cx="6313888" cy="992091"/>
              <a:chOff x="292276" y="2705595"/>
              <a:chExt cx="6313888" cy="992091"/>
            </a:xfrm>
          </p:grpSpPr>
          <p:sp>
            <p:nvSpPr>
              <p:cNvPr id="215" name="직사각형 148"/>
              <p:cNvSpPr/>
              <p:nvPr/>
            </p:nvSpPr>
            <p:spPr>
              <a:xfrm>
                <a:off x="292276" y="2705595"/>
                <a:ext cx="1027906" cy="992091"/>
              </a:xfrm>
              <a:prstGeom prst="rect">
                <a:avLst/>
              </a:prstGeom>
              <a:gradFill rotWithShape="1">
                <a:gsLst>
                  <a:gs pos="0">
                    <a:srgbClr val="E87722">
                      <a:shade val="51000"/>
                      <a:satMod val="130000"/>
                    </a:srgbClr>
                  </a:gs>
                  <a:gs pos="80000">
                    <a:srgbClr val="E87722">
                      <a:shade val="93000"/>
                      <a:satMod val="130000"/>
                    </a:srgbClr>
                  </a:gs>
                  <a:gs pos="100000">
                    <a:srgbClr val="E87722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8772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WS</a:t>
                </a:r>
              </a:p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(Apache)</a:t>
                </a:r>
              </a:p>
            </p:txBody>
          </p:sp>
          <p:sp>
            <p:nvSpPr>
              <p:cNvPr id="216" name="직사각형 166"/>
              <p:cNvSpPr/>
              <p:nvPr/>
            </p:nvSpPr>
            <p:spPr>
              <a:xfrm>
                <a:off x="3771408" y="2805511"/>
                <a:ext cx="2834756" cy="486760"/>
              </a:xfrm>
              <a:prstGeom prst="rect">
                <a:avLst/>
              </a:prstGeom>
              <a:gradFill rotWithShape="1">
                <a:gsLst>
                  <a:gs pos="0">
                    <a:srgbClr val="E87722">
                      <a:shade val="51000"/>
                      <a:satMod val="130000"/>
                    </a:srgbClr>
                  </a:gs>
                  <a:gs pos="80000">
                    <a:srgbClr val="E87722">
                      <a:shade val="93000"/>
                      <a:satMod val="130000"/>
                    </a:srgbClr>
                  </a:gs>
                  <a:gs pos="100000">
                    <a:srgbClr val="E87722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8772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Apache HTTP Server</a:t>
                </a:r>
              </a:p>
            </p:txBody>
          </p:sp>
        </p:grpSp>
        <p:grpSp>
          <p:nvGrpSpPr>
            <p:cNvPr id="165" name="그룹 138"/>
            <p:cNvGrpSpPr/>
            <p:nvPr/>
          </p:nvGrpSpPr>
          <p:grpSpPr>
            <a:xfrm>
              <a:off x="292276" y="3070986"/>
              <a:ext cx="9232292" cy="1789290"/>
              <a:chOff x="292276" y="3070986"/>
              <a:chExt cx="9232292" cy="1789290"/>
            </a:xfrm>
          </p:grpSpPr>
          <p:sp>
            <p:nvSpPr>
              <p:cNvPr id="189" name="직사각형 134"/>
              <p:cNvSpPr/>
              <p:nvPr/>
            </p:nvSpPr>
            <p:spPr>
              <a:xfrm>
                <a:off x="292276" y="3849460"/>
                <a:ext cx="1027907" cy="1010816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WAS</a:t>
                </a:r>
              </a:p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(TomEE+)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90" name="직사각형 51"/>
              <p:cNvSpPr/>
              <p:nvPr/>
            </p:nvSpPr>
            <p:spPr>
              <a:xfrm>
                <a:off x="8463277" y="3070986"/>
                <a:ext cx="1061291" cy="442205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DSLS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grpSp>
            <p:nvGrpSpPr>
              <p:cNvPr id="191" name="그룹 27"/>
              <p:cNvGrpSpPr/>
              <p:nvPr/>
            </p:nvGrpSpPr>
            <p:grpSpPr>
              <a:xfrm>
                <a:off x="1413408" y="4123918"/>
                <a:ext cx="919460" cy="587981"/>
                <a:chOff x="1413408" y="4123918"/>
                <a:chExt cx="919460" cy="587981"/>
              </a:xfrm>
            </p:grpSpPr>
            <p:sp>
              <p:nvSpPr>
                <p:cNvPr id="213" name="직사각형 134"/>
                <p:cNvSpPr/>
                <p:nvPr/>
              </p:nvSpPr>
              <p:spPr>
                <a:xfrm>
                  <a:off x="1413408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4" name="직사각형 174"/>
                <p:cNvSpPr/>
                <p:nvPr/>
              </p:nvSpPr>
              <p:spPr>
                <a:xfrm>
                  <a:off x="1436986" y="4201908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3DPassport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2" name="그룹 102"/>
              <p:cNvGrpSpPr/>
              <p:nvPr/>
            </p:nvGrpSpPr>
            <p:grpSpPr>
              <a:xfrm>
                <a:off x="5398821" y="4123918"/>
                <a:ext cx="919460" cy="587981"/>
                <a:chOff x="6171904" y="4123918"/>
                <a:chExt cx="919460" cy="587981"/>
              </a:xfrm>
            </p:grpSpPr>
            <p:sp>
              <p:nvSpPr>
                <p:cNvPr id="211" name="직사각형 134"/>
                <p:cNvSpPr/>
                <p:nvPr/>
              </p:nvSpPr>
              <p:spPr>
                <a:xfrm>
                  <a:off x="6171904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2" name="직사각형 177"/>
                <p:cNvSpPr/>
                <p:nvPr/>
              </p:nvSpPr>
              <p:spPr>
                <a:xfrm>
                  <a:off x="6199634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3DSpace</a:t>
                  </a:r>
                </a:p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NoCAS</a:t>
                  </a:r>
                  <a:endPara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  <p:grpSp>
            <p:nvGrpSpPr>
              <p:cNvPr id="193" name="그룹 66"/>
              <p:cNvGrpSpPr/>
              <p:nvPr/>
            </p:nvGrpSpPr>
            <p:grpSpPr>
              <a:xfrm>
                <a:off x="2426690" y="4123918"/>
                <a:ext cx="919460" cy="587981"/>
                <a:chOff x="2426690" y="4123918"/>
                <a:chExt cx="919460" cy="587981"/>
              </a:xfrm>
            </p:grpSpPr>
            <p:sp>
              <p:nvSpPr>
                <p:cNvPr id="209" name="직사각형 134"/>
                <p:cNvSpPr/>
                <p:nvPr/>
              </p:nvSpPr>
              <p:spPr>
                <a:xfrm>
                  <a:off x="2426690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0" name="직사각형 170"/>
                <p:cNvSpPr/>
                <p:nvPr/>
              </p:nvSpPr>
              <p:spPr>
                <a:xfrm>
                  <a:off x="2454420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3DDashboard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4" name="그룹 67"/>
              <p:cNvGrpSpPr/>
              <p:nvPr/>
            </p:nvGrpSpPr>
            <p:grpSpPr>
              <a:xfrm>
                <a:off x="3456034" y="4123918"/>
                <a:ext cx="919460" cy="587981"/>
                <a:chOff x="3805167" y="4123918"/>
                <a:chExt cx="919460" cy="587981"/>
              </a:xfrm>
            </p:grpSpPr>
            <p:sp>
              <p:nvSpPr>
                <p:cNvPr id="207" name="직사각형 134"/>
                <p:cNvSpPr/>
                <p:nvPr/>
              </p:nvSpPr>
              <p:spPr>
                <a:xfrm>
                  <a:off x="3805167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8" name="직사각형 174"/>
                <p:cNvSpPr/>
                <p:nvPr/>
              </p:nvSpPr>
              <p:spPr>
                <a:xfrm>
                  <a:off x="3832897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3DSearch</a:t>
                  </a:r>
                </a:p>
              </p:txBody>
            </p:sp>
          </p:grpSp>
          <p:grpSp>
            <p:nvGrpSpPr>
              <p:cNvPr id="195" name="그룹 68"/>
              <p:cNvGrpSpPr/>
              <p:nvPr/>
            </p:nvGrpSpPr>
            <p:grpSpPr>
              <a:xfrm>
                <a:off x="4434474" y="4123918"/>
                <a:ext cx="919460" cy="587981"/>
                <a:chOff x="4983114" y="4123918"/>
                <a:chExt cx="919460" cy="587981"/>
              </a:xfrm>
            </p:grpSpPr>
            <p:sp>
              <p:nvSpPr>
                <p:cNvPr id="205" name="직사각형 134"/>
                <p:cNvSpPr/>
                <p:nvPr/>
              </p:nvSpPr>
              <p:spPr>
                <a:xfrm>
                  <a:off x="4983114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6" name="직사각형 177"/>
                <p:cNvSpPr/>
                <p:nvPr/>
              </p:nvSpPr>
              <p:spPr>
                <a:xfrm>
                  <a:off x="5010844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3DSpace CAS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6" name="그룹 135"/>
              <p:cNvGrpSpPr/>
              <p:nvPr/>
            </p:nvGrpSpPr>
            <p:grpSpPr>
              <a:xfrm>
                <a:off x="6397832" y="4123918"/>
                <a:ext cx="919460" cy="587981"/>
                <a:chOff x="6397832" y="4123918"/>
                <a:chExt cx="919460" cy="587981"/>
              </a:xfrm>
            </p:grpSpPr>
            <p:sp>
              <p:nvSpPr>
                <p:cNvPr id="203" name="직사각형 134"/>
                <p:cNvSpPr/>
                <p:nvPr/>
              </p:nvSpPr>
              <p:spPr>
                <a:xfrm>
                  <a:off x="6397832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4" name="직사각형 174"/>
                <p:cNvSpPr/>
                <p:nvPr/>
              </p:nvSpPr>
              <p:spPr>
                <a:xfrm>
                  <a:off x="6425562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3DComment</a:t>
                  </a:r>
                </a:p>
              </p:txBody>
            </p:sp>
          </p:grpSp>
          <p:grpSp>
            <p:nvGrpSpPr>
              <p:cNvPr id="197" name="그룹 136"/>
              <p:cNvGrpSpPr/>
              <p:nvPr/>
            </p:nvGrpSpPr>
            <p:grpSpPr>
              <a:xfrm>
                <a:off x="7371401" y="4123918"/>
                <a:ext cx="919460" cy="587981"/>
                <a:chOff x="7371401" y="4123918"/>
                <a:chExt cx="919460" cy="587981"/>
              </a:xfrm>
            </p:grpSpPr>
            <p:sp>
              <p:nvSpPr>
                <p:cNvPr id="201" name="직사각형 134"/>
                <p:cNvSpPr/>
                <p:nvPr/>
              </p:nvSpPr>
              <p:spPr>
                <a:xfrm>
                  <a:off x="7371401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2" name="직사각형 174"/>
                <p:cNvSpPr/>
                <p:nvPr/>
              </p:nvSpPr>
              <p:spPr>
                <a:xfrm>
                  <a:off x="7399131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3DSwYm</a:t>
                  </a:r>
                </a:p>
              </p:txBody>
            </p:sp>
          </p:grpSp>
          <p:grpSp>
            <p:nvGrpSpPr>
              <p:cNvPr id="198" name="그룹 137"/>
              <p:cNvGrpSpPr/>
              <p:nvPr/>
            </p:nvGrpSpPr>
            <p:grpSpPr>
              <a:xfrm>
                <a:off x="8360453" y="4123918"/>
                <a:ext cx="919460" cy="587981"/>
                <a:chOff x="8360453" y="4123918"/>
                <a:chExt cx="919460" cy="587981"/>
              </a:xfrm>
            </p:grpSpPr>
            <p:sp>
              <p:nvSpPr>
                <p:cNvPr id="199" name="직사각형 134"/>
                <p:cNvSpPr/>
                <p:nvPr/>
              </p:nvSpPr>
              <p:spPr>
                <a:xfrm>
                  <a:off x="8360453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0" name="직사각형 174"/>
                <p:cNvSpPr/>
                <p:nvPr/>
              </p:nvSpPr>
              <p:spPr>
                <a:xfrm>
                  <a:off x="8388183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3DNotification</a:t>
                  </a:r>
                </a:p>
              </p:txBody>
            </p:sp>
          </p:grpSp>
        </p:grpSp>
        <p:grpSp>
          <p:nvGrpSpPr>
            <p:cNvPr id="166" name="그룹 140"/>
            <p:cNvGrpSpPr/>
            <p:nvPr/>
          </p:nvGrpSpPr>
          <p:grpSpPr>
            <a:xfrm>
              <a:off x="1868985" y="2489268"/>
              <a:ext cx="6951198" cy="2719935"/>
              <a:chOff x="1868985" y="2489268"/>
              <a:chExt cx="6951198" cy="2719935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4966820" y="2489268"/>
                <a:ext cx="1488432" cy="2693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2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HTTPS / SSL</a:t>
                </a:r>
              </a:p>
            </p:txBody>
          </p:sp>
          <p:cxnSp>
            <p:nvCxnSpPr>
              <p:cNvPr id="172" name="꺾인 연결선 149"/>
              <p:cNvCxnSpPr>
                <a:stCxn id="214" idx="2"/>
                <a:endCxn id="234" idx="1"/>
              </p:cNvCxnSpPr>
              <p:nvPr/>
            </p:nvCxnSpPr>
            <p:spPr>
              <a:xfrm rot="16200000" flipH="1">
                <a:off x="2964468" y="3538425"/>
                <a:ext cx="575294" cy="276625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3" name="꺾인 연결선 150"/>
              <p:cNvCxnSpPr>
                <a:stCxn id="206" idx="2"/>
                <a:endCxn id="234" idx="1"/>
              </p:cNvCxnSpPr>
              <p:nvPr/>
            </p:nvCxnSpPr>
            <p:spPr>
              <a:xfrm rot="5400000">
                <a:off x="4473262" y="4788260"/>
                <a:ext cx="582926" cy="25895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4" name="꺾인 연결선 151"/>
              <p:cNvCxnSpPr>
                <a:stCxn id="210" idx="2"/>
                <a:endCxn id="234" idx="1"/>
              </p:cNvCxnSpPr>
              <p:nvPr/>
            </p:nvCxnSpPr>
            <p:spPr>
              <a:xfrm rot="16200000" flipH="1">
                <a:off x="3469369" y="4043326"/>
                <a:ext cx="582926" cy="174882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5" name="꺾인 연결선 152"/>
              <p:cNvCxnSpPr>
                <a:stCxn id="212" idx="2"/>
                <a:endCxn id="234" idx="1"/>
              </p:cNvCxnSpPr>
              <p:nvPr/>
            </p:nvCxnSpPr>
            <p:spPr>
              <a:xfrm rot="5400000">
                <a:off x="4955435" y="4306086"/>
                <a:ext cx="582926" cy="122330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6" name="꺾인 연결선 162"/>
              <p:cNvCxnSpPr>
                <a:stCxn id="216" idx="2"/>
                <a:endCxn id="214" idx="0"/>
              </p:cNvCxnSpPr>
              <p:nvPr/>
            </p:nvCxnSpPr>
            <p:spPr>
              <a:xfrm rot="5400000">
                <a:off x="3074068" y="2087189"/>
                <a:ext cx="909637" cy="3319800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7" name="꺾인 연결선 163"/>
              <p:cNvCxnSpPr>
                <a:stCxn id="216" idx="2"/>
                <a:endCxn id="206" idx="0"/>
              </p:cNvCxnSpPr>
              <p:nvPr/>
            </p:nvCxnSpPr>
            <p:spPr>
              <a:xfrm rot="5400000">
                <a:off x="4590493" y="3595982"/>
                <a:ext cx="902005" cy="294582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8" name="꺾인 연결선 164"/>
              <p:cNvCxnSpPr>
                <a:stCxn id="216" idx="2"/>
                <a:endCxn id="210" idx="0"/>
              </p:cNvCxnSpPr>
              <p:nvPr/>
            </p:nvCxnSpPr>
            <p:spPr>
              <a:xfrm rot="5400000">
                <a:off x="3586601" y="2592090"/>
                <a:ext cx="902005" cy="230236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9" name="꺾인 연결선 165"/>
              <p:cNvCxnSpPr>
                <a:stCxn id="216" idx="2"/>
                <a:endCxn id="212" idx="0"/>
              </p:cNvCxnSpPr>
              <p:nvPr/>
            </p:nvCxnSpPr>
            <p:spPr>
              <a:xfrm rot="16200000" flipH="1">
                <a:off x="5072666" y="3408390"/>
                <a:ext cx="902005" cy="66976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0" name="꺾인 연결선 164"/>
              <p:cNvCxnSpPr>
                <a:stCxn id="216" idx="2"/>
                <a:endCxn id="204" idx="0"/>
              </p:cNvCxnSpPr>
              <p:nvPr/>
            </p:nvCxnSpPr>
            <p:spPr>
              <a:xfrm rot="16200000" flipH="1">
                <a:off x="5572172" y="2908885"/>
                <a:ext cx="902005" cy="166877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1" name="꺾인 연결선 151"/>
              <p:cNvCxnSpPr>
                <a:stCxn id="208" idx="2"/>
                <a:endCxn id="234" idx="1"/>
              </p:cNvCxnSpPr>
              <p:nvPr/>
            </p:nvCxnSpPr>
            <p:spPr>
              <a:xfrm rot="16200000" flipH="1">
                <a:off x="3984041" y="4557998"/>
                <a:ext cx="582926" cy="719481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2" name="꺾인 연결선 151"/>
              <p:cNvCxnSpPr>
                <a:stCxn id="216" idx="2"/>
                <a:endCxn id="208" idx="0"/>
              </p:cNvCxnSpPr>
              <p:nvPr/>
            </p:nvCxnSpPr>
            <p:spPr>
              <a:xfrm rot="5400000">
                <a:off x="4101273" y="3106762"/>
                <a:ext cx="902005" cy="1273022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sp>
            <p:nvSpPr>
              <p:cNvPr id="183" name="TextBox 182"/>
              <p:cNvSpPr txBox="1"/>
              <p:nvPr/>
            </p:nvSpPr>
            <p:spPr>
              <a:xfrm>
                <a:off x="3309346" y="3174267"/>
                <a:ext cx="1211738" cy="90483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2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Reverse Proxy</a:t>
                </a:r>
              </a:p>
            </p:txBody>
          </p:sp>
          <p:cxnSp>
            <p:nvCxnSpPr>
              <p:cNvPr id="184" name="꺾인 연결선 164"/>
              <p:cNvCxnSpPr>
                <a:stCxn id="216" idx="2"/>
                <a:endCxn id="202" idx="0"/>
              </p:cNvCxnSpPr>
              <p:nvPr/>
            </p:nvCxnSpPr>
            <p:spPr>
              <a:xfrm rot="16200000" flipH="1">
                <a:off x="6058956" y="2422100"/>
                <a:ext cx="902005" cy="264234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5" name="꺾인 연결선 164"/>
              <p:cNvCxnSpPr>
                <a:stCxn id="216" idx="2"/>
                <a:endCxn id="200" idx="0"/>
              </p:cNvCxnSpPr>
              <p:nvPr/>
            </p:nvCxnSpPr>
            <p:spPr>
              <a:xfrm rot="16200000" flipH="1">
                <a:off x="6553482" y="1927574"/>
                <a:ext cx="902005" cy="363139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6" name="꺾인 연결선 152"/>
              <p:cNvCxnSpPr>
                <a:stCxn id="204" idx="2"/>
                <a:endCxn id="234" idx="1"/>
              </p:cNvCxnSpPr>
              <p:nvPr/>
            </p:nvCxnSpPr>
            <p:spPr>
              <a:xfrm rot="5400000">
                <a:off x="5454941" y="3806581"/>
                <a:ext cx="582926" cy="222231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7" name="꺾인 연결선 152"/>
              <p:cNvCxnSpPr>
                <a:stCxn id="202" idx="2"/>
                <a:endCxn id="234" idx="1"/>
              </p:cNvCxnSpPr>
              <p:nvPr/>
            </p:nvCxnSpPr>
            <p:spPr>
              <a:xfrm rot="5400000">
                <a:off x="5941725" y="3319796"/>
                <a:ext cx="582926" cy="319588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8" name="꺾인 연결선 152"/>
              <p:cNvCxnSpPr>
                <a:stCxn id="200" idx="2"/>
                <a:endCxn id="234" idx="1"/>
              </p:cNvCxnSpPr>
              <p:nvPr/>
            </p:nvCxnSpPr>
            <p:spPr>
              <a:xfrm rot="5400000">
                <a:off x="6436251" y="2825270"/>
                <a:ext cx="582926" cy="4184938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</p:grpSp>
        <p:pic>
          <p:nvPicPr>
            <p:cNvPr id="168" name="그림 5"/>
            <p:cNvPicPr>
              <a:picLocks noChangeAspect="1"/>
            </p:cNvPicPr>
            <p:nvPr/>
          </p:nvPicPr>
          <p:blipFill rotWithShape="1">
            <a:blip r:embed="rId7"/>
            <a:srcRect l="2858" t="5787" b="-1"/>
            <a:stretch/>
          </p:blipFill>
          <p:spPr>
            <a:xfrm>
              <a:off x="5165123" y="5404022"/>
              <a:ext cx="1809295" cy="146842"/>
            </a:xfrm>
            <a:prstGeom prst="rect">
              <a:avLst/>
            </a:prstGeom>
          </p:spPr>
        </p:pic>
      </p:grpSp>
      <p:sp>
        <p:nvSpPr>
          <p:cNvPr id="85" name="Rectangle 2"/>
          <p:cNvSpPr/>
          <p:nvPr/>
        </p:nvSpPr>
        <p:spPr>
          <a:xfrm>
            <a:off x="257783" y="1894649"/>
            <a:ext cx="8654569" cy="2732215"/>
          </a:xfrm>
          <a:prstGeom prst="rect">
            <a:avLst/>
          </a:prstGeom>
          <a:solidFill>
            <a:srgbClr val="FFCC00">
              <a:alpha val="50196"/>
            </a:srgbClr>
          </a:solidFill>
          <a:ln w="25400" cap="flat" cmpd="sng" algn="ctr">
            <a:solidFill>
              <a:srgbClr val="FFCC00"/>
            </a:solidFill>
            <a:prstDash val="solid"/>
          </a:ln>
          <a:effectLst/>
        </p:spPr>
        <p:txBody>
          <a:bodyPr lIns="107287" tIns="53643" rIns="107287" bIns="53643" rtlCol="0" anchor="ctr"/>
          <a:lstStyle/>
          <a:p>
            <a:pPr marL="0" marR="0" lvl="0" indent="0" algn="ctr" defTabSz="12102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81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6" y="266056"/>
            <a:ext cx="8401399" cy="369332"/>
          </a:xfrm>
        </p:spPr>
        <p:txBody>
          <a:bodyPr/>
          <a:lstStyle/>
          <a:p>
            <a:r>
              <a:rPr lang="en-US" altLang="ko-KR" b="1" dirty="0"/>
              <a:t>3D</a:t>
            </a:r>
            <a:r>
              <a:rPr lang="en-US" altLang="ko-KR" dirty="0"/>
              <a:t>EXPERIENCE platform R2022x Client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Client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Overview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Prerequisites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Native Apps </a:t>
            </a:r>
            <a:r>
              <a:rPr lang="ko-KR" altLang="en-US" dirty="0">
                <a:latin typeface="3ds" panose="02000503020000020004" pitchFamily="50" charset="0"/>
              </a:rPr>
              <a:t>설치 및 설정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CATIA V5-6 R2022 </a:t>
            </a:r>
            <a:r>
              <a:rPr lang="ko-KR" altLang="en-US" dirty="0">
                <a:latin typeface="3ds" panose="02000503020000020004" pitchFamily="50" charset="0"/>
              </a:rPr>
              <a:t>설치 및 설정</a:t>
            </a:r>
          </a:p>
        </p:txBody>
      </p:sp>
    </p:spTree>
    <p:extLst>
      <p:ext uri="{BB962C8B-B14F-4D97-AF65-F5344CB8AC3E}">
        <p14:creationId xmlns:p14="http://schemas.microsoft.com/office/powerpoint/2010/main" val="220813037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Overview &amp; Prerequisite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153277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 &amp; Prerequisite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JRE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Client Application </a:t>
            </a:r>
            <a:r>
              <a:rPr lang="ko-KR" altLang="en-US" dirty="0">
                <a:latin typeface="3ds" panose="02000503020000020004" pitchFamily="50" charset="0"/>
              </a:rPr>
              <a:t>실행을 위해 </a:t>
            </a:r>
            <a:r>
              <a:rPr lang="en-US" altLang="ko-KR" dirty="0" err="1">
                <a:latin typeface="3ds" panose="02000503020000020004" pitchFamily="50" charset="0"/>
              </a:rPr>
              <a:t>OpenJDK</a:t>
            </a:r>
            <a:r>
              <a:rPr lang="en-US" altLang="ko-KR" dirty="0">
                <a:latin typeface="3ds" panose="02000503020000020004" pitchFamily="50" charset="0"/>
              </a:rPr>
              <a:t> JRE 64bit </a:t>
            </a:r>
            <a:r>
              <a:rPr lang="ko-KR" altLang="en-US" dirty="0">
                <a:latin typeface="3ds" panose="02000503020000020004" pitchFamily="50" charset="0"/>
              </a:rPr>
              <a:t>를 설치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본 가이드에서는 </a:t>
            </a:r>
            <a:r>
              <a:rPr lang="en-US" altLang="ko-KR" dirty="0" err="1">
                <a:latin typeface="3ds" panose="02000503020000020004" pitchFamily="50" charset="0"/>
              </a:rPr>
              <a:t>OpenJDK</a:t>
            </a:r>
            <a:r>
              <a:rPr lang="en-US" altLang="ko-KR" dirty="0">
                <a:latin typeface="3ds" panose="02000503020000020004" pitchFamily="50" charset="0"/>
              </a:rPr>
              <a:t> JRE 11.0.11 </a:t>
            </a:r>
            <a:r>
              <a:rPr lang="ko-KR" altLang="en-US" dirty="0">
                <a:latin typeface="3ds" panose="02000503020000020004" pitchFamily="50" charset="0"/>
              </a:rPr>
              <a:t>를 설치</a:t>
            </a:r>
          </a:p>
          <a:p>
            <a:pPr lvl="2"/>
            <a:r>
              <a:rPr lang="en-US" altLang="ko-KR" dirty="0">
                <a:latin typeface="3ds" panose="02000503020000020004" pitchFamily="50" charset="0"/>
              </a:rPr>
              <a:t>OpenJDK11U-jre_x64_windows_openj9_11.0.11_9_openj9-0.26.0.msi</a:t>
            </a:r>
          </a:p>
          <a:p>
            <a:endParaRPr lang="en-US" altLang="ko-KR" dirty="0">
              <a:latin typeface="3ds" panose="02000503020000020004" pitchFamily="50" charset="0"/>
            </a:endParaRPr>
          </a:p>
          <a:p>
            <a:r>
              <a:rPr lang="en-US" altLang="ko-KR" dirty="0">
                <a:latin typeface="3ds" panose="02000503020000020004" pitchFamily="50" charset="0"/>
              </a:rPr>
              <a:t>DSLicSrv.txt </a:t>
            </a:r>
            <a:r>
              <a:rPr lang="ko-KR" altLang="en-US" dirty="0">
                <a:latin typeface="3ds" panose="02000503020000020004" pitchFamily="50" charset="0"/>
              </a:rPr>
              <a:t>생성</a:t>
            </a:r>
          </a:p>
          <a:p>
            <a:endParaRPr lang="ko-KR" altLang="en-US" dirty="0">
              <a:latin typeface="3ds" panose="02000503020000020004" pitchFamily="50" charset="0"/>
            </a:endParaRPr>
          </a:p>
          <a:p>
            <a:r>
              <a:rPr lang="en-US" altLang="ko-KR" dirty="0">
                <a:latin typeface="3ds" panose="02000503020000020004" pitchFamily="50" charset="0"/>
              </a:rPr>
              <a:t>hosts </a:t>
            </a:r>
            <a:r>
              <a:rPr lang="ko-KR" altLang="en-US" dirty="0">
                <a:latin typeface="3ds" panose="02000503020000020004" pitchFamily="50" charset="0"/>
              </a:rPr>
              <a:t>파일 설정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hosts </a:t>
            </a:r>
            <a:r>
              <a:rPr lang="ko-KR" altLang="en-US" dirty="0">
                <a:latin typeface="3ds" panose="02000503020000020004" pitchFamily="50" charset="0"/>
              </a:rPr>
              <a:t>파일에 서버 </a:t>
            </a:r>
            <a:r>
              <a:rPr lang="en-US" altLang="ko-KR" dirty="0">
                <a:latin typeface="3ds" panose="02000503020000020004" pitchFamily="50" charset="0"/>
              </a:rPr>
              <a:t>IP </a:t>
            </a:r>
            <a:r>
              <a:rPr lang="ko-KR" altLang="en-US" dirty="0">
                <a:latin typeface="3ds" panose="02000503020000020004" pitchFamily="50" charset="0"/>
              </a:rPr>
              <a:t>및 각 서버의 </a:t>
            </a:r>
            <a:r>
              <a:rPr lang="en-US" altLang="ko-KR" dirty="0">
                <a:latin typeface="3ds" panose="02000503020000020004" pitchFamily="50" charset="0"/>
              </a:rPr>
              <a:t>Domain name</a:t>
            </a:r>
            <a:r>
              <a:rPr lang="ko-KR" altLang="en-US" dirty="0">
                <a:latin typeface="3ds" panose="02000503020000020004" pitchFamily="50" charset="0"/>
              </a:rPr>
              <a:t>을 기입</a:t>
            </a:r>
          </a:p>
          <a:p>
            <a:endParaRPr lang="ko-KR" altLang="en-US" dirty="0">
              <a:latin typeface="3ds" panose="02000503020000020004" pitchFamily="50" charset="0"/>
            </a:endParaRPr>
          </a:p>
          <a:p>
            <a:endParaRPr lang="ko-KR" altLang="en-US" dirty="0">
              <a:latin typeface="3ds" panose="02000503020000020004" pitchFamily="50" charset="0"/>
            </a:endParaRPr>
          </a:p>
          <a:p>
            <a:r>
              <a:rPr lang="en-US" altLang="ko-KR" dirty="0">
                <a:latin typeface="3ds" panose="02000503020000020004" pitchFamily="50" charset="0"/>
              </a:rPr>
              <a:t>SSL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Client Application</a:t>
            </a:r>
            <a:r>
              <a:rPr lang="ko-KR" altLang="en-US" dirty="0">
                <a:latin typeface="3ds" panose="02000503020000020004" pitchFamily="50" charset="0"/>
              </a:rPr>
              <a:t>과 </a:t>
            </a: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</a:t>
            </a:r>
            <a:r>
              <a:rPr lang="ko-KR" altLang="en-US" dirty="0">
                <a:latin typeface="3ds" panose="02000503020000020004" pitchFamily="50" charset="0"/>
              </a:rPr>
              <a:t>과의 연동을 위해 </a:t>
            </a:r>
            <a:r>
              <a:rPr lang="en-US" altLang="ko-KR" dirty="0">
                <a:latin typeface="3ds" panose="02000503020000020004" pitchFamily="50" charset="0"/>
              </a:rPr>
              <a:t>SSL </a:t>
            </a:r>
            <a:r>
              <a:rPr lang="ko-KR" altLang="en-US" dirty="0">
                <a:latin typeface="3ds" panose="02000503020000020004" pitchFamily="50" charset="0"/>
              </a:rPr>
              <a:t>관련 설정 작업을 진행</a:t>
            </a:r>
            <a:r>
              <a:rPr lang="en-US" altLang="ko-KR" dirty="0">
                <a:latin typeface="3ds" panose="02000503020000020004" pitchFamily="50" charset="0"/>
              </a:rPr>
              <a:t>(</a:t>
            </a:r>
            <a:r>
              <a:rPr lang="ko-KR" altLang="en-US" dirty="0">
                <a:latin typeface="3ds" panose="02000503020000020004" pitchFamily="50" charset="0"/>
              </a:rPr>
              <a:t>다음 페이지 참고</a:t>
            </a:r>
            <a:r>
              <a:rPr lang="en-US" altLang="ko-KR" dirty="0">
                <a:latin typeface="3ds" panose="02000503020000020004" pitchFamily="50" charset="0"/>
              </a:rPr>
              <a:t>)</a:t>
            </a:r>
          </a:p>
          <a:p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88200" y="2160625"/>
            <a:ext cx="3293825" cy="67177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Domain Server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</a:t>
            </a:r>
            <a:r>
              <a:rPr lang="en-US" altLang="ko-KR" sz="1000" b="1" dirty="0">
                <a:solidFill>
                  <a:srgbClr val="C00000"/>
                </a:solidFill>
                <a:latin typeface="3ds" panose="02000503020000020004" pitchFamily="50" charset="0"/>
              </a:rPr>
              <a:t>3D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EXPERIENCE platform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서비스 명이 등록 되어 있지 않을 경우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hosts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파일에 각 서비스의 서버의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IP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와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Domain Name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기입할 것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756" y="468628"/>
            <a:ext cx="2829541" cy="1591617"/>
          </a:xfrm>
          <a:prstGeom prst="rect">
            <a:avLst/>
          </a:prstGeom>
          <a:ln w="6350">
            <a:solidFill>
              <a:schemeClr val="accent6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67880" r="20971" b="5183"/>
          <a:stretch/>
        </p:blipFill>
        <p:spPr>
          <a:xfrm>
            <a:off x="5288200" y="2879704"/>
            <a:ext cx="2959805" cy="10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2208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 &amp; Prerequisite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SSL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Root </a:t>
            </a:r>
            <a:r>
              <a:rPr lang="ko-KR" altLang="en-US" dirty="0">
                <a:latin typeface="3ds" panose="02000503020000020004" pitchFamily="50" charset="0"/>
              </a:rPr>
              <a:t>인증서 설치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7332" b="12264"/>
          <a:stretch/>
        </p:blipFill>
        <p:spPr>
          <a:xfrm>
            <a:off x="468248" y="1385285"/>
            <a:ext cx="3581646" cy="2814860"/>
          </a:xfrm>
          <a:prstGeom prst="rect">
            <a:avLst/>
          </a:prstGeom>
        </p:spPr>
      </p:pic>
      <p:grpSp>
        <p:nvGrpSpPr>
          <p:cNvPr id="10" name="그룹 34"/>
          <p:cNvGrpSpPr/>
          <p:nvPr/>
        </p:nvGrpSpPr>
        <p:grpSpPr>
          <a:xfrm>
            <a:off x="1925703" y="3736129"/>
            <a:ext cx="886492" cy="590173"/>
            <a:chOff x="3095081" y="3835152"/>
            <a:chExt cx="886492" cy="590173"/>
          </a:xfrm>
        </p:grpSpPr>
        <p:grpSp>
          <p:nvGrpSpPr>
            <p:cNvPr id="11" name="그룹 35"/>
            <p:cNvGrpSpPr/>
            <p:nvPr/>
          </p:nvGrpSpPr>
          <p:grpSpPr>
            <a:xfrm>
              <a:off x="3095081" y="3835152"/>
              <a:ext cx="757838" cy="360783"/>
              <a:chOff x="5467387" y="3238818"/>
              <a:chExt cx="757838" cy="360783"/>
            </a:xfrm>
          </p:grpSpPr>
          <p:sp>
            <p:nvSpPr>
              <p:cNvPr id="13" name="직사각형 16"/>
              <p:cNvSpPr/>
              <p:nvPr/>
            </p:nvSpPr>
            <p:spPr>
              <a:xfrm>
                <a:off x="5664146" y="3429373"/>
                <a:ext cx="561079" cy="17022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타원 53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264" y="416801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4984177" y="4080081"/>
            <a:ext cx="3202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Root </a:t>
            </a:r>
            <a:r>
              <a:rPr lang="ko-KR" altLang="en-US" sz="1000" b="1" dirty="0">
                <a:latin typeface="3ds" panose="02000503020000020004" pitchFamily="50" charset="0"/>
              </a:rPr>
              <a:t>인증서 설치 </a:t>
            </a:r>
            <a:r>
              <a:rPr lang="en-US" altLang="ko-KR" sz="1000" b="1" dirty="0">
                <a:latin typeface="3ds" panose="02000503020000020004" pitchFamily="50" charset="0"/>
              </a:rPr>
              <a:t>(Chapter 6 </a:t>
            </a:r>
            <a:r>
              <a:rPr lang="ko-KR" altLang="en-US" sz="1000" b="1" dirty="0">
                <a:latin typeface="3ds" panose="02000503020000020004" pitchFamily="50" charset="0"/>
              </a:rPr>
              <a:t>인증서 설치를 참고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010" y="1614524"/>
            <a:ext cx="2643399" cy="1486912"/>
          </a:xfrm>
          <a:prstGeom prst="rect">
            <a:avLst/>
          </a:prstGeom>
          <a:ln w="6350">
            <a:solidFill>
              <a:schemeClr val="accent6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324" y="2460823"/>
            <a:ext cx="2643399" cy="1486912"/>
          </a:xfrm>
          <a:prstGeom prst="rect">
            <a:avLst/>
          </a:prstGeom>
          <a:ln w="6350">
            <a:solidFill>
              <a:schemeClr val="accent6"/>
            </a:solidFill>
          </a:ln>
        </p:spPr>
      </p:pic>
      <p:sp>
        <p:nvSpPr>
          <p:cNvPr id="19" name="Isosceles Triangle 18"/>
          <p:cNvSpPr/>
          <p:nvPr/>
        </p:nvSpPr>
        <p:spPr>
          <a:xfrm rot="5400000">
            <a:off x="4043836" y="2701855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68248" y="4340152"/>
            <a:ext cx="4237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서버에 있는 </a:t>
            </a:r>
            <a:r>
              <a:rPr lang="en-US" altLang="ko-KR" sz="1000" b="1" dirty="0">
                <a:latin typeface="3ds" panose="02000503020000020004" pitchFamily="50" charset="0"/>
              </a:rPr>
              <a:t>Root </a:t>
            </a:r>
            <a:r>
              <a:rPr lang="ko-KR" altLang="en-US" sz="1000" b="1" dirty="0">
                <a:latin typeface="3ds" panose="02000503020000020004" pitchFamily="50" charset="0"/>
              </a:rPr>
              <a:t>인증서</a:t>
            </a:r>
            <a:r>
              <a:rPr lang="en-US" altLang="ko-KR" sz="1000" b="1" dirty="0">
                <a:latin typeface="3ds" panose="02000503020000020004" pitchFamily="50" charset="0"/>
              </a:rPr>
              <a:t>(root_ca.crt) </a:t>
            </a:r>
            <a:r>
              <a:rPr lang="ko-KR" altLang="en-US" sz="1000" b="1" dirty="0">
                <a:latin typeface="3ds" panose="02000503020000020004" pitchFamily="50" charset="0"/>
              </a:rPr>
              <a:t>및 </a:t>
            </a:r>
            <a:r>
              <a:rPr lang="en-US" altLang="ko-KR" sz="1000" b="1" dirty="0">
                <a:latin typeface="3ds" panose="02000503020000020004" pitchFamily="50" charset="0"/>
              </a:rPr>
              <a:t>Domain </a:t>
            </a:r>
            <a:r>
              <a:rPr lang="ko-KR" altLang="en-US" sz="1000" b="1" dirty="0">
                <a:latin typeface="3ds" panose="02000503020000020004" pitchFamily="50" charset="0"/>
              </a:rPr>
              <a:t>인증서</a:t>
            </a:r>
            <a:r>
              <a:rPr lang="en-US" altLang="ko-KR" sz="1000" b="1" dirty="0">
                <a:latin typeface="3ds" panose="02000503020000020004" pitchFamily="50" charset="0"/>
              </a:rPr>
              <a:t>(3ds.localdomain.crt) </a:t>
            </a:r>
            <a:r>
              <a:rPr lang="ko-KR" altLang="en-US" sz="1000" b="1" dirty="0">
                <a:latin typeface="3ds" panose="02000503020000020004" pitchFamily="50" charset="0"/>
              </a:rPr>
              <a:t>를 복사 후 클라이언트에 붙여 넣기</a:t>
            </a:r>
            <a:r>
              <a:rPr lang="en-US" altLang="ko-KR" sz="1000" b="1" dirty="0">
                <a:latin typeface="3ds" panose="02000503020000020004" pitchFamily="50" charset="0"/>
              </a:rPr>
              <a:t>(c:\</a:t>
            </a:r>
            <a:r>
              <a:rPr lang="en-US" altLang="ko-KR" sz="1000" b="1" dirty="0" err="1">
                <a:latin typeface="3ds" panose="02000503020000020004" pitchFamily="50" charset="0"/>
              </a:rPr>
              <a:t>tmp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인증서는 아래 폴더에 생성되어 있음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</a:t>
            </a:r>
          </a:p>
        </p:txBody>
      </p:sp>
    </p:spTree>
    <p:extLst>
      <p:ext uri="{BB962C8B-B14F-4D97-AF65-F5344CB8AC3E}">
        <p14:creationId xmlns:p14="http://schemas.microsoft.com/office/powerpoint/2010/main" val="3909373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Native Application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958475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Native Application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Native Apps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본 설치 가이드에서는 아래 좌측 그림과 같이 설치 미디어를 다운로드 받아서 하나의 폴더에 압축을 해제하여 설치를 진행합니다</a:t>
            </a:r>
            <a:r>
              <a:rPr lang="en-US" altLang="ko-KR" dirty="0">
                <a:latin typeface="3ds" panose="02000503020000020004" pitchFamily="50" charset="0"/>
              </a:rPr>
              <a:t>. 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압축을 해제하면 </a:t>
            </a:r>
            <a:r>
              <a:rPr lang="en-US" altLang="ko-KR" dirty="0">
                <a:latin typeface="3ds" panose="02000503020000020004" pitchFamily="50" charset="0"/>
              </a:rPr>
              <a:t>1~11</a:t>
            </a:r>
            <a:r>
              <a:rPr lang="ko-KR" altLang="en-US" dirty="0">
                <a:latin typeface="3ds" panose="02000503020000020004" pitchFamily="50" charset="0"/>
              </a:rPr>
              <a:t>번 폴더가 생성되며</a:t>
            </a:r>
            <a:r>
              <a:rPr lang="en-US" altLang="ko-KR" dirty="0">
                <a:latin typeface="3ds" panose="02000503020000020004" pitchFamily="50" charset="0"/>
              </a:rPr>
              <a:t>, 8</a:t>
            </a:r>
            <a:r>
              <a:rPr lang="ko-KR" altLang="en-US" dirty="0">
                <a:latin typeface="3ds" panose="02000503020000020004" pitchFamily="50" charset="0"/>
              </a:rPr>
              <a:t>번 폴더 아래에 있는 </a:t>
            </a:r>
            <a:r>
              <a:rPr lang="en-US" altLang="ko-KR" dirty="0">
                <a:latin typeface="3ds" panose="02000503020000020004" pitchFamily="50" charset="0"/>
              </a:rPr>
              <a:t>3DEXPERIENCE_NativeApps\1 </a:t>
            </a:r>
            <a:r>
              <a:rPr lang="ko-KR" altLang="en-US" dirty="0">
                <a:latin typeface="3ds" panose="02000503020000020004" pitchFamily="50" charset="0"/>
              </a:rPr>
              <a:t>폴더에 </a:t>
            </a:r>
            <a:r>
              <a:rPr lang="en-US" altLang="ko-KR" dirty="0">
                <a:latin typeface="3ds" panose="02000503020000020004" pitchFamily="50" charset="0"/>
              </a:rPr>
              <a:t>setup.exe </a:t>
            </a:r>
            <a:r>
              <a:rPr lang="ko-KR" altLang="en-US" dirty="0">
                <a:latin typeface="3ds" panose="02000503020000020004" pitchFamily="50" charset="0"/>
              </a:rPr>
              <a:t>파일을 실행합니다</a:t>
            </a:r>
            <a:r>
              <a:rPr lang="en-US" altLang="ko-KR" dirty="0">
                <a:latin typeface="3ds" panose="02000503020000020004" pitchFamily="50" charset="0"/>
              </a:rPr>
              <a:t>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r="40119" b="32514"/>
          <a:stretch/>
        </p:blipFill>
        <p:spPr>
          <a:xfrm>
            <a:off x="328040" y="2105024"/>
            <a:ext cx="4165740" cy="24739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r="43309" b="42028"/>
          <a:stretch/>
        </p:blipFill>
        <p:spPr>
          <a:xfrm>
            <a:off x="4747618" y="2196464"/>
            <a:ext cx="4069376" cy="2192807"/>
          </a:xfrm>
          <a:prstGeom prst="rect">
            <a:avLst/>
          </a:prstGeom>
        </p:spPr>
      </p:pic>
      <p:sp>
        <p:nvSpPr>
          <p:cNvPr id="23" name="직사각형 16"/>
          <p:cNvSpPr/>
          <p:nvPr/>
        </p:nvSpPr>
        <p:spPr>
          <a:xfrm>
            <a:off x="3261923" y="3721457"/>
            <a:ext cx="1252405" cy="15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37" y="3838573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16"/>
          <p:cNvSpPr/>
          <p:nvPr/>
        </p:nvSpPr>
        <p:spPr>
          <a:xfrm>
            <a:off x="6240506" y="4196932"/>
            <a:ext cx="1404259" cy="15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75" y="4301996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05201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Native Apps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Native Application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286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CATIA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4975"/>
            <a:ext cx="3584648" cy="254832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98" y="1164975"/>
            <a:ext cx="3584648" cy="2548328"/>
          </a:xfrm>
          <a:prstGeom prst="rect">
            <a:avLst/>
          </a:prstGeom>
        </p:spPr>
      </p:pic>
      <p:grpSp>
        <p:nvGrpSpPr>
          <p:cNvPr id="20" name="Group 3"/>
          <p:cNvGrpSpPr/>
          <p:nvPr/>
        </p:nvGrpSpPr>
        <p:grpSpPr>
          <a:xfrm>
            <a:off x="2924091" y="3276268"/>
            <a:ext cx="828661" cy="619921"/>
            <a:chOff x="3030696" y="4428747"/>
            <a:chExt cx="828661" cy="61992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599772" y="3276268"/>
            <a:ext cx="828661" cy="619921"/>
            <a:chOff x="3030696" y="4428747"/>
            <a:chExt cx="828661" cy="619921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323276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4975"/>
            <a:ext cx="3583896" cy="25477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50" y="1160617"/>
            <a:ext cx="3583896" cy="25477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Native Apps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Native Application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2768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설치할 </a:t>
            </a:r>
            <a:r>
              <a:rPr lang="en-US" altLang="ko-KR" sz="1000" b="1" dirty="0">
                <a:latin typeface="3ds" panose="02000503020000020004" pitchFamily="50" charset="0"/>
              </a:rPr>
              <a:t>components </a:t>
            </a:r>
            <a:r>
              <a:rPr lang="ko-KR" altLang="en-US" sz="1000" b="1" dirty="0">
                <a:latin typeface="3ds" panose="02000503020000020004" pitchFamily="50" charset="0"/>
              </a:rPr>
              <a:t>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모두 선택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381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추가 컨텐츠 설치를 해제하고 </a:t>
            </a:r>
            <a:r>
              <a:rPr lang="en-US" altLang="ko-KR" sz="1000" b="1" dirty="0">
                <a:latin typeface="3ds" panose="02000503020000020004" pitchFamily="50" charset="0"/>
              </a:rPr>
              <a:t>Next (</a:t>
            </a:r>
            <a:r>
              <a:rPr lang="ko-KR" altLang="en-US" sz="1000" b="1" dirty="0">
                <a:latin typeface="3ds" panose="02000503020000020004" pitchFamily="50" charset="0"/>
              </a:rPr>
              <a:t>필요한 경우는 체크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grpSp>
        <p:nvGrpSpPr>
          <p:cNvPr id="20" name="Group 3"/>
          <p:cNvGrpSpPr/>
          <p:nvPr/>
        </p:nvGrpSpPr>
        <p:grpSpPr>
          <a:xfrm>
            <a:off x="2924091" y="3276268"/>
            <a:ext cx="828661" cy="619921"/>
            <a:chOff x="3030696" y="4428747"/>
            <a:chExt cx="828661" cy="61992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599772" y="3276268"/>
            <a:ext cx="828661" cy="516289"/>
            <a:chOff x="3030696" y="4428747"/>
            <a:chExt cx="828661" cy="516289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687727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440505" y="4331203"/>
            <a:ext cx="2386664" cy="30019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R2021x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부터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Industry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별 선택 가능</a:t>
            </a:r>
          </a:p>
        </p:txBody>
      </p:sp>
    </p:spTree>
    <p:extLst>
      <p:ext uri="{BB962C8B-B14F-4D97-AF65-F5344CB8AC3E}">
        <p14:creationId xmlns:p14="http://schemas.microsoft.com/office/powerpoint/2010/main" val="1215252774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4975"/>
            <a:ext cx="3583896" cy="25477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442" y="1160617"/>
            <a:ext cx="3583896" cy="25477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Native Apps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Native Application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694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(</a:t>
            </a:r>
            <a:r>
              <a:rPr lang="ko-KR" altLang="en-US" sz="1000" b="1" dirty="0">
                <a:latin typeface="3ds" panose="02000503020000020004" pitchFamily="50" charset="0"/>
              </a:rPr>
              <a:t>필요한 경우는 체크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730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3ds" panose="02000503020000020004" pitchFamily="50" charset="0"/>
              </a:rPr>
              <a:t>바로가기</a:t>
            </a:r>
            <a:r>
              <a:rPr lang="ko-KR" altLang="en-US" sz="1000" b="1" dirty="0">
                <a:latin typeface="3ds" panose="02000503020000020004" pitchFamily="50" charset="0"/>
              </a:rPr>
              <a:t> 생성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모두 선택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grpSp>
        <p:nvGrpSpPr>
          <p:cNvPr id="20" name="Group 3"/>
          <p:cNvGrpSpPr/>
          <p:nvPr/>
        </p:nvGrpSpPr>
        <p:grpSpPr>
          <a:xfrm>
            <a:off x="2924091" y="3276268"/>
            <a:ext cx="828661" cy="619921"/>
            <a:chOff x="3030696" y="4428747"/>
            <a:chExt cx="828661" cy="61992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599772" y="3276268"/>
            <a:ext cx="828661" cy="619921"/>
            <a:chOff x="3030696" y="4428747"/>
            <a:chExt cx="828661" cy="619921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27473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0617"/>
            <a:ext cx="3583896" cy="25477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33" y="1160617"/>
            <a:ext cx="3583896" cy="25477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Native Apps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Native Application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702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VS Tools </a:t>
            </a:r>
            <a:r>
              <a:rPr lang="ko-KR" altLang="en-US" sz="1000" b="1" dirty="0">
                <a:latin typeface="3ds" panose="02000503020000020004" pitchFamily="50" charset="0"/>
              </a:rPr>
              <a:t>설치 여부 선택 </a:t>
            </a:r>
            <a:r>
              <a:rPr lang="en-US" altLang="ko-KR" sz="1000" b="1" dirty="0">
                <a:latin typeface="3ds" panose="02000503020000020004" pitchFamily="50" charset="0"/>
              </a:rPr>
              <a:t>(</a:t>
            </a:r>
            <a:r>
              <a:rPr lang="ko-KR" altLang="en-US" sz="1000" b="1" dirty="0">
                <a:latin typeface="3ds" panose="02000503020000020004" pitchFamily="50" charset="0"/>
              </a:rPr>
              <a:t>선택 해제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Visual Basic </a:t>
            </a:r>
            <a:r>
              <a:rPr lang="ko-KR" altLang="en-US" sz="1000" dirty="0">
                <a:latin typeface="3ds" panose="02000503020000020004" pitchFamily="50" charset="0"/>
              </a:rPr>
              <a:t>과 </a:t>
            </a:r>
            <a:r>
              <a:rPr lang="en-US" altLang="ko-KR" sz="1000" dirty="0">
                <a:latin typeface="3ds" panose="02000503020000020004" pitchFamily="50" charset="0"/>
              </a:rPr>
              <a:t>Visual C#</a:t>
            </a:r>
            <a:r>
              <a:rPr lang="ko-KR" altLang="en-US" sz="1000" dirty="0">
                <a:latin typeface="3ds" panose="02000503020000020004" pitchFamily="50" charset="0"/>
              </a:rPr>
              <a:t>을 이용하여 사용자가 </a:t>
            </a:r>
            <a:r>
              <a:rPr lang="en-US" altLang="ko-KR" sz="1000" dirty="0">
                <a:latin typeface="3ds" panose="02000503020000020004" pitchFamily="50" charset="0"/>
              </a:rPr>
              <a:t>application</a:t>
            </a:r>
            <a:r>
              <a:rPr lang="ko-KR" altLang="en-US" sz="1000" dirty="0">
                <a:latin typeface="3ds" panose="02000503020000020004" pitchFamily="50" charset="0"/>
              </a:rPr>
              <a:t>을 </a:t>
            </a:r>
            <a:r>
              <a:rPr lang="en-US" altLang="ko-KR" sz="1000" dirty="0">
                <a:latin typeface="3ds" panose="02000503020000020004" pitchFamily="50" charset="0"/>
              </a:rPr>
              <a:t>customize </a:t>
            </a:r>
            <a:r>
              <a:rPr lang="ko-KR" altLang="en-US" sz="1000" dirty="0">
                <a:latin typeface="3ds" panose="02000503020000020004" pitchFamily="50" charset="0"/>
              </a:rPr>
              <a:t>가능함</a:t>
            </a:r>
            <a:r>
              <a:rPr lang="en-US" altLang="ko-KR" sz="1000" dirty="0">
                <a:latin typeface="3ds" panose="02000503020000020004" pitchFamily="50" charset="0"/>
              </a:rPr>
              <a:t>. (Macro </a:t>
            </a:r>
            <a:r>
              <a:rPr lang="ko-KR" altLang="en-US" sz="1000" dirty="0">
                <a:latin typeface="3ds" panose="02000503020000020004" pitchFamily="50" charset="0"/>
              </a:rPr>
              <a:t>및 </a:t>
            </a:r>
            <a:r>
              <a:rPr lang="en-US" altLang="ko-KR" sz="1000" dirty="0">
                <a:latin typeface="3ds" panose="02000503020000020004" pitchFamily="50" charset="0"/>
              </a:rPr>
              <a:t>VBScript)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7011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No Legacy Connector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b="1" dirty="0">
                <a:latin typeface="3ds" panose="02000503020000020004" pitchFamily="50" charset="0"/>
              </a:rPr>
              <a:t>3D</a:t>
            </a:r>
            <a:r>
              <a:rPr lang="en-US" altLang="ko-KR" sz="1000" dirty="0">
                <a:latin typeface="3ds" panose="02000503020000020004" pitchFamily="50" charset="0"/>
              </a:rPr>
              <a:t>EXPERIENCE platform </a:t>
            </a:r>
            <a:r>
              <a:rPr lang="ko-KR" altLang="en-US" sz="1000" dirty="0">
                <a:latin typeface="3ds" panose="02000503020000020004" pitchFamily="50" charset="0"/>
              </a:rPr>
              <a:t>외에 다른 </a:t>
            </a:r>
            <a:r>
              <a:rPr lang="en-US" altLang="ko-KR" sz="1000" dirty="0">
                <a:latin typeface="3ds" panose="02000503020000020004" pitchFamily="50" charset="0"/>
              </a:rPr>
              <a:t>Legacy Source </a:t>
            </a:r>
            <a:r>
              <a:rPr lang="ko-KR" altLang="en-US" sz="1000" dirty="0">
                <a:latin typeface="3ds" panose="02000503020000020004" pitchFamily="50" charset="0"/>
              </a:rPr>
              <a:t>사용 시 해당 내용을 선택 할 것</a:t>
            </a:r>
          </a:p>
        </p:txBody>
      </p:sp>
      <p:grpSp>
        <p:nvGrpSpPr>
          <p:cNvPr id="20" name="Group 3"/>
          <p:cNvGrpSpPr/>
          <p:nvPr/>
        </p:nvGrpSpPr>
        <p:grpSpPr>
          <a:xfrm>
            <a:off x="2924091" y="3276268"/>
            <a:ext cx="828661" cy="619921"/>
            <a:chOff x="3030696" y="4428747"/>
            <a:chExt cx="828661" cy="61992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599772" y="3276268"/>
            <a:ext cx="828661" cy="619921"/>
            <a:chOff x="3030696" y="4428747"/>
            <a:chExt cx="828661" cy="619921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8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2"/>
          <a:srcRect b="22421"/>
          <a:stretch/>
        </p:blipFill>
        <p:spPr>
          <a:xfrm>
            <a:off x="1379922" y="1423170"/>
            <a:ext cx="3732458" cy="1782104"/>
          </a:xfrm>
          <a:prstGeom prst="rect">
            <a:avLst/>
          </a:prstGeom>
        </p:spPr>
      </p:pic>
      <p:pic>
        <p:nvPicPr>
          <p:cNvPr id="9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71" y="460569"/>
            <a:ext cx="2435644" cy="2694860"/>
          </a:xfrm>
          <a:prstGeom prst="rect">
            <a:avLst/>
          </a:prstGeom>
        </p:spPr>
      </p:pic>
      <p:pic>
        <p:nvPicPr>
          <p:cNvPr id="10" name="Picture 3"/>
          <p:cNvPicPr/>
          <p:nvPr/>
        </p:nvPicPr>
        <p:blipFill rotWithShape="1">
          <a:blip r:embed="rId4"/>
          <a:srcRect b="43085"/>
          <a:stretch/>
        </p:blipFill>
        <p:spPr>
          <a:xfrm>
            <a:off x="842621" y="3436636"/>
            <a:ext cx="4736785" cy="1517027"/>
          </a:xfrm>
          <a:prstGeom prst="rect">
            <a:avLst/>
          </a:prstGeom>
        </p:spPr>
      </p:pic>
      <p:pic>
        <p:nvPicPr>
          <p:cNvPr id="11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955" y="1777019"/>
            <a:ext cx="2491644" cy="2756820"/>
          </a:xfrm>
          <a:prstGeom prst="rect">
            <a:avLst/>
          </a:prstGeom>
        </p:spPr>
      </p:pic>
      <p:sp>
        <p:nvSpPr>
          <p:cNvPr id="12" name="직사각형 3"/>
          <p:cNvSpPr/>
          <p:nvPr/>
        </p:nvSpPr>
        <p:spPr>
          <a:xfrm>
            <a:off x="3116215" y="2614211"/>
            <a:ext cx="478819" cy="181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1"/>
          <p:cNvSpPr/>
          <p:nvPr/>
        </p:nvSpPr>
        <p:spPr>
          <a:xfrm>
            <a:off x="3949046" y="2955494"/>
            <a:ext cx="478819" cy="181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2"/>
          <p:cNvSpPr/>
          <p:nvPr/>
        </p:nvSpPr>
        <p:spPr>
          <a:xfrm>
            <a:off x="6374670" y="1909715"/>
            <a:ext cx="526701" cy="219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3"/>
          <p:cNvSpPr/>
          <p:nvPr/>
        </p:nvSpPr>
        <p:spPr>
          <a:xfrm>
            <a:off x="5985368" y="3178425"/>
            <a:ext cx="1366371" cy="258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4"/>
          <p:cNvSpPr/>
          <p:nvPr/>
        </p:nvSpPr>
        <p:spPr>
          <a:xfrm>
            <a:off x="5314771" y="572237"/>
            <a:ext cx="464497" cy="219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5"/>
          <p:cNvSpPr/>
          <p:nvPr/>
        </p:nvSpPr>
        <p:spPr>
          <a:xfrm>
            <a:off x="5454849" y="827518"/>
            <a:ext cx="2141158" cy="258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6"/>
          <p:cNvSpPr/>
          <p:nvPr/>
        </p:nvSpPr>
        <p:spPr>
          <a:xfrm>
            <a:off x="1611455" y="4123616"/>
            <a:ext cx="1450338" cy="410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6"/>
          <p:cNvCxnSpPr>
            <a:stCxn id="12" idx="2"/>
            <a:endCxn id="18" idx="0"/>
          </p:cNvCxnSpPr>
          <p:nvPr/>
        </p:nvCxnSpPr>
        <p:spPr>
          <a:xfrm flipH="1">
            <a:off x="2336624" y="2795532"/>
            <a:ext cx="1019001" cy="1328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20"/>
          <p:cNvCxnSpPr>
            <a:stCxn id="13" idx="3"/>
            <a:endCxn id="15" idx="1"/>
          </p:cNvCxnSpPr>
          <p:nvPr/>
        </p:nvCxnSpPr>
        <p:spPr>
          <a:xfrm>
            <a:off x="4427865" y="3046155"/>
            <a:ext cx="1557503" cy="261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3"/>
          <p:cNvCxnSpPr>
            <a:stCxn id="13" idx="3"/>
            <a:endCxn id="17" idx="1"/>
          </p:cNvCxnSpPr>
          <p:nvPr/>
        </p:nvCxnSpPr>
        <p:spPr>
          <a:xfrm flipV="1">
            <a:off x="4427865" y="956624"/>
            <a:ext cx="1026984" cy="2089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668553" y="1009176"/>
            <a:ext cx="1681212" cy="27873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Format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영어로 설정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17914" y="3644533"/>
            <a:ext cx="2062822" cy="27873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System local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영어로 설정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116214" y="4174997"/>
            <a:ext cx="1912985" cy="27873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기본 언어를 영어로 설정</a:t>
            </a:r>
          </a:p>
        </p:txBody>
      </p:sp>
      <p:sp>
        <p:nvSpPr>
          <p:cNvPr id="3" name="Rectangle 2"/>
          <p:cNvSpPr/>
          <p:nvPr/>
        </p:nvSpPr>
        <p:spPr>
          <a:xfrm>
            <a:off x="450761" y="367048"/>
            <a:ext cx="8564450" cy="47072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  <a:latin typeface="3ds" panose="02000503020000020004" pitchFamily="50" charset="0"/>
              </a:rPr>
              <a:t>OS</a:t>
            </a:r>
            <a:r>
              <a:rPr lang="ko-KR" altLang="en-US" b="1" dirty="0">
                <a:solidFill>
                  <a:srgbClr val="FF0000"/>
                </a:solidFill>
                <a:latin typeface="3ds" panose="02000503020000020004" pitchFamily="50" charset="0"/>
              </a:rPr>
              <a:t>는 영문으로 설치할 것</a:t>
            </a:r>
            <a:r>
              <a:rPr lang="en-US" altLang="ko-KR" b="1" dirty="0">
                <a:solidFill>
                  <a:srgbClr val="FF0000"/>
                </a:solidFill>
                <a:latin typeface="3ds" panose="02000503020000020004" pitchFamily="50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pic>
        <p:nvPicPr>
          <p:cNvPr id="24" name="Image 10">
            <a:extLst>
              <a:ext uri="{FF2B5EF4-FFF2-40B4-BE49-F238E27FC236}">
                <a16:creationId xmlns:a16="http://schemas.microsoft.com/office/drawing/2014/main" id="{6D764DEA-2EE2-D748-874A-A79D4731B33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944527" y="2339067"/>
            <a:ext cx="3254946" cy="465366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b="1" dirty="0">
                <a:solidFill>
                  <a:srgbClr val="C00000"/>
                </a:solidFill>
                <a:latin typeface="3ds" panose="02000503020000020004" pitchFamily="50" charset="0"/>
              </a:rPr>
              <a:t>Oracle</a:t>
            </a:r>
            <a:r>
              <a:rPr lang="ko-KR" altLang="en-US" sz="1000" b="1" dirty="0">
                <a:solidFill>
                  <a:srgbClr val="C00000"/>
                </a:solidFill>
                <a:latin typeface="3ds" panose="02000503020000020004" pitchFamily="50" charset="0"/>
              </a:rPr>
              <a:t>의 경우 한글 </a:t>
            </a:r>
            <a:r>
              <a:rPr lang="en-US" altLang="ko-KR" sz="1000" b="1" dirty="0">
                <a:solidFill>
                  <a:srgbClr val="C00000"/>
                </a:solidFill>
                <a:latin typeface="3ds" panose="02000503020000020004" pitchFamily="50" charset="0"/>
              </a:rPr>
              <a:t>OS</a:t>
            </a:r>
            <a:r>
              <a:rPr lang="ko-KR" altLang="en-US" sz="1000" b="1" dirty="0">
                <a:solidFill>
                  <a:srgbClr val="C00000"/>
                </a:solidFill>
                <a:latin typeface="3ds" panose="02000503020000020004" pitchFamily="50" charset="0"/>
              </a:rPr>
              <a:t>에서 </a:t>
            </a:r>
            <a:r>
              <a:rPr lang="en-US" altLang="ko-KR" sz="1000" b="1" dirty="0">
                <a:solidFill>
                  <a:srgbClr val="C00000"/>
                </a:solidFill>
                <a:latin typeface="3ds" panose="02000503020000020004" pitchFamily="50" charset="0"/>
              </a:rPr>
              <a:t>Date </a:t>
            </a:r>
            <a:r>
              <a:rPr lang="ko-KR" altLang="en-US" sz="1000" b="1" dirty="0">
                <a:solidFill>
                  <a:srgbClr val="C00000"/>
                </a:solidFill>
                <a:latin typeface="3ds" panose="02000503020000020004" pitchFamily="50" charset="0"/>
              </a:rPr>
              <a:t>관련 </a:t>
            </a:r>
            <a:r>
              <a:rPr lang="en-US" altLang="ko-KR" sz="1000" b="1" dirty="0">
                <a:solidFill>
                  <a:srgbClr val="C00000"/>
                </a:solidFill>
                <a:latin typeface="3ds" panose="02000503020000020004" pitchFamily="50" charset="0"/>
              </a:rPr>
              <a:t>Issue </a:t>
            </a:r>
            <a:r>
              <a:rPr lang="ko-KR" altLang="en-US" sz="1000" b="1" dirty="0">
                <a:solidFill>
                  <a:srgbClr val="C00000"/>
                </a:solidFill>
                <a:latin typeface="3ds" panose="02000503020000020004" pitchFamily="50" charset="0"/>
              </a:rPr>
              <a:t>발생 가능성이 있음</a:t>
            </a:r>
            <a:r>
              <a:rPr lang="en-US" altLang="ko-KR" sz="1000" b="1" dirty="0">
                <a:solidFill>
                  <a:srgbClr val="C00000"/>
                </a:solidFill>
                <a:latin typeface="3ds" panose="02000503020000020004" pitchFamily="50" charset="0"/>
              </a:rPr>
              <a:t>, OS</a:t>
            </a:r>
            <a:r>
              <a:rPr lang="ko-KR" altLang="en-US" sz="1000" b="1" dirty="0">
                <a:solidFill>
                  <a:srgbClr val="C00000"/>
                </a:solidFill>
                <a:latin typeface="3ds" panose="02000503020000020004" pitchFamily="50" charset="0"/>
              </a:rPr>
              <a:t>는 영문으로 설치할 것</a:t>
            </a:r>
            <a:r>
              <a:rPr lang="en-US" altLang="ko-KR" sz="1000" b="1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  <a:endParaRPr lang="ko-KR" altLang="en-US" sz="1000" b="1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826251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19" y="1160617"/>
            <a:ext cx="3586682" cy="25497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47" y="1158636"/>
            <a:ext cx="3586682" cy="254977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Native Apps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Native Application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70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701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완료</a:t>
            </a:r>
          </a:p>
        </p:txBody>
      </p:sp>
      <p:grpSp>
        <p:nvGrpSpPr>
          <p:cNvPr id="20" name="Group 3"/>
          <p:cNvGrpSpPr/>
          <p:nvPr/>
        </p:nvGrpSpPr>
        <p:grpSpPr>
          <a:xfrm>
            <a:off x="2924091" y="3276268"/>
            <a:ext cx="828661" cy="619921"/>
            <a:chOff x="3030696" y="4428747"/>
            <a:chExt cx="828661" cy="61992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599772" y="3276268"/>
            <a:ext cx="828661" cy="619921"/>
            <a:chOff x="3030696" y="4428747"/>
            <a:chExt cx="828661" cy="619921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792879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47016" b="31641"/>
          <a:stretch/>
        </p:blipFill>
        <p:spPr>
          <a:xfrm>
            <a:off x="4960977" y="1999359"/>
            <a:ext cx="3798975" cy="2582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40131" b="33170"/>
          <a:stretch/>
        </p:blipFill>
        <p:spPr>
          <a:xfrm>
            <a:off x="325097" y="2105023"/>
            <a:ext cx="4211343" cy="2477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Native Application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Native Apps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본 설치 가이드에서는 아래 좌측 그림과 같이 </a:t>
            </a:r>
            <a:r>
              <a:rPr lang="en-US" altLang="ko-KR" dirty="0">
                <a:latin typeface="3ds" panose="02000503020000020004" pitchFamily="50" charset="0"/>
              </a:rPr>
              <a:t>Fix Pack </a:t>
            </a:r>
            <a:r>
              <a:rPr lang="ko-KR" altLang="en-US" dirty="0">
                <a:latin typeface="3ds" panose="02000503020000020004" pitchFamily="50" charset="0"/>
              </a:rPr>
              <a:t>설치 미디어를 다운로드 받아서 하나의 폴더에 압축을 해제하여 설치를 진행합니다</a:t>
            </a:r>
            <a:r>
              <a:rPr lang="en-US" altLang="ko-KR" dirty="0">
                <a:latin typeface="3ds" panose="02000503020000020004" pitchFamily="50" charset="0"/>
              </a:rPr>
              <a:t>. 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압축을 해제하면 </a:t>
            </a:r>
            <a:r>
              <a:rPr lang="en-US" altLang="ko-KR" dirty="0">
                <a:latin typeface="3ds" panose="02000503020000020004" pitchFamily="50" charset="0"/>
              </a:rPr>
              <a:t>1~3</a:t>
            </a:r>
            <a:r>
              <a:rPr lang="ko-KR" altLang="en-US" dirty="0">
                <a:latin typeface="3ds" panose="02000503020000020004" pitchFamily="50" charset="0"/>
              </a:rPr>
              <a:t>번 폴더가 생성되며</a:t>
            </a:r>
            <a:r>
              <a:rPr lang="en-US" altLang="ko-KR" dirty="0">
                <a:latin typeface="3ds" panose="02000503020000020004" pitchFamily="50" charset="0"/>
              </a:rPr>
              <a:t>, 1</a:t>
            </a:r>
            <a:r>
              <a:rPr lang="ko-KR" altLang="en-US" dirty="0">
                <a:latin typeface="3ds" panose="02000503020000020004" pitchFamily="50" charset="0"/>
              </a:rPr>
              <a:t>번 폴더 아래에 있는 </a:t>
            </a:r>
            <a:r>
              <a:rPr lang="en-US" altLang="ko-KR" dirty="0">
                <a:latin typeface="3ds" panose="02000503020000020004" pitchFamily="50" charset="0"/>
              </a:rPr>
              <a:t>HF_NativeApps_3DEXP.HF3.Windows64\1 </a:t>
            </a:r>
            <a:r>
              <a:rPr lang="ko-KR" altLang="en-US" dirty="0">
                <a:latin typeface="3ds" panose="02000503020000020004" pitchFamily="50" charset="0"/>
              </a:rPr>
              <a:t>폴더에 </a:t>
            </a:r>
            <a:r>
              <a:rPr lang="en-US" altLang="ko-KR" dirty="0">
                <a:latin typeface="3ds" panose="02000503020000020004" pitchFamily="50" charset="0"/>
              </a:rPr>
              <a:t>setup.exe </a:t>
            </a:r>
            <a:r>
              <a:rPr lang="ko-KR" altLang="en-US" dirty="0">
                <a:latin typeface="3ds" panose="02000503020000020004" pitchFamily="50" charset="0"/>
              </a:rPr>
              <a:t>파일을 실행합니다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</p:txBody>
      </p:sp>
      <p:sp>
        <p:nvSpPr>
          <p:cNvPr id="23" name="직사각형 16"/>
          <p:cNvSpPr/>
          <p:nvPr/>
        </p:nvSpPr>
        <p:spPr>
          <a:xfrm>
            <a:off x="3540430" y="3599537"/>
            <a:ext cx="1018236" cy="15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83" y="3676980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16"/>
          <p:cNvSpPr/>
          <p:nvPr/>
        </p:nvSpPr>
        <p:spPr>
          <a:xfrm>
            <a:off x="7182596" y="4325586"/>
            <a:ext cx="1404259" cy="15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565" y="4430650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774452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4975"/>
            <a:ext cx="3583896" cy="25477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64975"/>
            <a:ext cx="3583896" cy="25477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Native Apps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Native Application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286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CATIA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grpSp>
        <p:nvGrpSpPr>
          <p:cNvPr id="20" name="Group 3"/>
          <p:cNvGrpSpPr/>
          <p:nvPr/>
        </p:nvGrpSpPr>
        <p:grpSpPr>
          <a:xfrm>
            <a:off x="2924091" y="3276268"/>
            <a:ext cx="828661" cy="619921"/>
            <a:chOff x="3030696" y="4428747"/>
            <a:chExt cx="828661" cy="61992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599772" y="3276268"/>
            <a:ext cx="828661" cy="619921"/>
            <a:chOff x="3030696" y="4428747"/>
            <a:chExt cx="828661" cy="619921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744571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4975"/>
            <a:ext cx="3583896" cy="25477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64974"/>
            <a:ext cx="3583896" cy="25477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Native Apps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Native Application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grpSp>
        <p:nvGrpSpPr>
          <p:cNvPr id="20" name="Group 3"/>
          <p:cNvGrpSpPr/>
          <p:nvPr/>
        </p:nvGrpSpPr>
        <p:grpSpPr>
          <a:xfrm>
            <a:off x="2924091" y="3276268"/>
            <a:ext cx="828661" cy="619921"/>
            <a:chOff x="3030696" y="4428747"/>
            <a:chExt cx="828661" cy="61992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599772" y="3276268"/>
            <a:ext cx="828661" cy="619921"/>
            <a:chOff x="3030696" y="4428747"/>
            <a:chExt cx="828661" cy="619921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886027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CATIA V5-6R2022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" name="TextBox 3"/>
          <p:cNvSpPr txBox="1"/>
          <p:nvPr/>
        </p:nvSpPr>
        <p:spPr>
          <a:xfrm>
            <a:off x="3099387" y="3182112"/>
            <a:ext cx="2065502" cy="353943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altLang="ko-KR" b="1" dirty="0" err="1">
                <a:latin typeface="3ds" panose="02000503020000020004" pitchFamily="50" charset="0"/>
              </a:rPr>
              <a:t>Power’By</a:t>
            </a:r>
            <a:r>
              <a:rPr lang="en-US" altLang="ko-KR" b="1" dirty="0">
                <a:latin typeface="3ds" panose="02000503020000020004" pitchFamily="50" charset="0"/>
              </a:rPr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426002218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 &amp; Prerequisite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인증서 </a:t>
            </a:r>
            <a:r>
              <a:rPr lang="en-US" altLang="ko-KR" dirty="0">
                <a:latin typeface="3ds" panose="02000503020000020004" pitchFamily="50" charset="0"/>
              </a:rPr>
              <a:t>Import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CAD</a:t>
            </a:r>
            <a:r>
              <a:rPr lang="ko-KR" altLang="en-US" dirty="0">
                <a:latin typeface="3ds" panose="02000503020000020004" pitchFamily="50" charset="0"/>
              </a:rPr>
              <a:t>연동을 위해서는 </a:t>
            </a:r>
            <a:r>
              <a:rPr lang="en-US" altLang="ko-KR" dirty="0">
                <a:latin typeface="3ds" panose="02000503020000020004" pitchFamily="50" charset="0"/>
              </a:rPr>
              <a:t>Root </a:t>
            </a:r>
            <a:r>
              <a:rPr lang="ko-KR" altLang="en-US" dirty="0">
                <a:latin typeface="3ds" panose="02000503020000020004" pitchFamily="50" charset="0"/>
              </a:rPr>
              <a:t>인증서와 </a:t>
            </a:r>
            <a:r>
              <a:rPr lang="en-US" altLang="ko-KR" dirty="0">
                <a:latin typeface="3ds" panose="02000503020000020004" pitchFamily="50" charset="0"/>
              </a:rPr>
              <a:t>Domain </a:t>
            </a:r>
            <a:r>
              <a:rPr lang="ko-KR" altLang="en-US" dirty="0">
                <a:latin typeface="3ds" panose="02000503020000020004" pitchFamily="50" charset="0"/>
              </a:rPr>
              <a:t>인증서를 </a:t>
            </a:r>
            <a:r>
              <a:rPr lang="en-US" altLang="ko-KR" dirty="0">
                <a:latin typeface="3ds" panose="02000503020000020004" pitchFamily="50" charset="0"/>
              </a:rPr>
              <a:t>JRE</a:t>
            </a:r>
            <a:r>
              <a:rPr lang="ko-KR" altLang="en-US" dirty="0">
                <a:latin typeface="3ds" panose="02000503020000020004" pitchFamily="50" charset="0"/>
              </a:rPr>
              <a:t>에 </a:t>
            </a:r>
            <a:r>
              <a:rPr lang="en-US" altLang="ko-KR" dirty="0">
                <a:latin typeface="3ds" panose="02000503020000020004" pitchFamily="50" charset="0"/>
              </a:rPr>
              <a:t>Import </a:t>
            </a:r>
            <a:r>
              <a:rPr lang="ko-KR" altLang="en-US" dirty="0">
                <a:latin typeface="3ds" panose="02000503020000020004" pitchFamily="50" charset="0"/>
              </a:rPr>
              <a:t>해야함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7332" b="12264"/>
          <a:stretch/>
        </p:blipFill>
        <p:spPr>
          <a:xfrm>
            <a:off x="456056" y="1385285"/>
            <a:ext cx="3581646" cy="2814860"/>
          </a:xfrm>
          <a:prstGeom prst="rect">
            <a:avLst/>
          </a:prstGeom>
        </p:spPr>
      </p:pic>
      <p:grpSp>
        <p:nvGrpSpPr>
          <p:cNvPr id="10" name="그룹 34"/>
          <p:cNvGrpSpPr/>
          <p:nvPr/>
        </p:nvGrpSpPr>
        <p:grpSpPr>
          <a:xfrm>
            <a:off x="1913511" y="3736129"/>
            <a:ext cx="886492" cy="590173"/>
            <a:chOff x="3095081" y="3835152"/>
            <a:chExt cx="886492" cy="590173"/>
          </a:xfrm>
        </p:grpSpPr>
        <p:grpSp>
          <p:nvGrpSpPr>
            <p:cNvPr id="11" name="그룹 35"/>
            <p:cNvGrpSpPr/>
            <p:nvPr/>
          </p:nvGrpSpPr>
          <p:grpSpPr>
            <a:xfrm>
              <a:off x="3095081" y="3835152"/>
              <a:ext cx="757838" cy="360783"/>
              <a:chOff x="5467387" y="3238818"/>
              <a:chExt cx="757838" cy="360783"/>
            </a:xfrm>
          </p:grpSpPr>
          <p:sp>
            <p:nvSpPr>
              <p:cNvPr id="13" name="직사각형 16"/>
              <p:cNvSpPr/>
              <p:nvPr/>
            </p:nvSpPr>
            <p:spPr>
              <a:xfrm>
                <a:off x="5664146" y="3429373"/>
                <a:ext cx="561079" cy="17022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타원 53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264" y="416801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4972817" y="3950920"/>
            <a:ext cx="38100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CMD</a:t>
            </a:r>
            <a:r>
              <a:rPr lang="ko-KR" altLang="en-US" sz="1000" b="1" dirty="0">
                <a:latin typeface="3ds" panose="02000503020000020004" pitchFamily="50" charset="0"/>
              </a:rPr>
              <a:t>를 관리자 권한으로 실행 후 아래 명령어를 실행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>
                <a:latin typeface="3ds" panose="02000503020000020004" pitchFamily="50" charset="0"/>
              </a:rPr>
              <a:t>"C:\Program Files\</a:t>
            </a:r>
            <a:r>
              <a:rPr lang="en-US" altLang="ko-KR" sz="600" dirty="0" err="1">
                <a:latin typeface="3ds" panose="02000503020000020004" pitchFamily="50" charset="0"/>
              </a:rPr>
              <a:t>AdoptOpenJDK</a:t>
            </a:r>
            <a:r>
              <a:rPr lang="en-US" altLang="ko-KR" sz="600" dirty="0">
                <a:latin typeface="3ds" panose="02000503020000020004" pitchFamily="50" charset="0"/>
              </a:rPr>
              <a:t>\jre-11.0.11.9-openj9\bin\</a:t>
            </a:r>
            <a:r>
              <a:rPr lang="en-US" altLang="ko-KR" sz="600" dirty="0" err="1">
                <a:latin typeface="3ds" panose="02000503020000020004" pitchFamily="50" charset="0"/>
              </a:rPr>
              <a:t>keytool</a:t>
            </a:r>
            <a:r>
              <a:rPr lang="en-US" altLang="ko-KR" sz="600" dirty="0">
                <a:latin typeface="3ds" panose="02000503020000020004" pitchFamily="50" charset="0"/>
              </a:rPr>
              <a:t>" -import -</a:t>
            </a:r>
            <a:r>
              <a:rPr lang="en-US" altLang="ko-KR" sz="600" dirty="0" err="1">
                <a:latin typeface="3ds" panose="02000503020000020004" pitchFamily="50" charset="0"/>
              </a:rPr>
              <a:t>keystore</a:t>
            </a:r>
            <a:r>
              <a:rPr lang="en-US" altLang="ko-KR" sz="600" dirty="0">
                <a:latin typeface="3ds" panose="02000503020000020004" pitchFamily="50" charset="0"/>
              </a:rPr>
              <a:t> "C:\Program Files\</a:t>
            </a:r>
            <a:r>
              <a:rPr lang="en-US" altLang="ko-KR" sz="600" dirty="0" err="1">
                <a:latin typeface="3ds" panose="02000503020000020004" pitchFamily="50" charset="0"/>
              </a:rPr>
              <a:t>AdoptOpenJDK</a:t>
            </a:r>
            <a:r>
              <a:rPr lang="en-US" altLang="ko-KR" sz="600" dirty="0">
                <a:latin typeface="3ds" panose="02000503020000020004" pitchFamily="50" charset="0"/>
              </a:rPr>
              <a:t>\jre-11.0.11.9-openj9\lib\security\</a:t>
            </a:r>
            <a:r>
              <a:rPr lang="en-US" altLang="ko-KR" sz="600" dirty="0" err="1">
                <a:latin typeface="3ds" panose="02000503020000020004" pitchFamily="50" charset="0"/>
              </a:rPr>
              <a:t>cacerts</a:t>
            </a:r>
            <a:r>
              <a:rPr lang="en-US" altLang="ko-KR" sz="600" dirty="0">
                <a:latin typeface="3ds" panose="02000503020000020004" pitchFamily="50" charset="0"/>
              </a:rPr>
              <a:t>" -</a:t>
            </a:r>
            <a:r>
              <a:rPr lang="en-US" altLang="ko-KR" sz="600" dirty="0" err="1">
                <a:latin typeface="3ds" panose="02000503020000020004" pitchFamily="50" charset="0"/>
              </a:rPr>
              <a:t>storepass</a:t>
            </a:r>
            <a:r>
              <a:rPr lang="en-US" altLang="ko-KR" sz="600" dirty="0">
                <a:latin typeface="3ds" panose="02000503020000020004" pitchFamily="50" charset="0"/>
              </a:rPr>
              <a:t> </a:t>
            </a:r>
            <a:r>
              <a:rPr lang="en-US" altLang="ko-KR" sz="600" dirty="0" err="1">
                <a:latin typeface="3ds" panose="02000503020000020004" pitchFamily="50" charset="0"/>
              </a:rPr>
              <a:t>changeit</a:t>
            </a:r>
            <a:r>
              <a:rPr lang="en-US" altLang="ko-KR" sz="600" dirty="0">
                <a:latin typeface="3ds" panose="02000503020000020004" pitchFamily="50" charset="0"/>
              </a:rPr>
              <a:t> -alias </a:t>
            </a:r>
            <a:r>
              <a:rPr lang="en-US" altLang="ko-KR" sz="600" dirty="0" err="1">
                <a:latin typeface="3ds" panose="02000503020000020004" pitchFamily="50" charset="0"/>
              </a:rPr>
              <a:t>root_ca</a:t>
            </a:r>
            <a:r>
              <a:rPr lang="en-US" altLang="ko-KR" sz="600" dirty="0">
                <a:latin typeface="3ds" panose="02000503020000020004" pitchFamily="50" charset="0"/>
              </a:rPr>
              <a:t> -file "C:\tmp\root_ca.crt" -</a:t>
            </a:r>
            <a:r>
              <a:rPr lang="en-US" altLang="ko-KR" sz="600" dirty="0" err="1">
                <a:latin typeface="3ds" panose="02000503020000020004" pitchFamily="50" charset="0"/>
              </a:rPr>
              <a:t>noprompt</a:t>
            </a:r>
            <a:endParaRPr lang="en-US" altLang="ko-KR" sz="6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600" dirty="0">
                <a:latin typeface="3ds" panose="02000503020000020004" pitchFamily="50" charset="0"/>
              </a:rPr>
              <a:t>"C:\Program Files\</a:t>
            </a:r>
            <a:r>
              <a:rPr lang="en-US" altLang="ko-KR" sz="600" dirty="0" err="1">
                <a:latin typeface="3ds" panose="02000503020000020004" pitchFamily="50" charset="0"/>
              </a:rPr>
              <a:t>AdoptOpenJDK</a:t>
            </a:r>
            <a:r>
              <a:rPr lang="en-US" altLang="ko-KR" sz="600" dirty="0">
                <a:latin typeface="3ds" panose="02000503020000020004" pitchFamily="50" charset="0"/>
              </a:rPr>
              <a:t>\jre-11.0.11.9-openj9\bin\</a:t>
            </a:r>
            <a:r>
              <a:rPr lang="en-US" altLang="ko-KR" sz="600" dirty="0" err="1">
                <a:latin typeface="3ds" panose="02000503020000020004" pitchFamily="50" charset="0"/>
              </a:rPr>
              <a:t>keytool</a:t>
            </a:r>
            <a:r>
              <a:rPr lang="en-US" altLang="ko-KR" sz="600" dirty="0">
                <a:latin typeface="3ds" panose="02000503020000020004" pitchFamily="50" charset="0"/>
              </a:rPr>
              <a:t>" -import -</a:t>
            </a:r>
            <a:r>
              <a:rPr lang="en-US" altLang="ko-KR" sz="600" dirty="0" err="1">
                <a:latin typeface="3ds" panose="02000503020000020004" pitchFamily="50" charset="0"/>
              </a:rPr>
              <a:t>keystore</a:t>
            </a:r>
            <a:r>
              <a:rPr lang="en-US" altLang="ko-KR" sz="600" dirty="0">
                <a:latin typeface="3ds" panose="02000503020000020004" pitchFamily="50" charset="0"/>
              </a:rPr>
              <a:t> "C:\Program Files\</a:t>
            </a:r>
            <a:r>
              <a:rPr lang="en-US" altLang="ko-KR" sz="600" dirty="0" err="1">
                <a:latin typeface="3ds" panose="02000503020000020004" pitchFamily="50" charset="0"/>
              </a:rPr>
              <a:t>AdoptOpenJDK</a:t>
            </a:r>
            <a:r>
              <a:rPr lang="en-US" altLang="ko-KR" sz="600" dirty="0">
                <a:latin typeface="3ds" panose="02000503020000020004" pitchFamily="50" charset="0"/>
              </a:rPr>
              <a:t>\jre-11.0.11.9-openj9\lib\security\</a:t>
            </a:r>
            <a:r>
              <a:rPr lang="en-US" altLang="ko-KR" sz="600" dirty="0" err="1">
                <a:latin typeface="3ds" panose="02000503020000020004" pitchFamily="50" charset="0"/>
              </a:rPr>
              <a:t>cacerts</a:t>
            </a:r>
            <a:r>
              <a:rPr lang="en-US" altLang="ko-KR" sz="600" dirty="0">
                <a:latin typeface="3ds" panose="02000503020000020004" pitchFamily="50" charset="0"/>
              </a:rPr>
              <a:t>" -</a:t>
            </a:r>
            <a:r>
              <a:rPr lang="en-US" altLang="ko-KR" sz="600" dirty="0" err="1">
                <a:latin typeface="3ds" panose="02000503020000020004" pitchFamily="50" charset="0"/>
              </a:rPr>
              <a:t>storepass</a:t>
            </a:r>
            <a:r>
              <a:rPr lang="en-US" altLang="ko-KR" sz="600" dirty="0">
                <a:latin typeface="3ds" panose="02000503020000020004" pitchFamily="50" charset="0"/>
              </a:rPr>
              <a:t> </a:t>
            </a:r>
            <a:r>
              <a:rPr lang="en-US" altLang="ko-KR" sz="600" dirty="0" err="1">
                <a:latin typeface="3ds" panose="02000503020000020004" pitchFamily="50" charset="0"/>
              </a:rPr>
              <a:t>changeit</a:t>
            </a:r>
            <a:r>
              <a:rPr lang="en-US" altLang="ko-KR" sz="600" dirty="0">
                <a:latin typeface="3ds" panose="02000503020000020004" pitchFamily="50" charset="0"/>
              </a:rPr>
              <a:t> -alias 3ds.localdomain -file "C:\tmp\3ds.localdomain.crt" -</a:t>
            </a:r>
            <a:r>
              <a:rPr lang="en-US" altLang="ko-KR" sz="600" dirty="0" err="1">
                <a:latin typeface="3ds" panose="02000503020000020004" pitchFamily="50" charset="0"/>
              </a:rPr>
              <a:t>noprompt</a:t>
            </a:r>
            <a:endParaRPr lang="en-US" altLang="ko-KR" sz="600" dirty="0">
              <a:latin typeface="3ds" panose="02000503020000020004" pitchFamily="50" charset="0"/>
            </a:endParaRPr>
          </a:p>
        </p:txBody>
      </p:sp>
      <p:sp>
        <p:nvSpPr>
          <p:cNvPr id="19" name="Isosceles Triangle 18"/>
          <p:cNvSpPr/>
          <p:nvPr/>
        </p:nvSpPr>
        <p:spPr>
          <a:xfrm rot="5400000">
            <a:off x="4031644" y="2701855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56056" y="4340152"/>
            <a:ext cx="4237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서버에 있는 </a:t>
            </a:r>
            <a:r>
              <a:rPr lang="en-US" altLang="ko-KR" sz="1000" b="1" dirty="0">
                <a:latin typeface="3ds" panose="02000503020000020004" pitchFamily="50" charset="0"/>
              </a:rPr>
              <a:t>Root </a:t>
            </a:r>
            <a:r>
              <a:rPr lang="ko-KR" altLang="en-US" sz="1000" b="1" dirty="0">
                <a:latin typeface="3ds" panose="02000503020000020004" pitchFamily="50" charset="0"/>
              </a:rPr>
              <a:t>인증서</a:t>
            </a:r>
            <a:r>
              <a:rPr lang="en-US" altLang="ko-KR" sz="1000" b="1" dirty="0">
                <a:latin typeface="3ds" panose="02000503020000020004" pitchFamily="50" charset="0"/>
              </a:rPr>
              <a:t>(root_ca.crt) </a:t>
            </a:r>
            <a:r>
              <a:rPr lang="ko-KR" altLang="en-US" sz="1000" b="1" dirty="0">
                <a:latin typeface="3ds" panose="02000503020000020004" pitchFamily="50" charset="0"/>
              </a:rPr>
              <a:t>및 </a:t>
            </a:r>
            <a:r>
              <a:rPr lang="en-US" altLang="ko-KR" sz="1000" b="1" dirty="0">
                <a:latin typeface="3ds" panose="02000503020000020004" pitchFamily="50" charset="0"/>
              </a:rPr>
              <a:t>Domain </a:t>
            </a:r>
            <a:r>
              <a:rPr lang="ko-KR" altLang="en-US" sz="1000" b="1" dirty="0">
                <a:latin typeface="3ds" panose="02000503020000020004" pitchFamily="50" charset="0"/>
              </a:rPr>
              <a:t>인증서</a:t>
            </a:r>
            <a:r>
              <a:rPr lang="en-US" altLang="ko-KR" sz="1000" b="1" dirty="0">
                <a:latin typeface="3ds" panose="02000503020000020004" pitchFamily="50" charset="0"/>
              </a:rPr>
              <a:t>(3ds.localdomain.crt) </a:t>
            </a:r>
            <a:r>
              <a:rPr lang="ko-KR" altLang="en-US" sz="1000" b="1" dirty="0">
                <a:latin typeface="3ds" panose="02000503020000020004" pitchFamily="50" charset="0"/>
              </a:rPr>
              <a:t>를 복사 후 클라이언트에 붙여 넣기</a:t>
            </a:r>
            <a:r>
              <a:rPr lang="en-US" altLang="ko-KR" sz="1000" b="1" dirty="0">
                <a:latin typeface="3ds" panose="02000503020000020004" pitchFamily="50" charset="0"/>
              </a:rPr>
              <a:t>(c:\</a:t>
            </a:r>
            <a:r>
              <a:rPr lang="en-US" altLang="ko-KR" sz="1000" b="1" dirty="0" err="1">
                <a:latin typeface="3ds" panose="02000503020000020004" pitchFamily="50" charset="0"/>
              </a:rPr>
              <a:t>tmp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인증서는 아래 폴더에 생성되어 있음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817" y="1470805"/>
            <a:ext cx="3721970" cy="24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474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 &amp; Prerequisite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xCAD</a:t>
            </a:r>
            <a:r>
              <a:rPr lang="en-US" altLang="ko-KR" dirty="0">
                <a:latin typeface="3ds" panose="02000503020000020004" pitchFamily="50" charset="0"/>
              </a:rPr>
              <a:t>(CATIA V5, SOLIDWORKS, etc.)</a:t>
            </a:r>
            <a:r>
              <a:rPr lang="ko-KR" altLang="en-US" dirty="0">
                <a:latin typeface="3ds" panose="02000503020000020004" pitchFamily="50" charset="0"/>
              </a:rPr>
              <a:t>와 </a:t>
            </a: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</a:t>
            </a:r>
            <a:r>
              <a:rPr lang="ko-KR" altLang="en-US" dirty="0">
                <a:latin typeface="3ds" panose="02000503020000020004" pitchFamily="50" charset="0"/>
              </a:rPr>
              <a:t>과 연동을 위해서는 아래의 </a:t>
            </a:r>
            <a:r>
              <a:rPr lang="en-US" altLang="ko-KR" dirty="0">
                <a:latin typeface="3ds" panose="02000503020000020004" pitchFamily="50" charset="0"/>
              </a:rPr>
              <a:t>Application</a:t>
            </a:r>
            <a:r>
              <a:rPr lang="ko-KR" altLang="en-US" dirty="0">
                <a:latin typeface="3ds" panose="02000503020000020004" pitchFamily="50" charset="0"/>
              </a:rPr>
              <a:t>을 설치해야 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pPr lvl="1"/>
            <a:r>
              <a:rPr lang="en-US" altLang="ko-KR" dirty="0" err="1">
                <a:latin typeface="3ds" panose="02000503020000020004" pitchFamily="50" charset="0"/>
              </a:rPr>
              <a:t>Connectorfor</a:t>
            </a:r>
            <a:r>
              <a:rPr lang="en-US" altLang="ko-KR" dirty="0">
                <a:latin typeface="3ds" panose="02000503020000020004" pitchFamily="50" charset="0"/>
              </a:rPr>
              <a:t>[</a:t>
            </a:r>
            <a:r>
              <a:rPr lang="en-US" altLang="ko-KR" dirty="0" err="1">
                <a:latin typeface="3ds" panose="02000503020000020004" pitchFamily="50" charset="0"/>
              </a:rPr>
              <a:t>xCAD</a:t>
            </a:r>
            <a:r>
              <a:rPr lang="en-US" altLang="ko-KR" dirty="0">
                <a:latin typeface="3ds" panose="02000503020000020004" pitchFamily="50" charset="0"/>
              </a:rPr>
              <a:t>]Client.Windows64</a:t>
            </a:r>
          </a:p>
          <a:p>
            <a:pPr lvl="2"/>
            <a:r>
              <a:rPr lang="en-US" altLang="ko-KR" dirty="0" err="1">
                <a:latin typeface="3ds" panose="02000503020000020004" pitchFamily="50" charset="0"/>
              </a:rPr>
              <a:t>xCAD</a:t>
            </a:r>
            <a:r>
              <a:rPr lang="ko-KR" altLang="en-US" dirty="0">
                <a:latin typeface="3ds" panose="02000503020000020004" pitchFamily="50" charset="0"/>
              </a:rPr>
              <a:t>에 </a:t>
            </a:r>
            <a:r>
              <a:rPr lang="en-US" altLang="ko-KR" dirty="0">
                <a:latin typeface="3ds" panose="02000503020000020004" pitchFamily="50" charset="0"/>
              </a:rPr>
              <a:t>Embedded</a:t>
            </a:r>
            <a:r>
              <a:rPr lang="ko-KR" altLang="en-US" dirty="0">
                <a:latin typeface="3ds" panose="02000503020000020004" pitchFamily="50" charset="0"/>
              </a:rPr>
              <a:t>된 </a:t>
            </a:r>
            <a:r>
              <a:rPr lang="en-US" altLang="ko-KR" dirty="0">
                <a:latin typeface="3ds" panose="02000503020000020004" pitchFamily="50" charset="0"/>
              </a:rPr>
              <a:t>Menu</a:t>
            </a:r>
            <a:r>
              <a:rPr lang="ko-KR" altLang="en-US" dirty="0">
                <a:latin typeface="3ds" panose="02000503020000020004" pitchFamily="50" charset="0"/>
              </a:rPr>
              <a:t>를 제공하여 </a:t>
            </a: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</a:t>
            </a:r>
            <a:r>
              <a:rPr lang="ko-KR" altLang="en-US" dirty="0">
                <a:latin typeface="3ds" panose="02000503020000020004" pitchFamily="50" charset="0"/>
              </a:rPr>
              <a:t>내에서 </a:t>
            </a:r>
            <a:r>
              <a:rPr lang="en-US" altLang="ko-KR" dirty="0" err="1">
                <a:latin typeface="3ds" panose="02000503020000020004" pitchFamily="50" charset="0"/>
              </a:rPr>
              <a:t>xCAD</a:t>
            </a:r>
            <a:r>
              <a:rPr lang="ko-KR" altLang="en-US" dirty="0">
                <a:latin typeface="3ds" panose="02000503020000020004" pitchFamily="50" charset="0"/>
              </a:rPr>
              <a:t>와의 연동 작업을 가능하게 함</a:t>
            </a:r>
          </a:p>
          <a:p>
            <a:endParaRPr lang="ko-KR" altLang="en-US" dirty="0">
              <a:latin typeface="3ds" panose="02000503020000020004" pitchFamily="50" charset="0"/>
            </a:endParaRPr>
          </a:p>
          <a:p>
            <a:r>
              <a:rPr lang="ko-KR" altLang="en-US" dirty="0">
                <a:latin typeface="3ds" panose="02000503020000020004" pitchFamily="50" charset="0"/>
              </a:rPr>
              <a:t>설치 순서는 아래와 같습니다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pPr lvl="1"/>
            <a:r>
              <a:rPr lang="en-US" altLang="ko-KR" dirty="0" err="1">
                <a:latin typeface="3ds" panose="02000503020000020004" pitchFamily="50" charset="0"/>
              </a:rPr>
              <a:t>xCAD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(CATIA V5, etc.)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GA Application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 lvl="2"/>
            <a:r>
              <a:rPr lang="en-US" altLang="ko-KR" dirty="0">
                <a:latin typeface="3ds" panose="02000503020000020004" pitchFamily="50" charset="0"/>
              </a:rPr>
              <a:t>XCADDesignConnectors-V6R2022x.Windows64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FP Application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 lvl="2"/>
            <a:r>
              <a:rPr lang="en-US" altLang="ko-KR" dirty="0">
                <a:latin typeface="3ds" panose="02000503020000020004" pitchFamily="50" charset="0"/>
              </a:rPr>
              <a:t>HF_XCADDesignConnectors-V6R2022x.HF2.Windows64</a:t>
            </a:r>
          </a:p>
          <a:p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66433" y="3971137"/>
            <a:ext cx="3715592" cy="30019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서버와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Native Application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Fix Pack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버전은 동일해야 함</a:t>
            </a:r>
          </a:p>
        </p:txBody>
      </p:sp>
    </p:spTree>
    <p:extLst>
      <p:ext uri="{BB962C8B-B14F-4D97-AF65-F5344CB8AC3E}">
        <p14:creationId xmlns:p14="http://schemas.microsoft.com/office/powerpoint/2010/main" val="339675664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r="26599" b="49869"/>
          <a:stretch/>
        </p:blipFill>
        <p:spPr>
          <a:xfrm>
            <a:off x="305330" y="1775284"/>
            <a:ext cx="4047296" cy="145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CATIA V5-6R2022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12" name="Isosceles Triangle 11"/>
          <p:cNvSpPr/>
          <p:nvPr/>
        </p:nvSpPr>
        <p:spPr>
          <a:xfrm rot="5400000">
            <a:off x="4246754" y="2445881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5088115" y="950159"/>
            <a:ext cx="3834853" cy="2720626"/>
            <a:chOff x="4274201" y="825851"/>
            <a:chExt cx="4144304" cy="294016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r="43531" b="27301"/>
            <a:stretch/>
          </p:blipFill>
          <p:spPr>
            <a:xfrm>
              <a:off x="4274201" y="825851"/>
              <a:ext cx="4144304" cy="2811511"/>
            </a:xfrm>
            <a:prstGeom prst="rect">
              <a:avLst/>
            </a:prstGeom>
          </p:spPr>
        </p:pic>
        <p:grpSp>
          <p:nvGrpSpPr>
            <p:cNvPr id="13" name="Group 3"/>
            <p:cNvGrpSpPr/>
            <p:nvPr/>
          </p:nvGrpSpPr>
          <p:grpSpPr>
            <a:xfrm>
              <a:off x="6361601" y="3391340"/>
              <a:ext cx="1774097" cy="374676"/>
              <a:chOff x="3093005" y="4651635"/>
              <a:chExt cx="1774097" cy="374676"/>
            </a:xfrm>
          </p:grpSpPr>
          <p:sp>
            <p:nvSpPr>
              <p:cNvPr id="14" name="직사각형 16"/>
              <p:cNvSpPr/>
              <p:nvPr/>
            </p:nvSpPr>
            <p:spPr>
              <a:xfrm>
                <a:off x="3258204" y="4651635"/>
                <a:ext cx="1418955" cy="1613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315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5" name="타원 32"/>
              <p:cNvSpPr/>
              <p:nvPr/>
            </p:nvSpPr>
            <p:spPr>
              <a:xfrm>
                <a:off x="3093005" y="4732334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315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7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9793" y="4769002"/>
                <a:ext cx="257309" cy="2573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8" name="TextBox 17"/>
          <p:cNvSpPr txBox="1"/>
          <p:nvPr/>
        </p:nvSpPr>
        <p:spPr>
          <a:xfrm>
            <a:off x="5088115" y="3692972"/>
            <a:ext cx="3000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V5-6R2022.CATIA_P2.win_b64\setup.exe</a:t>
            </a:r>
          </a:p>
        </p:txBody>
      </p:sp>
      <p:grpSp>
        <p:nvGrpSpPr>
          <p:cNvPr id="20" name="Group 3"/>
          <p:cNvGrpSpPr/>
          <p:nvPr/>
        </p:nvGrpSpPr>
        <p:grpSpPr>
          <a:xfrm>
            <a:off x="3568792" y="2722356"/>
            <a:ext cx="1009411" cy="559362"/>
            <a:chOff x="3030696" y="4428747"/>
            <a:chExt cx="1009411" cy="559362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608060" cy="1313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2798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305330" y="3432689"/>
            <a:ext cx="3000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Media </a:t>
            </a:r>
            <a:r>
              <a:rPr lang="ko-KR" altLang="en-US" sz="1000" b="1" dirty="0">
                <a:latin typeface="3ds" panose="02000503020000020004" pitchFamily="50" charset="0"/>
              </a:rPr>
              <a:t>압축 해제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V5-6R2022.CATIA_P2.win_b64.1-2.zip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V5-6R2022.CATIA_P2.win_b64.2-2.zip</a:t>
            </a:r>
          </a:p>
          <a:p>
            <a:endParaRPr lang="en-US" altLang="ko-KR" sz="1000" b="1" dirty="0"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5106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CATIA V5-6R2022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934477"/>
            <a:ext cx="2451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CATIA </a:t>
            </a:r>
            <a:r>
              <a:rPr lang="ko-KR" altLang="en-US" sz="1000" b="1" dirty="0">
                <a:latin typeface="3ds" panose="02000503020000020004" pitchFamily="50" charset="0"/>
              </a:rPr>
              <a:t>설치 경로 확인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4975"/>
            <a:ext cx="3583896" cy="27211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64975"/>
            <a:ext cx="3583896" cy="27211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787" y="854927"/>
            <a:ext cx="1938699" cy="1262106"/>
          </a:xfrm>
          <a:prstGeom prst="rect">
            <a:avLst/>
          </a:prstGeom>
        </p:spPr>
      </p:pic>
      <p:grpSp>
        <p:nvGrpSpPr>
          <p:cNvPr id="31" name="Group 3"/>
          <p:cNvGrpSpPr/>
          <p:nvPr/>
        </p:nvGrpSpPr>
        <p:grpSpPr>
          <a:xfrm>
            <a:off x="7753364" y="3016683"/>
            <a:ext cx="736196" cy="559362"/>
            <a:chOff x="3030696" y="4428747"/>
            <a:chExt cx="736196" cy="559362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3394802" y="3336767"/>
            <a:ext cx="736196" cy="559362"/>
            <a:chOff x="3030696" y="4428747"/>
            <a:chExt cx="736196" cy="559362"/>
          </a:xfrm>
        </p:grpSpPr>
        <p:sp>
          <p:nvSpPr>
            <p:cNvPr id="30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Rectangle 36"/>
          <p:cNvSpPr/>
          <p:nvPr/>
        </p:nvSpPr>
        <p:spPr>
          <a:xfrm>
            <a:off x="1451090" y="4292457"/>
            <a:ext cx="3887423" cy="69785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Error MSG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발생하는 경우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Microsoft Visual C++ Redistributable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관련 문제의 가능성이 있음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프로그램 추가 삭제에서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Microsoft Visual C++ 2017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삭제 후 다시 설치를 진행 해 볼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grpSp>
        <p:nvGrpSpPr>
          <p:cNvPr id="38" name="Group 3"/>
          <p:cNvGrpSpPr/>
          <p:nvPr/>
        </p:nvGrpSpPr>
        <p:grpSpPr>
          <a:xfrm>
            <a:off x="7436701" y="1665484"/>
            <a:ext cx="946138" cy="594158"/>
            <a:chOff x="3030696" y="4428747"/>
            <a:chExt cx="946138" cy="594158"/>
          </a:xfrm>
        </p:grpSpPr>
        <p:sp>
          <p:nvSpPr>
            <p:cNvPr id="39" name="직사각형 16"/>
            <p:cNvSpPr/>
            <p:nvPr/>
          </p:nvSpPr>
          <p:spPr>
            <a:xfrm>
              <a:off x="3218199" y="4621113"/>
              <a:ext cx="557771" cy="193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25" y="476559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440505" y="393447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287610773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4975"/>
            <a:ext cx="3583360" cy="272069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375" y="1164975"/>
            <a:ext cx="3583360" cy="27206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CATIA V5-6R2022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934477"/>
            <a:ext cx="1887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유형 선택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grpSp>
        <p:nvGrpSpPr>
          <p:cNvPr id="31" name="Group 3"/>
          <p:cNvGrpSpPr/>
          <p:nvPr/>
        </p:nvGrpSpPr>
        <p:grpSpPr>
          <a:xfrm>
            <a:off x="7753364" y="3016683"/>
            <a:ext cx="736196" cy="559362"/>
            <a:chOff x="3030696" y="4428747"/>
            <a:chExt cx="736196" cy="559362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3394802" y="3336767"/>
            <a:ext cx="736196" cy="559362"/>
            <a:chOff x="3030696" y="4428747"/>
            <a:chExt cx="736196" cy="559362"/>
          </a:xfrm>
        </p:grpSpPr>
        <p:sp>
          <p:nvSpPr>
            <p:cNvPr id="30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440505" y="3934477"/>
            <a:ext cx="2247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CATEnv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경로 확인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사용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510" y="1071081"/>
            <a:ext cx="1938699" cy="1221129"/>
          </a:xfrm>
          <a:prstGeom prst="rect">
            <a:avLst/>
          </a:prstGeom>
        </p:spPr>
      </p:pic>
      <p:grpSp>
        <p:nvGrpSpPr>
          <p:cNvPr id="38" name="Group 3"/>
          <p:cNvGrpSpPr/>
          <p:nvPr/>
        </p:nvGrpSpPr>
        <p:grpSpPr>
          <a:xfrm>
            <a:off x="2897669" y="1848138"/>
            <a:ext cx="946138" cy="594158"/>
            <a:chOff x="3030696" y="4428747"/>
            <a:chExt cx="946138" cy="594158"/>
          </a:xfrm>
        </p:grpSpPr>
        <p:sp>
          <p:nvSpPr>
            <p:cNvPr id="39" name="직사각형 16"/>
            <p:cNvSpPr/>
            <p:nvPr/>
          </p:nvSpPr>
          <p:spPr>
            <a:xfrm>
              <a:off x="3218199" y="4621113"/>
              <a:ext cx="557771" cy="193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25" y="476559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1663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본 가이드에서는 </a:t>
            </a:r>
            <a:r>
              <a:rPr lang="en-US" altLang="ko-KR" dirty="0">
                <a:latin typeface="3ds" panose="02000503020000020004" pitchFamily="50" charset="0"/>
              </a:rPr>
              <a:t>Windows Server 2016</a:t>
            </a:r>
            <a:r>
              <a:rPr lang="ko-KR" altLang="en-US" dirty="0">
                <a:latin typeface="3ds" panose="02000503020000020004" pitchFamily="50" charset="0"/>
              </a:rPr>
              <a:t>에 설치를 수행합니다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R2022x</a:t>
            </a:r>
            <a:r>
              <a:rPr lang="ko-KR" altLang="en-US" dirty="0">
                <a:latin typeface="3ds" panose="02000503020000020004" pitchFamily="50" charset="0"/>
              </a:rPr>
              <a:t>를 설치하기 앞서 </a:t>
            </a:r>
            <a:r>
              <a:rPr lang="en-US" altLang="ko-KR" dirty="0">
                <a:latin typeface="3ds" panose="02000503020000020004" pitchFamily="50" charset="0"/>
              </a:rPr>
              <a:t>OS</a:t>
            </a:r>
            <a:r>
              <a:rPr lang="ko-KR" altLang="en-US" dirty="0">
                <a:latin typeface="3ds" panose="02000503020000020004" pitchFamily="50" charset="0"/>
              </a:rPr>
              <a:t>에 대하여 사전 환경 설정 작업을 수행해야 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r>
              <a:rPr lang="ko-KR" altLang="en-US" dirty="0">
                <a:latin typeface="3ds" panose="02000503020000020004" pitchFamily="50" charset="0"/>
              </a:rPr>
              <a:t>설치 관련 된 모든 작업은</a:t>
            </a:r>
            <a:r>
              <a:rPr lang="ko-KR" altLang="en-US" dirty="0">
                <a:solidFill>
                  <a:srgbClr val="FF0000"/>
                </a:solidFill>
                <a:latin typeface="3ds" panose="02000503020000020004" pitchFamily="50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administrator</a:t>
            </a:r>
            <a:r>
              <a:rPr lang="ko-KR" altLang="en-US" dirty="0">
                <a:latin typeface="3ds" panose="02000503020000020004" pitchFamily="50" charset="0"/>
              </a:rPr>
              <a:t>로 진행해야 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r>
              <a:rPr lang="ko-KR" altLang="en-US" dirty="0">
                <a:latin typeface="3ds" panose="02000503020000020004" pitchFamily="50" charset="0"/>
              </a:rPr>
              <a:t>설치와 관련 된 모든 작업은 관리자 권한으로 실행해야 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26531" y="2514962"/>
            <a:ext cx="2290938" cy="38430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Administrator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사용자로 설치를 수행하지 않으면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error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발생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5938309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3" y="1162454"/>
            <a:ext cx="3587432" cy="272379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61883"/>
            <a:ext cx="3587432" cy="27237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CATIA V5-6R2022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934477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서버 시간 종료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선택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grpSp>
        <p:nvGrpSpPr>
          <p:cNvPr id="31" name="Group 3"/>
          <p:cNvGrpSpPr/>
          <p:nvPr/>
        </p:nvGrpSpPr>
        <p:grpSpPr>
          <a:xfrm>
            <a:off x="7748340" y="3011659"/>
            <a:ext cx="736196" cy="559362"/>
            <a:chOff x="3030696" y="4428747"/>
            <a:chExt cx="736196" cy="559362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3073441" y="3011659"/>
            <a:ext cx="736196" cy="559362"/>
            <a:chOff x="3030696" y="4428747"/>
            <a:chExt cx="736196" cy="559362"/>
          </a:xfrm>
        </p:grpSpPr>
        <p:sp>
          <p:nvSpPr>
            <p:cNvPr id="30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440505" y="3934477"/>
            <a:ext cx="2021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Oribix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값 입력 </a:t>
            </a:r>
            <a:r>
              <a:rPr lang="en-US" altLang="ko-KR" sz="1000" b="1" dirty="0">
                <a:latin typeface="3ds" panose="02000503020000020004" pitchFamily="50" charset="0"/>
              </a:rPr>
              <a:t>(Default </a:t>
            </a:r>
            <a:r>
              <a:rPr lang="ko-KR" altLang="en-US" sz="1000" b="1" dirty="0">
                <a:latin typeface="3ds" panose="02000503020000020004" pitchFamily="50" charset="0"/>
              </a:rPr>
              <a:t>값 선택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096463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3" y="1161883"/>
            <a:ext cx="3587432" cy="27237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61882"/>
            <a:ext cx="3587432" cy="27237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CATIA V5-6R2022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93447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 </a:t>
            </a:r>
            <a:r>
              <a:rPr lang="ko-KR" altLang="en-US" sz="1000" b="1" dirty="0">
                <a:latin typeface="3ds" panose="02000503020000020004" pitchFamily="50" charset="0"/>
              </a:rPr>
              <a:t>값 선택</a:t>
            </a:r>
          </a:p>
        </p:txBody>
      </p:sp>
      <p:grpSp>
        <p:nvGrpSpPr>
          <p:cNvPr id="31" name="Group 3"/>
          <p:cNvGrpSpPr/>
          <p:nvPr/>
        </p:nvGrpSpPr>
        <p:grpSpPr>
          <a:xfrm>
            <a:off x="7763580" y="3011659"/>
            <a:ext cx="736196" cy="559362"/>
            <a:chOff x="3030696" y="4428747"/>
            <a:chExt cx="736196" cy="559362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3206791" y="3011659"/>
            <a:ext cx="736196" cy="559362"/>
            <a:chOff x="3030696" y="4428747"/>
            <a:chExt cx="736196" cy="559362"/>
          </a:xfrm>
        </p:grpSpPr>
        <p:sp>
          <p:nvSpPr>
            <p:cNvPr id="30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440505" y="393447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 </a:t>
            </a:r>
            <a:r>
              <a:rPr lang="ko-KR" altLang="en-US" sz="1000" b="1" dirty="0">
                <a:latin typeface="3ds" panose="02000503020000020004" pitchFamily="50" charset="0"/>
              </a:rPr>
              <a:t>값 선택</a:t>
            </a:r>
          </a:p>
        </p:txBody>
      </p:sp>
    </p:spTree>
    <p:extLst>
      <p:ext uri="{BB962C8B-B14F-4D97-AF65-F5344CB8AC3E}">
        <p14:creationId xmlns:p14="http://schemas.microsoft.com/office/powerpoint/2010/main" val="127319313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3" y="1161882"/>
            <a:ext cx="3587432" cy="27237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61882"/>
            <a:ext cx="3587432" cy="27237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CATIA V5-6R2022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93447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 </a:t>
            </a:r>
            <a:r>
              <a:rPr lang="ko-KR" altLang="en-US" sz="1000" b="1" dirty="0">
                <a:latin typeface="3ds" panose="02000503020000020004" pitchFamily="50" charset="0"/>
              </a:rPr>
              <a:t>값 선택</a:t>
            </a:r>
          </a:p>
        </p:txBody>
      </p:sp>
      <p:grpSp>
        <p:nvGrpSpPr>
          <p:cNvPr id="31" name="Group 3"/>
          <p:cNvGrpSpPr/>
          <p:nvPr/>
        </p:nvGrpSpPr>
        <p:grpSpPr>
          <a:xfrm>
            <a:off x="7909280" y="3011659"/>
            <a:ext cx="736196" cy="559362"/>
            <a:chOff x="3030696" y="4428747"/>
            <a:chExt cx="736196" cy="559362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3"/>
          <p:cNvGrpSpPr/>
          <p:nvPr/>
        </p:nvGrpSpPr>
        <p:grpSpPr>
          <a:xfrm>
            <a:off x="3226887" y="3011659"/>
            <a:ext cx="736196" cy="559362"/>
            <a:chOff x="3030696" y="4428747"/>
            <a:chExt cx="736196" cy="559362"/>
          </a:xfrm>
        </p:grpSpPr>
        <p:sp>
          <p:nvSpPr>
            <p:cNvPr id="30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440505" y="393447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Default </a:t>
            </a:r>
            <a:r>
              <a:rPr lang="ko-KR" altLang="en-US" sz="1000" b="1" dirty="0">
                <a:latin typeface="3ds" panose="02000503020000020004" pitchFamily="50" charset="0"/>
              </a:rPr>
              <a:t>값 선택</a:t>
            </a:r>
          </a:p>
        </p:txBody>
      </p:sp>
    </p:spTree>
    <p:extLst>
      <p:ext uri="{BB962C8B-B14F-4D97-AF65-F5344CB8AC3E}">
        <p14:creationId xmlns:p14="http://schemas.microsoft.com/office/powerpoint/2010/main" val="173253907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9" y="1161882"/>
            <a:ext cx="3587432" cy="27237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CATIA V5-6R2022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15839" y="393447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grpSp>
        <p:nvGrpSpPr>
          <p:cNvPr id="31" name="Group 3"/>
          <p:cNvGrpSpPr/>
          <p:nvPr/>
        </p:nvGrpSpPr>
        <p:grpSpPr>
          <a:xfrm>
            <a:off x="7751800" y="3011659"/>
            <a:ext cx="736196" cy="559362"/>
            <a:chOff x="3030696" y="4428747"/>
            <a:chExt cx="736196" cy="559362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943169" y="393447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69" y="1161882"/>
            <a:ext cx="2560716" cy="2723791"/>
          </a:xfrm>
          <a:prstGeom prst="rect">
            <a:avLst/>
          </a:prstGeom>
        </p:spPr>
      </p:pic>
      <p:grpSp>
        <p:nvGrpSpPr>
          <p:cNvPr id="29" name="Group 3"/>
          <p:cNvGrpSpPr/>
          <p:nvPr/>
        </p:nvGrpSpPr>
        <p:grpSpPr>
          <a:xfrm>
            <a:off x="2988127" y="3514579"/>
            <a:ext cx="736196" cy="559362"/>
            <a:chOff x="3030696" y="4428747"/>
            <a:chExt cx="736196" cy="559362"/>
          </a:xfrm>
        </p:grpSpPr>
        <p:sp>
          <p:nvSpPr>
            <p:cNvPr id="30" name="직사각형 16"/>
            <p:cNvSpPr/>
            <p:nvPr/>
          </p:nvSpPr>
          <p:spPr>
            <a:xfrm>
              <a:off x="3225819" y="4621113"/>
              <a:ext cx="307783" cy="151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583" y="47308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174196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XCADDesignConnectors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서버 </a:t>
            </a:r>
            <a:r>
              <a:rPr lang="ko-KR" altLang="en-US" dirty="0" err="1">
                <a:latin typeface="3ds" panose="02000503020000020004" pitchFamily="50" charset="0"/>
              </a:rPr>
              <a:t>설치미디어</a:t>
            </a:r>
            <a:r>
              <a:rPr lang="ko-KR" altLang="en-US" dirty="0">
                <a:latin typeface="3ds" panose="02000503020000020004" pitchFamily="50" charset="0"/>
              </a:rPr>
              <a:t> </a:t>
            </a:r>
            <a:r>
              <a:rPr lang="en-US" altLang="ko-KR" dirty="0">
                <a:latin typeface="3ds" panose="02000503020000020004" pitchFamily="50" charset="0"/>
              </a:rPr>
              <a:t>AM_3DEXP_Platform.AllOS\6\</a:t>
            </a:r>
            <a:r>
              <a:rPr lang="en-US" altLang="ko-KR" dirty="0" err="1">
                <a:latin typeface="3ds" panose="02000503020000020004" pitchFamily="50" charset="0"/>
              </a:rPr>
              <a:t>XCADDesignConnectors</a:t>
            </a:r>
            <a:r>
              <a:rPr lang="ko-KR" altLang="en-US" dirty="0">
                <a:latin typeface="3ds" panose="02000503020000020004" pitchFamily="50" charset="0"/>
              </a:rPr>
              <a:t>에 </a:t>
            </a:r>
            <a:r>
              <a:rPr lang="en-US" altLang="ko-KR" dirty="0" err="1">
                <a:latin typeface="3ds" panose="02000503020000020004" pitchFamily="50" charset="0"/>
              </a:rPr>
              <a:t>XCADDesignConnector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 err="1">
                <a:latin typeface="3ds" panose="02000503020000020004" pitchFamily="50" charset="0"/>
              </a:rPr>
              <a:t>설치파일이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있음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685586" y="2712679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21961" y="3995539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5292" y="4082074"/>
            <a:ext cx="2855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XCADDesignConnectors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설치 </a:t>
            </a:r>
            <a:r>
              <a:rPr lang="en-US" altLang="ko-KR" sz="1000" b="1" dirty="0">
                <a:latin typeface="3ds" panose="02000503020000020004" pitchFamily="50" charset="0"/>
              </a:rPr>
              <a:t>Media </a:t>
            </a:r>
            <a:r>
              <a:rPr lang="ko-KR" altLang="en-US" sz="1000" b="1" dirty="0">
                <a:latin typeface="3ds" panose="02000503020000020004" pitchFamily="50" charset="0"/>
              </a:rPr>
              <a:t>압축 해제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r="18709" b="20196"/>
          <a:stretch/>
        </p:blipFill>
        <p:spPr>
          <a:xfrm>
            <a:off x="255292" y="1550724"/>
            <a:ext cx="4641152" cy="25056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r="50291" b="39236"/>
          <a:stretch/>
        </p:blipFill>
        <p:spPr>
          <a:xfrm>
            <a:off x="5421961" y="1679310"/>
            <a:ext cx="3490556" cy="2248458"/>
          </a:xfrm>
          <a:prstGeom prst="rect">
            <a:avLst/>
          </a:prstGeom>
        </p:spPr>
      </p:pic>
      <p:sp>
        <p:nvSpPr>
          <p:cNvPr id="22" name="직사각형 16"/>
          <p:cNvSpPr/>
          <p:nvPr/>
        </p:nvSpPr>
        <p:spPr>
          <a:xfrm>
            <a:off x="4057898" y="2963386"/>
            <a:ext cx="853256" cy="15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3" name="타원 19"/>
          <p:cNvSpPr/>
          <p:nvPr/>
        </p:nvSpPr>
        <p:spPr>
          <a:xfrm>
            <a:off x="3858829" y="2752669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7912395" y="3638301"/>
            <a:ext cx="1020150" cy="15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5" name="타원 19"/>
          <p:cNvSpPr/>
          <p:nvPr/>
        </p:nvSpPr>
        <p:spPr>
          <a:xfrm>
            <a:off x="7713326" y="3427584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36962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XCADDesignConnectors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5316"/>
            <a:ext cx="3583896" cy="25477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64975"/>
            <a:ext cx="3583896" cy="2547793"/>
          </a:xfrm>
          <a:prstGeom prst="rect">
            <a:avLst/>
          </a:prstGeom>
        </p:spPr>
      </p:pic>
      <p:grpSp>
        <p:nvGrpSpPr>
          <p:cNvPr id="20" name="Group 3"/>
          <p:cNvGrpSpPr/>
          <p:nvPr/>
        </p:nvGrpSpPr>
        <p:grpSpPr>
          <a:xfrm>
            <a:off x="2924091" y="3276268"/>
            <a:ext cx="828661" cy="619921"/>
            <a:chOff x="3030696" y="4428747"/>
            <a:chExt cx="828661" cy="61992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599772" y="3276268"/>
            <a:ext cx="828661" cy="619921"/>
            <a:chOff x="3030696" y="4428747"/>
            <a:chExt cx="828661" cy="619921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139525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XCADDesignConnectors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744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Integration </a:t>
            </a:r>
            <a:r>
              <a:rPr lang="ko-KR" altLang="en-US" sz="1000" b="1" dirty="0">
                <a:latin typeface="3ds" panose="02000503020000020004" pitchFamily="50" charset="0"/>
              </a:rPr>
              <a:t>대상에 맞는 </a:t>
            </a:r>
            <a:r>
              <a:rPr lang="en-US" altLang="ko-KR" sz="1000" b="1" dirty="0">
                <a:latin typeface="3ds" panose="02000503020000020004" pitchFamily="50" charset="0"/>
              </a:rPr>
              <a:t>CAD Connector </a:t>
            </a:r>
            <a:r>
              <a:rPr lang="ko-KR" altLang="en-US" sz="1000" b="1" dirty="0">
                <a:latin typeface="3ds" panose="02000503020000020004" pitchFamily="50" charset="0"/>
              </a:rPr>
              <a:t>선택 후 </a:t>
            </a:r>
            <a:br>
              <a:rPr lang="ko-KR" altLang="en-US" sz="1000" b="1" dirty="0">
                <a:latin typeface="3ds" panose="02000503020000020004" pitchFamily="50" charset="0"/>
              </a:rPr>
            </a:b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 </a:t>
            </a:r>
            <a:r>
              <a:rPr lang="en-US" altLang="ko-KR" sz="1000" b="1" dirty="0">
                <a:latin typeface="3ds" panose="02000503020000020004" pitchFamily="50" charset="0"/>
              </a:rPr>
              <a:t>(</a:t>
            </a:r>
            <a:r>
              <a:rPr lang="ko-KR" altLang="en-US" sz="1000" b="1" dirty="0">
                <a:latin typeface="3ds" panose="02000503020000020004" pitchFamily="50" charset="0"/>
              </a:rPr>
              <a:t>본 가이드에서는 </a:t>
            </a:r>
            <a:r>
              <a:rPr lang="en-US" altLang="ko-KR" sz="1000" b="1" dirty="0" err="1">
                <a:latin typeface="3ds" panose="02000503020000020004" pitchFamily="50" charset="0"/>
              </a:rPr>
              <a:t>Power’By</a:t>
            </a:r>
            <a:r>
              <a:rPr lang="en-US" altLang="ko-KR" sz="1000" b="1" dirty="0">
                <a:latin typeface="3ds" panose="02000503020000020004" pitchFamily="50" charset="0"/>
              </a:rPr>
              <a:t> CATIA V5</a:t>
            </a:r>
            <a:r>
              <a:rPr lang="ko-KR" altLang="en-US" sz="1000" b="1" dirty="0">
                <a:latin typeface="3ds" panose="02000503020000020004" pitchFamily="50" charset="0"/>
              </a:rPr>
              <a:t>를 선택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4975"/>
            <a:ext cx="3583895" cy="25477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64974"/>
            <a:ext cx="3583895" cy="2547793"/>
          </a:xfrm>
          <a:prstGeom prst="rect">
            <a:avLst/>
          </a:prstGeom>
        </p:spPr>
      </p:pic>
      <p:grpSp>
        <p:nvGrpSpPr>
          <p:cNvPr id="20" name="Group 3"/>
          <p:cNvGrpSpPr/>
          <p:nvPr/>
        </p:nvGrpSpPr>
        <p:grpSpPr>
          <a:xfrm>
            <a:off x="2924091" y="3276268"/>
            <a:ext cx="828661" cy="619921"/>
            <a:chOff x="3030696" y="4428747"/>
            <a:chExt cx="828661" cy="61992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599772" y="3276268"/>
            <a:ext cx="828661" cy="619921"/>
            <a:chOff x="3030696" y="4428747"/>
            <a:chExt cx="828661" cy="619921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265605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XCADDesignConnectors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4974"/>
            <a:ext cx="3583895" cy="25477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8" y="1164973"/>
            <a:ext cx="3583895" cy="2547793"/>
          </a:xfrm>
          <a:prstGeom prst="rect">
            <a:avLst/>
          </a:prstGeom>
        </p:spPr>
      </p:pic>
      <p:grpSp>
        <p:nvGrpSpPr>
          <p:cNvPr id="20" name="Group 3"/>
          <p:cNvGrpSpPr/>
          <p:nvPr/>
        </p:nvGrpSpPr>
        <p:grpSpPr>
          <a:xfrm>
            <a:off x="2924091" y="3276268"/>
            <a:ext cx="828661" cy="619921"/>
            <a:chOff x="3030696" y="4428747"/>
            <a:chExt cx="828661" cy="61992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7599772" y="3276268"/>
            <a:ext cx="828661" cy="619921"/>
            <a:chOff x="3030696" y="4428747"/>
            <a:chExt cx="828661" cy="619921"/>
          </a:xfrm>
        </p:grpSpPr>
        <p:sp>
          <p:nvSpPr>
            <p:cNvPr id="32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4940553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XCADDesignConnectors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4974"/>
            <a:ext cx="3583895" cy="2547792"/>
          </a:xfrm>
          <a:prstGeom prst="rect">
            <a:avLst/>
          </a:prstGeom>
        </p:spPr>
      </p:pic>
      <p:grpSp>
        <p:nvGrpSpPr>
          <p:cNvPr id="20" name="Group 3"/>
          <p:cNvGrpSpPr/>
          <p:nvPr/>
        </p:nvGrpSpPr>
        <p:grpSpPr>
          <a:xfrm>
            <a:off x="2924091" y="3276268"/>
            <a:ext cx="828661" cy="619921"/>
            <a:chOff x="3030696" y="4428747"/>
            <a:chExt cx="828661" cy="61992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3"/>
              <a:ext cx="446035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048" y="479135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376724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t="-1" r="9812" b="13168"/>
          <a:stretch/>
        </p:blipFill>
        <p:spPr>
          <a:xfrm>
            <a:off x="255292" y="1550724"/>
            <a:ext cx="4641152" cy="25182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-1" r="38365" b="20501"/>
          <a:stretch/>
        </p:blipFill>
        <p:spPr>
          <a:xfrm>
            <a:off x="5421959" y="1679310"/>
            <a:ext cx="3455341" cy="25116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XCADDesignConnectors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ko-KR" altLang="en-US" dirty="0" err="1">
                <a:latin typeface="3ds" panose="02000503020000020004" pitchFamily="50" charset="0"/>
              </a:rPr>
              <a:t>설치미디어</a:t>
            </a:r>
            <a:r>
              <a:rPr lang="ko-KR" altLang="en-US" dirty="0">
                <a:latin typeface="3ds" panose="02000503020000020004" pitchFamily="50" charset="0"/>
              </a:rPr>
              <a:t> </a:t>
            </a:r>
            <a:r>
              <a:rPr lang="en-US" altLang="ko-KR" dirty="0">
                <a:latin typeface="3ds" panose="02000503020000020004" pitchFamily="50" charset="0"/>
              </a:rPr>
              <a:t>Part_3DEXP_OpenApps.AllOS\4\</a:t>
            </a:r>
            <a:r>
              <a:rPr lang="en-US" altLang="ko-KR" dirty="0" err="1">
                <a:latin typeface="3ds" panose="02000503020000020004" pitchFamily="50" charset="0"/>
              </a:rPr>
              <a:t>XCADConnectors</a:t>
            </a:r>
            <a:r>
              <a:rPr lang="ko-KR" altLang="en-US" dirty="0">
                <a:latin typeface="3ds" panose="02000503020000020004" pitchFamily="50" charset="0"/>
              </a:rPr>
              <a:t>에 </a:t>
            </a:r>
            <a:r>
              <a:rPr lang="en-US" altLang="ko-KR" dirty="0" err="1">
                <a:latin typeface="3ds" panose="02000503020000020004" pitchFamily="50" charset="0"/>
              </a:rPr>
              <a:t>XCADDesignConnector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 err="1">
                <a:latin typeface="3ds" panose="02000503020000020004" pitchFamily="50" charset="0"/>
              </a:rPr>
              <a:t>설치파일이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있음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685586" y="2712679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21959" y="4242017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5292" y="4082074"/>
            <a:ext cx="2855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XCADDesignConnectors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설치 </a:t>
            </a:r>
            <a:r>
              <a:rPr lang="en-US" altLang="ko-KR" sz="1000" b="1" dirty="0">
                <a:latin typeface="3ds" panose="02000503020000020004" pitchFamily="50" charset="0"/>
              </a:rPr>
              <a:t>Media </a:t>
            </a:r>
            <a:r>
              <a:rPr lang="ko-KR" altLang="en-US" sz="1000" b="1" dirty="0">
                <a:latin typeface="3ds" panose="02000503020000020004" pitchFamily="50" charset="0"/>
              </a:rPr>
              <a:t>압축 해제</a:t>
            </a:r>
          </a:p>
        </p:txBody>
      </p:sp>
      <p:sp>
        <p:nvSpPr>
          <p:cNvPr id="22" name="직사각형 16"/>
          <p:cNvSpPr/>
          <p:nvPr/>
        </p:nvSpPr>
        <p:spPr>
          <a:xfrm>
            <a:off x="3480048" y="2993866"/>
            <a:ext cx="1434852" cy="15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3" name="타원 19"/>
          <p:cNvSpPr/>
          <p:nvPr/>
        </p:nvSpPr>
        <p:spPr>
          <a:xfrm>
            <a:off x="3280979" y="2783149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7257074" y="3968501"/>
            <a:ext cx="1371305" cy="15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5" name="타원 19"/>
          <p:cNvSpPr/>
          <p:nvPr/>
        </p:nvSpPr>
        <p:spPr>
          <a:xfrm>
            <a:off x="7058006" y="3757784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04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Windows Update </a:t>
            </a:r>
            <a:r>
              <a:rPr lang="ko-KR" altLang="en-US" dirty="0">
                <a:latin typeface="3ds" panose="02000503020000020004" pitchFamily="50" charset="0"/>
              </a:rPr>
              <a:t>수행 </a:t>
            </a:r>
            <a:r>
              <a:rPr lang="en-US" altLang="ko-KR" dirty="0">
                <a:latin typeface="3ds" panose="02000503020000020004" pitchFamily="50" charset="0"/>
              </a:rPr>
              <a:t>(1 of 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56" y="1390027"/>
            <a:ext cx="3747600" cy="2522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443" y="1390028"/>
            <a:ext cx="3747600" cy="2522423"/>
          </a:xfrm>
          <a:prstGeom prst="rect">
            <a:avLst/>
          </a:prstGeom>
        </p:spPr>
      </p:pic>
      <p:sp>
        <p:nvSpPr>
          <p:cNvPr id="9" name="직사각형 16"/>
          <p:cNvSpPr/>
          <p:nvPr/>
        </p:nvSpPr>
        <p:spPr>
          <a:xfrm>
            <a:off x="465880" y="2059278"/>
            <a:ext cx="1124409" cy="148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34" y="2169632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42"/>
          <p:cNvSpPr/>
          <p:nvPr/>
        </p:nvSpPr>
        <p:spPr>
          <a:xfrm>
            <a:off x="321881" y="1886807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7832690" y="2198104"/>
            <a:ext cx="569217" cy="148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252" y="2301405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타원 42"/>
          <p:cNvSpPr/>
          <p:nvPr/>
        </p:nvSpPr>
        <p:spPr>
          <a:xfrm>
            <a:off x="7688690" y="2025633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Isosceles Triangle 15"/>
          <p:cNvSpPr/>
          <p:nvPr/>
        </p:nvSpPr>
        <p:spPr>
          <a:xfrm rot="5400000">
            <a:off x="4098384" y="2369963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7956" y="3975550"/>
            <a:ext cx="2614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Server Manager </a:t>
            </a:r>
            <a:r>
              <a:rPr lang="ko-KR" altLang="en-US" sz="1000" b="1" dirty="0">
                <a:latin typeface="3ds" panose="02000503020000020004" pitchFamily="50" charset="0"/>
              </a:rPr>
              <a:t>실행 후 </a:t>
            </a:r>
            <a:r>
              <a:rPr lang="en-US" altLang="ko-KR" sz="1000" b="1" dirty="0">
                <a:latin typeface="3ds" panose="02000503020000020004" pitchFamily="50" charset="0"/>
              </a:rPr>
              <a:t>Local Server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08443" y="3975549"/>
            <a:ext cx="2561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Windows Update “Not configured”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28807" y="462812"/>
            <a:ext cx="2290938" cy="38430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Windows Server 2016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일 경우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Internet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검색을 참고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6396079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5" y="1164976"/>
            <a:ext cx="3583896" cy="25516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9" y="1164975"/>
            <a:ext cx="3583896" cy="25516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XCADDesignConnectors</a:t>
            </a:r>
            <a:r>
              <a:rPr lang="en-US" altLang="ko-KR" dirty="0">
                <a:latin typeface="3ds" panose="02000503020000020004" pitchFamily="50" charset="0"/>
              </a:rPr>
              <a:t> FP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</a:p>
        </p:txBody>
      </p:sp>
      <p:grpSp>
        <p:nvGrpSpPr>
          <p:cNvPr id="20" name="Group 3"/>
          <p:cNvGrpSpPr/>
          <p:nvPr/>
        </p:nvGrpSpPr>
        <p:grpSpPr>
          <a:xfrm>
            <a:off x="2722923" y="3239692"/>
            <a:ext cx="926717" cy="646971"/>
            <a:chOff x="3030696" y="4428747"/>
            <a:chExt cx="926717" cy="646971"/>
          </a:xfrm>
        </p:grpSpPr>
        <p:sp>
          <p:nvSpPr>
            <p:cNvPr id="21" name="직사각형 16"/>
            <p:cNvSpPr/>
            <p:nvPr/>
          </p:nvSpPr>
          <p:spPr>
            <a:xfrm>
              <a:off x="3225819" y="4621112"/>
              <a:ext cx="526194" cy="235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104" y="481840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7396899" y="3238613"/>
            <a:ext cx="926717" cy="646971"/>
            <a:chOff x="3030696" y="4428747"/>
            <a:chExt cx="926717" cy="646971"/>
          </a:xfrm>
        </p:grpSpPr>
        <p:sp>
          <p:nvSpPr>
            <p:cNvPr id="29" name="직사각형 16"/>
            <p:cNvSpPr/>
            <p:nvPr/>
          </p:nvSpPr>
          <p:spPr>
            <a:xfrm>
              <a:off x="3225819" y="4621112"/>
              <a:ext cx="526194" cy="235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104" y="481840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185646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Power’By</a:t>
            </a:r>
            <a:r>
              <a:rPr lang="en-US" altLang="ko-KR" dirty="0">
                <a:latin typeface="3ds" panose="02000503020000020004" pitchFamily="50" charset="0"/>
              </a:rPr>
              <a:t> CATIA V5 – settings (1 of</a:t>
            </a:r>
            <a:r>
              <a:rPr lang="ko-KR" altLang="en-US" dirty="0">
                <a:latin typeface="3ds" panose="02000503020000020004" pitchFamily="50" charset="0"/>
              </a:rPr>
              <a:t> </a:t>
            </a:r>
            <a:r>
              <a:rPr lang="en-US" altLang="ko-KR" dirty="0">
                <a:latin typeface="3ds" panose="02000503020000020004" pitchFamily="50" charset="0"/>
              </a:rPr>
              <a:t>3)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382904" y="3698892"/>
            <a:ext cx="345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CATIA V5 </a:t>
            </a:r>
            <a:r>
              <a:rPr lang="ko-KR" altLang="en-US" sz="1000" b="1" dirty="0">
                <a:latin typeface="3ds" panose="02000503020000020004" pitchFamily="50" charset="0"/>
              </a:rPr>
              <a:t>도구의 옵션 클릭 후 위와 같이 설정</a:t>
            </a:r>
          </a:p>
          <a:p>
            <a:r>
              <a:rPr lang="en-US" altLang="ko-KR" sz="1000" dirty="0">
                <a:latin typeface="3ds" panose="02000503020000020004" pitchFamily="50" charset="0"/>
              </a:rPr>
              <a:t>Integration Mode: CATIA V5 </a:t>
            </a:r>
            <a:r>
              <a:rPr lang="en-US" altLang="ko-KR" sz="1000" dirty="0" err="1">
                <a:latin typeface="3ds" panose="02000503020000020004" pitchFamily="50" charset="0"/>
              </a:rPr>
              <a:t>Power’By</a:t>
            </a:r>
            <a:r>
              <a:rPr lang="en-US" altLang="ko-KR" sz="1000" dirty="0">
                <a:latin typeface="3ds" panose="02000503020000020004" pitchFamily="50" charset="0"/>
              </a:rPr>
              <a:t> 3DEXPERIENCE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09761" y="4037168"/>
            <a:ext cx="1637999" cy="30019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이후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CATIA V5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재시작</a:t>
            </a:r>
            <a:endParaRPr lang="ko-KR" altLang="en-US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2635" b="44958"/>
          <a:stretch/>
        </p:blipFill>
        <p:spPr>
          <a:xfrm>
            <a:off x="382904" y="1425452"/>
            <a:ext cx="4694538" cy="2213248"/>
          </a:xfrm>
          <a:prstGeom prst="rect">
            <a:avLst/>
          </a:prstGeom>
        </p:spPr>
      </p:pic>
      <p:grpSp>
        <p:nvGrpSpPr>
          <p:cNvPr id="8" name="Group 3"/>
          <p:cNvGrpSpPr/>
          <p:nvPr/>
        </p:nvGrpSpPr>
        <p:grpSpPr>
          <a:xfrm>
            <a:off x="542631" y="2025248"/>
            <a:ext cx="1127573" cy="626727"/>
            <a:chOff x="3030696" y="4428747"/>
            <a:chExt cx="1127573" cy="626727"/>
          </a:xfrm>
        </p:grpSpPr>
        <p:sp>
          <p:nvSpPr>
            <p:cNvPr id="9" name="직사각형 16"/>
            <p:cNvSpPr/>
            <p:nvPr/>
          </p:nvSpPr>
          <p:spPr>
            <a:xfrm>
              <a:off x="3225819" y="4621113"/>
              <a:ext cx="699160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0960" y="479816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Group 3"/>
          <p:cNvGrpSpPr/>
          <p:nvPr/>
        </p:nvGrpSpPr>
        <p:grpSpPr>
          <a:xfrm>
            <a:off x="2790113" y="1447238"/>
            <a:ext cx="1479265" cy="626727"/>
            <a:chOff x="3030696" y="4428747"/>
            <a:chExt cx="1479265" cy="626727"/>
          </a:xfrm>
        </p:grpSpPr>
        <p:sp>
          <p:nvSpPr>
            <p:cNvPr id="16" name="직사각형 16"/>
            <p:cNvSpPr/>
            <p:nvPr/>
          </p:nvSpPr>
          <p:spPr>
            <a:xfrm>
              <a:off x="3225819" y="4621113"/>
              <a:ext cx="1079322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652" y="479816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직사각형 16"/>
          <p:cNvSpPr/>
          <p:nvPr/>
        </p:nvSpPr>
        <p:spPr>
          <a:xfrm>
            <a:off x="2687187" y="2097294"/>
            <a:ext cx="2030513" cy="214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타원 32"/>
          <p:cNvSpPr/>
          <p:nvPr/>
        </p:nvSpPr>
        <p:spPr>
          <a:xfrm>
            <a:off x="2502113" y="1904928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505192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Power’By</a:t>
            </a:r>
            <a:r>
              <a:rPr lang="en-US" altLang="ko-KR" dirty="0">
                <a:latin typeface="3ds" panose="02000503020000020004" pitchFamily="50" charset="0"/>
              </a:rPr>
              <a:t> CATIA V5 – settings (2 of</a:t>
            </a:r>
            <a:r>
              <a:rPr lang="ko-KR" altLang="en-US" dirty="0">
                <a:latin typeface="3ds" panose="02000503020000020004" pitchFamily="50" charset="0"/>
              </a:rPr>
              <a:t> </a:t>
            </a:r>
            <a:r>
              <a:rPr lang="en-US" altLang="ko-KR" dirty="0">
                <a:latin typeface="3ds" panose="02000503020000020004" pitchFamily="50" charset="0"/>
              </a:rPr>
              <a:t>3)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11" name="Rectangle 10"/>
          <p:cNvSpPr/>
          <p:nvPr/>
        </p:nvSpPr>
        <p:spPr>
          <a:xfrm>
            <a:off x="7109761" y="4037168"/>
            <a:ext cx="1637999" cy="30019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이후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CATIA V5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재시작</a:t>
            </a:r>
            <a:endParaRPr lang="ko-KR" altLang="en-US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1211365"/>
            <a:ext cx="4631141" cy="3465515"/>
          </a:xfrm>
          <a:prstGeom prst="rect">
            <a:avLst/>
          </a:prstGeom>
        </p:spPr>
      </p:pic>
      <p:grpSp>
        <p:nvGrpSpPr>
          <p:cNvPr id="8" name="Group 3"/>
          <p:cNvGrpSpPr/>
          <p:nvPr/>
        </p:nvGrpSpPr>
        <p:grpSpPr>
          <a:xfrm>
            <a:off x="392952" y="1346984"/>
            <a:ext cx="870294" cy="588957"/>
            <a:chOff x="3040744" y="4438795"/>
            <a:chExt cx="870294" cy="588957"/>
          </a:xfrm>
        </p:grpSpPr>
        <p:sp>
          <p:nvSpPr>
            <p:cNvPr id="9" name="직사각형 16"/>
            <p:cNvSpPr/>
            <p:nvPr/>
          </p:nvSpPr>
          <p:spPr>
            <a:xfrm>
              <a:off x="3235867" y="4631161"/>
              <a:ext cx="441881" cy="1770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타원 32"/>
            <p:cNvSpPr/>
            <p:nvPr/>
          </p:nvSpPr>
          <p:spPr>
            <a:xfrm>
              <a:off x="3040744" y="4438795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3729" y="4770443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3"/>
          <p:cNvGrpSpPr/>
          <p:nvPr/>
        </p:nvGrpSpPr>
        <p:grpSpPr>
          <a:xfrm>
            <a:off x="1605438" y="1587555"/>
            <a:ext cx="1353802" cy="348386"/>
            <a:chOff x="3010600" y="4433771"/>
            <a:chExt cx="1353802" cy="348386"/>
          </a:xfrm>
        </p:grpSpPr>
        <p:sp>
          <p:nvSpPr>
            <p:cNvPr id="19" name="직사각형 16"/>
            <p:cNvSpPr/>
            <p:nvPr/>
          </p:nvSpPr>
          <p:spPr>
            <a:xfrm>
              <a:off x="3225819" y="4631161"/>
              <a:ext cx="1138583" cy="1509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타원 32"/>
            <p:cNvSpPr/>
            <p:nvPr/>
          </p:nvSpPr>
          <p:spPr>
            <a:xfrm>
              <a:off x="3010600" y="4433771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Group 3"/>
          <p:cNvGrpSpPr/>
          <p:nvPr/>
        </p:nvGrpSpPr>
        <p:grpSpPr>
          <a:xfrm>
            <a:off x="1532657" y="3075638"/>
            <a:ext cx="1507723" cy="343814"/>
            <a:chOff x="2937819" y="4430955"/>
            <a:chExt cx="1507723" cy="343814"/>
          </a:xfrm>
        </p:grpSpPr>
        <p:sp>
          <p:nvSpPr>
            <p:cNvPr id="24" name="직사각형 16"/>
            <p:cNvSpPr/>
            <p:nvPr/>
          </p:nvSpPr>
          <p:spPr>
            <a:xfrm>
              <a:off x="3225819" y="4649979"/>
              <a:ext cx="1219723" cy="1247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2937819" y="4430955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6" name="Group 3"/>
          <p:cNvGrpSpPr/>
          <p:nvPr/>
        </p:nvGrpSpPr>
        <p:grpSpPr>
          <a:xfrm>
            <a:off x="1592103" y="3420462"/>
            <a:ext cx="1448277" cy="398417"/>
            <a:chOff x="2997265" y="4649978"/>
            <a:chExt cx="1448277" cy="398417"/>
          </a:xfrm>
        </p:grpSpPr>
        <p:sp>
          <p:nvSpPr>
            <p:cNvPr id="27" name="직사각형 16"/>
            <p:cNvSpPr/>
            <p:nvPr/>
          </p:nvSpPr>
          <p:spPr>
            <a:xfrm>
              <a:off x="3225819" y="4649978"/>
              <a:ext cx="1219723" cy="1975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2997265" y="4760395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5655866" y="1427179"/>
            <a:ext cx="1817093" cy="415610"/>
          </a:xfrm>
          <a:prstGeom prst="roundRect">
            <a:avLst/>
          </a:prstGeom>
          <a:solidFill>
            <a:srgbClr val="FFCD00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0F5486"/>
                </a:solidFill>
                <a:latin typeface="3ds" panose="02000503020000020004" pitchFamily="50" charset="0"/>
              </a:rPr>
              <a:t>”</a:t>
            </a:r>
            <a:r>
              <a:rPr lang="en-US" altLang="ko-KR" sz="900" dirty="0">
                <a:solidFill>
                  <a:srgbClr val="0F5486"/>
                </a:solidFill>
                <a:latin typeface="3ds" panose="02000503020000020004" pitchFamily="50" charset="0"/>
              </a:rPr>
              <a:t>ENOVIA V6”</a:t>
            </a:r>
            <a:r>
              <a:rPr lang="ko-KR" altLang="en-US" sz="900" dirty="0">
                <a:solidFill>
                  <a:srgbClr val="0F5486"/>
                </a:solidFill>
                <a:latin typeface="3ds" panose="02000503020000020004" pitchFamily="50" charset="0"/>
              </a:rPr>
              <a:t>를 가장 상단으로 올린 후  ”</a:t>
            </a:r>
            <a:r>
              <a:rPr lang="en-US" altLang="ko-KR" sz="900" dirty="0">
                <a:solidFill>
                  <a:srgbClr val="0F5486"/>
                </a:solidFill>
                <a:latin typeface="3ds" panose="02000503020000020004" pitchFamily="50" charset="0"/>
              </a:rPr>
              <a:t>Current” </a:t>
            </a:r>
            <a:r>
              <a:rPr lang="ko-KR" altLang="en-US" sz="900" dirty="0">
                <a:solidFill>
                  <a:srgbClr val="0F5486"/>
                </a:solidFill>
                <a:latin typeface="3ds" panose="02000503020000020004" pitchFamily="50" charset="0"/>
              </a:rPr>
              <a:t>상태로 변경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959240" y="1603137"/>
            <a:ext cx="2696627" cy="272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655866" y="2438865"/>
            <a:ext cx="2106821" cy="409643"/>
          </a:xfrm>
          <a:prstGeom prst="roundRect">
            <a:avLst/>
          </a:prstGeom>
          <a:solidFill>
            <a:srgbClr val="FFCD00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0F5486"/>
                </a:solidFill>
                <a:latin typeface="3ds" panose="02000503020000020004" pitchFamily="50" charset="0"/>
              </a:rPr>
              <a:t>”</a:t>
            </a:r>
            <a:r>
              <a:rPr lang="en-US" altLang="ko-KR" sz="900" dirty="0" err="1">
                <a:solidFill>
                  <a:srgbClr val="0F5486"/>
                </a:solidFill>
                <a:latin typeface="3ds" panose="02000503020000020004" pitchFamily="50" charset="0"/>
              </a:rPr>
              <a:t>PowerBy</a:t>
            </a:r>
            <a:r>
              <a:rPr lang="en-US" altLang="ko-KR" sz="900" dirty="0">
                <a:solidFill>
                  <a:srgbClr val="0F5486"/>
                </a:solidFill>
                <a:latin typeface="3ds" panose="02000503020000020004" pitchFamily="50" charset="0"/>
              </a:rPr>
              <a:t> 3DEXPERIENCE”</a:t>
            </a:r>
            <a:r>
              <a:rPr lang="ko-KR" altLang="en-US" sz="900" dirty="0">
                <a:solidFill>
                  <a:srgbClr val="0F5486"/>
                </a:solidFill>
                <a:latin typeface="3ds" panose="02000503020000020004" pitchFamily="50" charset="0"/>
              </a:rPr>
              <a:t>를 가장 상단으로 올린 후 </a:t>
            </a:r>
            <a:r>
              <a:rPr lang="en-US" altLang="ko-KR" sz="900" dirty="0">
                <a:solidFill>
                  <a:srgbClr val="0F5486"/>
                </a:solidFill>
                <a:latin typeface="3ds" panose="02000503020000020004" pitchFamily="50" charset="0"/>
              </a:rPr>
              <a:t>Active </a:t>
            </a:r>
            <a:r>
              <a:rPr lang="ko-KR" altLang="en-US" sz="900" dirty="0">
                <a:solidFill>
                  <a:srgbClr val="0F5486"/>
                </a:solidFill>
                <a:latin typeface="3ds" panose="02000503020000020004" pitchFamily="50" charset="0"/>
              </a:rPr>
              <a:t>상태로 변경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655866" y="3340940"/>
            <a:ext cx="3144312" cy="422024"/>
          </a:xfrm>
          <a:prstGeom prst="roundRect">
            <a:avLst/>
          </a:prstGeom>
          <a:solidFill>
            <a:srgbClr val="FFCD00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rgbClr val="0F5486"/>
                </a:solidFill>
                <a:latin typeface="3ds" panose="02000503020000020004" pitchFamily="50" charset="0"/>
              </a:rPr>
              <a:t>”Folder of the pointing document”</a:t>
            </a:r>
            <a:r>
              <a:rPr lang="ko-KR" altLang="en-US" sz="900" dirty="0">
                <a:solidFill>
                  <a:srgbClr val="0F5486"/>
                </a:solidFill>
                <a:latin typeface="3ds" panose="02000503020000020004" pitchFamily="50" charset="0"/>
              </a:rPr>
              <a:t>를 ”</a:t>
            </a:r>
            <a:r>
              <a:rPr lang="en-US" altLang="ko-KR" sz="900" dirty="0">
                <a:solidFill>
                  <a:srgbClr val="0F5486"/>
                </a:solidFill>
                <a:latin typeface="3ds" panose="02000503020000020004" pitchFamily="50" charset="0"/>
              </a:rPr>
              <a:t>Folder of the link” </a:t>
            </a:r>
            <a:r>
              <a:rPr lang="ko-KR" altLang="en-US" sz="900" dirty="0">
                <a:solidFill>
                  <a:srgbClr val="0F5486"/>
                </a:solidFill>
                <a:latin typeface="3ds" panose="02000503020000020004" pitchFamily="50" charset="0"/>
              </a:rPr>
              <a:t>상단에 위치하도록 함</a:t>
            </a:r>
          </a:p>
        </p:txBody>
      </p:sp>
      <p:grpSp>
        <p:nvGrpSpPr>
          <p:cNvPr id="14" name="Group 3"/>
          <p:cNvGrpSpPr/>
          <p:nvPr/>
        </p:nvGrpSpPr>
        <p:grpSpPr>
          <a:xfrm>
            <a:off x="3097634" y="1203065"/>
            <a:ext cx="900438" cy="593981"/>
            <a:chOff x="3040744" y="4438795"/>
            <a:chExt cx="900438" cy="593981"/>
          </a:xfrm>
        </p:grpSpPr>
        <p:sp>
          <p:nvSpPr>
            <p:cNvPr id="15" name="직사각형 16"/>
            <p:cNvSpPr/>
            <p:nvPr/>
          </p:nvSpPr>
          <p:spPr>
            <a:xfrm>
              <a:off x="3225819" y="4631161"/>
              <a:ext cx="490447" cy="1770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타원 32"/>
            <p:cNvSpPr/>
            <p:nvPr/>
          </p:nvSpPr>
          <p:spPr>
            <a:xfrm>
              <a:off x="3040744" y="4438795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873" y="4775467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33" name="Straight Arrow Connector 32"/>
          <p:cNvCxnSpPr>
            <a:stCxn id="31" idx="1"/>
          </p:cNvCxnSpPr>
          <p:nvPr/>
        </p:nvCxnSpPr>
        <p:spPr>
          <a:xfrm flipH="1">
            <a:off x="3040381" y="2643687"/>
            <a:ext cx="2615485" cy="712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1"/>
          </p:cNvCxnSpPr>
          <p:nvPr/>
        </p:nvCxnSpPr>
        <p:spPr>
          <a:xfrm flipH="1" flipV="1">
            <a:off x="3051936" y="3525523"/>
            <a:ext cx="2603930" cy="26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56158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Power’By</a:t>
            </a:r>
            <a:r>
              <a:rPr lang="en-US" altLang="ko-KR" dirty="0">
                <a:latin typeface="3ds" panose="02000503020000020004" pitchFamily="50" charset="0"/>
              </a:rPr>
              <a:t> CATIA V5 – settings (3 of</a:t>
            </a:r>
            <a:r>
              <a:rPr lang="ko-KR" altLang="en-US" dirty="0">
                <a:latin typeface="3ds" panose="02000503020000020004" pitchFamily="50" charset="0"/>
              </a:rPr>
              <a:t> </a:t>
            </a:r>
            <a:r>
              <a:rPr lang="en-US" altLang="ko-KR" dirty="0">
                <a:latin typeface="3ds" panose="02000503020000020004" pitchFamily="50" charset="0"/>
              </a:rPr>
              <a:t>3)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CATIA V5-6R2022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382903" y="3676625"/>
            <a:ext cx="5097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CATIA V5 </a:t>
            </a:r>
            <a:r>
              <a:rPr lang="ko-KR" altLang="en-US" sz="1000" b="1" dirty="0">
                <a:latin typeface="3ds" panose="02000503020000020004" pitchFamily="50" charset="0"/>
              </a:rPr>
              <a:t>도구의 옵션에서 </a:t>
            </a:r>
            <a:r>
              <a:rPr lang="en-US" altLang="ko-KR" sz="1000" b="1" dirty="0">
                <a:latin typeface="3ds" panose="02000503020000020004" pitchFamily="50" charset="0"/>
              </a:rPr>
              <a:t>Product Structure</a:t>
            </a:r>
            <a:r>
              <a:rPr lang="ko-KR" altLang="en-US" sz="1000" b="1" dirty="0">
                <a:latin typeface="3ds" panose="02000503020000020004" pitchFamily="50" charset="0"/>
              </a:rPr>
              <a:t>의 </a:t>
            </a:r>
            <a:r>
              <a:rPr lang="en-US" altLang="ko-KR" sz="1000" b="1" dirty="0" err="1">
                <a:latin typeface="3ds" panose="02000503020000020004" pitchFamily="50" charset="0"/>
              </a:rPr>
              <a:t>Cgr</a:t>
            </a:r>
            <a:r>
              <a:rPr lang="en-US" altLang="ko-KR" sz="1000" b="1" dirty="0">
                <a:latin typeface="3ds" panose="02000503020000020004" pitchFamily="50" charset="0"/>
              </a:rPr>
              <a:t> Management</a:t>
            </a:r>
            <a:r>
              <a:rPr lang="ko-KR" altLang="en-US" sz="1000" b="1" dirty="0">
                <a:latin typeface="3ds" panose="02000503020000020004" pitchFamily="50" charset="0"/>
              </a:rPr>
              <a:t>에서 위와 같이 설정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Save level of details in </a:t>
            </a:r>
            <a:r>
              <a:rPr lang="en-US" altLang="ko-KR" sz="1000" dirty="0" err="1">
                <a:latin typeface="3ds" panose="02000503020000020004" pitchFamily="50" charset="0"/>
              </a:rPr>
              <a:t>cgr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Save </a:t>
            </a:r>
            <a:r>
              <a:rPr lang="en-US" altLang="ko-KR" sz="1000" dirty="0" err="1">
                <a:latin typeface="3ds" panose="02000503020000020004" pitchFamily="50" charset="0"/>
              </a:rPr>
              <a:t>lineic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en-US" altLang="ko-KR" sz="1000" dirty="0" err="1">
                <a:latin typeface="3ds" panose="02000503020000020004" pitchFamily="50" charset="0"/>
              </a:rPr>
              <a:t>elemets</a:t>
            </a:r>
            <a:r>
              <a:rPr lang="en-US" altLang="ko-KR" sz="1000" dirty="0">
                <a:latin typeface="3ds" panose="02000503020000020004" pitchFamily="50" charset="0"/>
              </a:rPr>
              <a:t> in </a:t>
            </a:r>
            <a:r>
              <a:rPr lang="en-US" altLang="ko-KR" sz="1000" dirty="0" err="1">
                <a:latin typeface="3ds" panose="02000503020000020004" pitchFamily="50" charset="0"/>
              </a:rPr>
              <a:t>cgr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선택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52561" y="4189161"/>
            <a:ext cx="2247599" cy="30398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모든 설정 완료 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CATIA V5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종료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17558" b="48858"/>
          <a:stretch/>
        </p:blipFill>
        <p:spPr>
          <a:xfrm>
            <a:off x="382905" y="1425452"/>
            <a:ext cx="4694538" cy="2179215"/>
          </a:xfrm>
          <a:prstGeom prst="rect">
            <a:avLst/>
          </a:prstGeom>
        </p:spPr>
      </p:pic>
      <p:grpSp>
        <p:nvGrpSpPr>
          <p:cNvPr id="13" name="Group 3"/>
          <p:cNvGrpSpPr/>
          <p:nvPr/>
        </p:nvGrpSpPr>
        <p:grpSpPr>
          <a:xfrm>
            <a:off x="562728" y="2960224"/>
            <a:ext cx="1325693" cy="634416"/>
            <a:chOff x="3030696" y="4428747"/>
            <a:chExt cx="1325693" cy="634416"/>
          </a:xfrm>
        </p:grpSpPr>
        <p:sp>
          <p:nvSpPr>
            <p:cNvPr id="14" name="직사각형 16"/>
            <p:cNvSpPr/>
            <p:nvPr/>
          </p:nvSpPr>
          <p:spPr>
            <a:xfrm>
              <a:off x="3225818" y="4621113"/>
              <a:ext cx="913469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080" y="4805854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" name="Group 3"/>
          <p:cNvGrpSpPr/>
          <p:nvPr/>
        </p:nvGrpSpPr>
        <p:grpSpPr>
          <a:xfrm>
            <a:off x="2595803" y="1466867"/>
            <a:ext cx="1246855" cy="607800"/>
            <a:chOff x="3030696" y="4428747"/>
            <a:chExt cx="1246855" cy="607800"/>
          </a:xfrm>
        </p:grpSpPr>
        <p:sp>
          <p:nvSpPr>
            <p:cNvPr id="18" name="직사각형 16"/>
            <p:cNvSpPr/>
            <p:nvPr/>
          </p:nvSpPr>
          <p:spPr>
            <a:xfrm>
              <a:off x="3225819" y="4621113"/>
              <a:ext cx="828574" cy="214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242" y="477923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"/>
          <p:cNvGrpSpPr/>
          <p:nvPr/>
        </p:nvGrpSpPr>
        <p:grpSpPr>
          <a:xfrm>
            <a:off x="1972376" y="1836780"/>
            <a:ext cx="1490146" cy="708151"/>
            <a:chOff x="3030696" y="4428747"/>
            <a:chExt cx="1490146" cy="708151"/>
          </a:xfrm>
        </p:grpSpPr>
        <p:sp>
          <p:nvSpPr>
            <p:cNvPr id="23" name="직사각형 16"/>
            <p:cNvSpPr/>
            <p:nvPr/>
          </p:nvSpPr>
          <p:spPr>
            <a:xfrm>
              <a:off x="3225818" y="4621113"/>
              <a:ext cx="1071001" cy="2962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533" y="4879589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092998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Appendix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69766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Production </a:t>
            </a:r>
            <a:r>
              <a:rPr lang="ko-KR" altLang="en-US" dirty="0">
                <a:latin typeface="3ds" panose="02000503020000020004" pitchFamily="50" charset="0"/>
              </a:rPr>
              <a:t>목적 플랫폼 설치 가이드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Production </a:t>
            </a:r>
            <a:r>
              <a:rPr lang="ko-KR" altLang="en-US" dirty="0">
                <a:latin typeface="3ds" panose="02000503020000020004" pitchFamily="50" charset="0"/>
              </a:rPr>
              <a:t>목적으로 플랫폼 서버를 설치할 경우 </a:t>
            </a:r>
            <a:r>
              <a:rPr lang="en-US" altLang="ko-KR" dirty="0">
                <a:latin typeface="3ds" panose="02000503020000020004" pitchFamily="50" charset="0"/>
              </a:rPr>
              <a:t>Embedded JDK,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ko-KR" altLang="en-US" dirty="0">
                <a:latin typeface="3ds" panose="02000503020000020004" pitchFamily="50" charset="0"/>
              </a:rPr>
              <a:t>를 사용할 수 없으며</a:t>
            </a:r>
            <a:r>
              <a:rPr lang="en-US" altLang="ko-KR" dirty="0">
                <a:latin typeface="3ds" panose="02000503020000020004" pitchFamily="50" charset="0"/>
              </a:rPr>
              <a:t>, External</a:t>
            </a:r>
            <a:r>
              <a:rPr lang="ko-KR" altLang="en-US" dirty="0">
                <a:latin typeface="3ds" panose="02000503020000020004" pitchFamily="50" charset="0"/>
              </a:rPr>
              <a:t> </a:t>
            </a:r>
            <a:r>
              <a:rPr lang="en-US" altLang="ko-KR" dirty="0">
                <a:latin typeface="3ds" panose="02000503020000020004" pitchFamily="50" charset="0"/>
              </a:rPr>
              <a:t>JDK </a:t>
            </a:r>
            <a:r>
              <a:rPr lang="ko-KR" altLang="en-US" dirty="0">
                <a:latin typeface="3ds" panose="02000503020000020004" pitchFamily="50" charset="0"/>
              </a:rPr>
              <a:t>및 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사용 권장</a:t>
            </a:r>
            <a:endParaRPr lang="en-US" altLang="ko-KR" dirty="0">
              <a:latin typeface="3ds" panose="02000503020000020004" pitchFamily="50" charset="0"/>
            </a:endParaRPr>
          </a:p>
          <a:p>
            <a:r>
              <a:rPr lang="en-US" altLang="ko-KR" dirty="0" err="1">
                <a:latin typeface="3ds" panose="02000503020000020004" pitchFamily="50" charset="0"/>
              </a:rPr>
              <a:t>OpenJDK</a:t>
            </a:r>
            <a:r>
              <a:rPr lang="en-US" altLang="ko-KR" dirty="0">
                <a:latin typeface="3ds" panose="02000503020000020004" pitchFamily="50" charset="0"/>
              </a:rPr>
              <a:t> Installation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Apache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Installation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Apache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Post Installation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Installation Example – 3DPassport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1520871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err="1"/>
              <a:t>OpenJDK</a:t>
            </a:r>
            <a:r>
              <a:rPr lang="en-US" altLang="ko-KR" sz="2700" dirty="0"/>
              <a:t>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0779036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https://adoptopenjdk.net/</a:t>
            </a:r>
          </a:p>
          <a:p>
            <a:r>
              <a:rPr lang="ko-KR" altLang="en-US" dirty="0">
                <a:latin typeface="3ds" panose="02000503020000020004" pitchFamily="50" charset="0"/>
              </a:rPr>
              <a:t>위의 링크를 통해 </a:t>
            </a:r>
            <a:r>
              <a:rPr lang="en-US" altLang="ko-KR" dirty="0">
                <a:latin typeface="3ds" panose="02000503020000020004" pitchFamily="50" charset="0"/>
              </a:rPr>
              <a:t>Platform Release</a:t>
            </a:r>
            <a:r>
              <a:rPr lang="ko-KR" altLang="en-US" dirty="0">
                <a:latin typeface="3ds" panose="02000503020000020004" pitchFamily="50" charset="0"/>
              </a:rPr>
              <a:t>에 맞는</a:t>
            </a:r>
            <a:r>
              <a:rPr lang="en-US" altLang="ko-KR" dirty="0">
                <a:latin typeface="3ds" panose="02000503020000020004" pitchFamily="50" charset="0"/>
              </a:rPr>
              <a:t> Version </a:t>
            </a:r>
            <a:r>
              <a:rPr lang="ko-KR" altLang="en-US" dirty="0">
                <a:latin typeface="3ds" panose="02000503020000020004" pitchFamily="50" charset="0"/>
              </a:rPr>
              <a:t>다운로드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본 가이드에서는 </a:t>
            </a:r>
            <a:r>
              <a:rPr lang="en-US" altLang="ko-KR" dirty="0">
                <a:latin typeface="3ds" panose="02000503020000020004" pitchFamily="50" charset="0"/>
              </a:rPr>
              <a:t>OpenJDK11U-jdk_x64_windows_openj9_11.0.11_9_openj9-0.26.0.msi </a:t>
            </a:r>
            <a:r>
              <a:rPr lang="ko-KR" altLang="en-US" dirty="0">
                <a:latin typeface="3ds" panose="02000503020000020004" pitchFamily="50" charset="0"/>
              </a:rPr>
              <a:t>사용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OpenJDK</a:t>
            </a:r>
            <a:r>
              <a:rPr lang="fr-FR" altLang="ko-KR" dirty="0"/>
              <a:t> </a:t>
            </a:r>
            <a:r>
              <a:rPr lang="ko-KR" altLang="en-US" dirty="0"/>
              <a:t>다운로드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1" name="Rectangle 20"/>
          <p:cNvSpPr/>
          <p:nvPr/>
        </p:nvSpPr>
        <p:spPr>
          <a:xfrm>
            <a:off x="5549203" y="975035"/>
            <a:ext cx="2956733" cy="38398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Program Directories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Support Policy for Java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확인 필수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36" y="1773459"/>
            <a:ext cx="4238273" cy="1991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05" y="2720600"/>
            <a:ext cx="4238273" cy="199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8133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1874"/>
            <a:ext cx="3589221" cy="28045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2" y="1110729"/>
            <a:ext cx="3589221" cy="2804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OpenJDK</a:t>
            </a:r>
            <a:r>
              <a:rPr lang="fr-FR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OpenJDK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(1 of</a:t>
            </a:r>
            <a:r>
              <a:rPr lang="ko-KR" altLang="en-US" dirty="0">
                <a:latin typeface="3ds" panose="02000503020000020004" pitchFamily="50" charset="0"/>
              </a:rPr>
              <a:t> </a:t>
            </a:r>
            <a:r>
              <a:rPr lang="en-US" altLang="ko-KR" dirty="0">
                <a:latin typeface="3ds" panose="02000503020000020004" pitchFamily="50" charset="0"/>
              </a:rPr>
              <a:t>3)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996882"/>
            <a:ext cx="2226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다운로드 파일 실행</a:t>
            </a:r>
            <a:r>
              <a:rPr lang="en-US" altLang="ko-KR" sz="1000" b="1" dirty="0">
                <a:latin typeface="3ds" panose="02000503020000020004" pitchFamily="50" charset="0"/>
              </a:rPr>
              <a:t>, 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2" y="3996882"/>
            <a:ext cx="18421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약관 동의 후</a:t>
            </a:r>
            <a:r>
              <a:rPr lang="en-US" altLang="ko-KR" sz="1000" b="1" dirty="0">
                <a:latin typeface="3ds" panose="02000503020000020004" pitchFamily="50" charset="0"/>
              </a:rPr>
              <a:t>, 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grpSp>
        <p:nvGrpSpPr>
          <p:cNvPr id="21" name="Group 3"/>
          <p:cNvGrpSpPr/>
          <p:nvPr/>
        </p:nvGrpSpPr>
        <p:grpSpPr>
          <a:xfrm>
            <a:off x="2514045" y="3441956"/>
            <a:ext cx="962019" cy="593260"/>
            <a:chOff x="3030696" y="4428747"/>
            <a:chExt cx="962019" cy="593260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34269"/>
              <a:ext cx="573593" cy="17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406" y="476469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"/>
          <p:cNvGrpSpPr/>
          <p:nvPr/>
        </p:nvGrpSpPr>
        <p:grpSpPr>
          <a:xfrm>
            <a:off x="7191293" y="3441956"/>
            <a:ext cx="962019" cy="593260"/>
            <a:chOff x="3030696" y="4428747"/>
            <a:chExt cx="962019" cy="593260"/>
          </a:xfrm>
        </p:grpSpPr>
        <p:sp>
          <p:nvSpPr>
            <p:cNvPr id="34" name="직사각형 16"/>
            <p:cNvSpPr/>
            <p:nvPr/>
          </p:nvSpPr>
          <p:spPr>
            <a:xfrm>
              <a:off x="3224217" y="4634269"/>
              <a:ext cx="573593" cy="17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406" y="476469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Group 3"/>
          <p:cNvGrpSpPr/>
          <p:nvPr/>
        </p:nvGrpSpPr>
        <p:grpSpPr>
          <a:xfrm>
            <a:off x="5067962" y="3090997"/>
            <a:ext cx="629420" cy="590722"/>
            <a:chOff x="3030696" y="4428747"/>
            <a:chExt cx="629420" cy="590722"/>
          </a:xfrm>
        </p:grpSpPr>
        <p:sp>
          <p:nvSpPr>
            <p:cNvPr id="38" name="직사각형 16"/>
            <p:cNvSpPr/>
            <p:nvPr/>
          </p:nvSpPr>
          <p:spPr>
            <a:xfrm>
              <a:off x="3224218" y="4634269"/>
              <a:ext cx="196342" cy="17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807" y="476216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801996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30"/>
            <a:ext cx="3589218" cy="28045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97" y="1110729"/>
            <a:ext cx="3589218" cy="2804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OpenJDK</a:t>
            </a:r>
            <a:r>
              <a:rPr lang="fr-FR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OpenJDK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(2 of 3)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996882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832" y="399688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grpSp>
        <p:nvGrpSpPr>
          <p:cNvPr id="21" name="Group 3"/>
          <p:cNvGrpSpPr/>
          <p:nvPr/>
        </p:nvGrpSpPr>
        <p:grpSpPr>
          <a:xfrm>
            <a:off x="2632882" y="3441956"/>
            <a:ext cx="962019" cy="593260"/>
            <a:chOff x="3030696" y="4428747"/>
            <a:chExt cx="962019" cy="593260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34269"/>
              <a:ext cx="573593" cy="17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406" y="476469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"/>
          <p:cNvGrpSpPr/>
          <p:nvPr/>
        </p:nvGrpSpPr>
        <p:grpSpPr>
          <a:xfrm>
            <a:off x="6972473" y="3441956"/>
            <a:ext cx="1181513" cy="587115"/>
            <a:chOff x="3030696" y="4428747"/>
            <a:chExt cx="1181513" cy="587115"/>
          </a:xfrm>
        </p:grpSpPr>
        <p:sp>
          <p:nvSpPr>
            <p:cNvPr id="34" name="직사각형 16"/>
            <p:cNvSpPr/>
            <p:nvPr/>
          </p:nvSpPr>
          <p:spPr>
            <a:xfrm>
              <a:off x="3224217" y="4634269"/>
              <a:ext cx="794780" cy="17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900" y="4758553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356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Windows Update </a:t>
            </a:r>
            <a:r>
              <a:rPr lang="ko-KR" altLang="en-US" dirty="0">
                <a:latin typeface="3ds" panose="02000503020000020004" pitchFamily="50" charset="0"/>
              </a:rPr>
              <a:t>수행 </a:t>
            </a:r>
            <a:r>
              <a:rPr lang="en-US" altLang="ko-KR" dirty="0">
                <a:latin typeface="3ds" panose="02000503020000020004" pitchFamily="50" charset="0"/>
              </a:rPr>
              <a:t>(2 of 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2904" y="3923630"/>
            <a:ext cx="20714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Turn on automatic updates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</p:txBody>
      </p:sp>
      <p:pic>
        <p:nvPicPr>
          <p:cNvPr id="19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4" y="1334068"/>
            <a:ext cx="4331457" cy="24931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20" name="그룹 19"/>
          <p:cNvGrpSpPr/>
          <p:nvPr/>
        </p:nvGrpSpPr>
        <p:grpSpPr>
          <a:xfrm>
            <a:off x="1535800" y="2348953"/>
            <a:ext cx="988706" cy="545309"/>
            <a:chOff x="1393439" y="2853377"/>
            <a:chExt cx="988706" cy="545309"/>
          </a:xfrm>
        </p:grpSpPr>
        <p:sp>
          <p:nvSpPr>
            <p:cNvPr id="21" name="직사각형 16"/>
            <p:cNvSpPr/>
            <p:nvPr/>
          </p:nvSpPr>
          <p:spPr>
            <a:xfrm>
              <a:off x="1635543" y="3025848"/>
              <a:ext cx="544531" cy="1562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836" y="3141377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타원 42"/>
            <p:cNvSpPr/>
            <p:nvPr/>
          </p:nvSpPr>
          <p:spPr>
            <a:xfrm>
              <a:off x="1393439" y="285337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0501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3" y="1110731"/>
            <a:ext cx="3584350" cy="2800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OpenJDK</a:t>
            </a:r>
            <a:r>
              <a:rPr lang="fr-FR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OpenJDK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(3 of 3)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867" y="399688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종료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grpSp>
        <p:nvGrpSpPr>
          <p:cNvPr id="21" name="Group 3"/>
          <p:cNvGrpSpPr/>
          <p:nvPr/>
        </p:nvGrpSpPr>
        <p:grpSpPr>
          <a:xfrm>
            <a:off x="2510653" y="3436959"/>
            <a:ext cx="962019" cy="593260"/>
            <a:chOff x="3030696" y="4428747"/>
            <a:chExt cx="962019" cy="593260"/>
          </a:xfrm>
        </p:grpSpPr>
        <p:sp>
          <p:nvSpPr>
            <p:cNvPr id="22" name="직사각형 16"/>
            <p:cNvSpPr/>
            <p:nvPr/>
          </p:nvSpPr>
          <p:spPr>
            <a:xfrm>
              <a:off x="3224217" y="4634269"/>
              <a:ext cx="573593" cy="17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406" y="476469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Isosceles Triangle 12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115832" y="39968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경로 확인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C:\Program Files\</a:t>
            </a:r>
            <a:r>
              <a:rPr lang="en-US" altLang="ko-KR" sz="1000" dirty="0" err="1">
                <a:latin typeface="3ds" panose="02000503020000020004" pitchFamily="50" charset="0"/>
              </a:rPr>
              <a:t>AdoptOpenJDK</a:t>
            </a:r>
            <a:r>
              <a:rPr lang="en-US" altLang="ko-KR" sz="1000" dirty="0">
                <a:latin typeface="3ds" panose="02000503020000020004" pitchFamily="50" charset="0"/>
              </a:rPr>
              <a:t>\jdk-11.0.11.9-openj9(Default)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49810" b="40227"/>
          <a:stretch/>
        </p:blipFill>
        <p:spPr>
          <a:xfrm>
            <a:off x="5115833" y="1110730"/>
            <a:ext cx="3510008" cy="278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7909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23" y="1512671"/>
            <a:ext cx="2278295" cy="2508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환경변수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40" y="1512671"/>
            <a:ext cx="2306567" cy="24571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063" y="198120"/>
            <a:ext cx="2913147" cy="845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19" y="1775378"/>
            <a:ext cx="2346160" cy="2595438"/>
          </a:xfrm>
          <a:prstGeom prst="rect">
            <a:avLst/>
          </a:prstGeom>
        </p:spPr>
      </p:pic>
      <p:sp>
        <p:nvSpPr>
          <p:cNvPr id="14" name="Content Placeholder 5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200800" cy="3704378"/>
          </a:xfrm>
        </p:spPr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OpenJDK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설치 이후 </a:t>
            </a:r>
            <a:r>
              <a:rPr lang="en-US" altLang="ko-KR" dirty="0">
                <a:latin typeface="3ds" panose="02000503020000020004" pitchFamily="50" charset="0"/>
              </a:rPr>
              <a:t>JAVA </a:t>
            </a:r>
            <a:r>
              <a:rPr lang="ko-KR" altLang="en-US" dirty="0">
                <a:latin typeface="3ds" panose="02000503020000020004" pitchFamily="50" charset="0"/>
              </a:rPr>
              <a:t>설정 진행 </a:t>
            </a:r>
          </a:p>
        </p:txBody>
      </p:sp>
      <p:grpSp>
        <p:nvGrpSpPr>
          <p:cNvPr id="15" name="Group 3"/>
          <p:cNvGrpSpPr/>
          <p:nvPr/>
        </p:nvGrpSpPr>
        <p:grpSpPr>
          <a:xfrm>
            <a:off x="1570853" y="3286489"/>
            <a:ext cx="1150575" cy="585640"/>
            <a:chOff x="3030696" y="4428747"/>
            <a:chExt cx="1150575" cy="585640"/>
          </a:xfrm>
        </p:grpSpPr>
        <p:sp>
          <p:nvSpPr>
            <p:cNvPr id="16" name="직사각형 16"/>
            <p:cNvSpPr/>
            <p:nvPr/>
          </p:nvSpPr>
          <p:spPr>
            <a:xfrm>
              <a:off x="3226122" y="4634269"/>
              <a:ext cx="752131" cy="1459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62" y="475707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3"/>
          <p:cNvGrpSpPr/>
          <p:nvPr/>
        </p:nvGrpSpPr>
        <p:grpSpPr>
          <a:xfrm>
            <a:off x="3880523" y="2345728"/>
            <a:ext cx="755402" cy="586039"/>
            <a:chOff x="3030696" y="4428747"/>
            <a:chExt cx="755402" cy="586039"/>
          </a:xfrm>
        </p:grpSpPr>
        <p:sp>
          <p:nvSpPr>
            <p:cNvPr id="20" name="직사각형 16"/>
            <p:cNvSpPr/>
            <p:nvPr/>
          </p:nvSpPr>
          <p:spPr>
            <a:xfrm>
              <a:off x="3226122" y="4634269"/>
              <a:ext cx="355081" cy="1399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789" y="4757477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2792994" y="2978936"/>
            <a:ext cx="2503273" cy="545309"/>
            <a:chOff x="3030696" y="4428747"/>
            <a:chExt cx="2503273" cy="545309"/>
          </a:xfrm>
        </p:grpSpPr>
        <p:sp>
          <p:nvSpPr>
            <p:cNvPr id="24" name="직사각형 16"/>
            <p:cNvSpPr/>
            <p:nvPr/>
          </p:nvSpPr>
          <p:spPr>
            <a:xfrm>
              <a:off x="3259143" y="4639350"/>
              <a:ext cx="2056020" cy="102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660" y="4716747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3"/>
          <p:cNvGrpSpPr/>
          <p:nvPr/>
        </p:nvGrpSpPr>
        <p:grpSpPr>
          <a:xfrm>
            <a:off x="4231263" y="3387844"/>
            <a:ext cx="755402" cy="586039"/>
            <a:chOff x="3030696" y="4428747"/>
            <a:chExt cx="755402" cy="586039"/>
          </a:xfrm>
        </p:grpSpPr>
        <p:sp>
          <p:nvSpPr>
            <p:cNvPr id="28" name="직사각형 16"/>
            <p:cNvSpPr/>
            <p:nvPr/>
          </p:nvSpPr>
          <p:spPr>
            <a:xfrm>
              <a:off x="3226122" y="4634269"/>
              <a:ext cx="355081" cy="1399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789" y="4757477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32" name="Elbow Connector 31"/>
          <p:cNvCxnSpPr>
            <a:stCxn id="20" idx="3"/>
            <a:endCxn id="3" idx="1"/>
          </p:cNvCxnSpPr>
          <p:nvPr/>
        </p:nvCxnSpPr>
        <p:spPr>
          <a:xfrm flipV="1">
            <a:off x="4431030" y="620918"/>
            <a:ext cx="880033" cy="200028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"/>
          <p:cNvGrpSpPr/>
          <p:nvPr/>
        </p:nvGrpSpPr>
        <p:grpSpPr>
          <a:xfrm>
            <a:off x="5683904" y="236714"/>
            <a:ext cx="1909175" cy="802514"/>
            <a:chOff x="3030696" y="4428747"/>
            <a:chExt cx="1909175" cy="802514"/>
          </a:xfrm>
        </p:grpSpPr>
        <p:sp>
          <p:nvSpPr>
            <p:cNvPr id="34" name="직사각형 16"/>
            <p:cNvSpPr/>
            <p:nvPr/>
          </p:nvSpPr>
          <p:spPr>
            <a:xfrm>
              <a:off x="3226122" y="4634269"/>
              <a:ext cx="1497698" cy="339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2562" y="497395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Group 3"/>
          <p:cNvGrpSpPr/>
          <p:nvPr/>
        </p:nvGrpSpPr>
        <p:grpSpPr>
          <a:xfrm>
            <a:off x="5942336" y="1818891"/>
            <a:ext cx="1034557" cy="559763"/>
            <a:chOff x="3030696" y="4428747"/>
            <a:chExt cx="1034557" cy="559763"/>
          </a:xfrm>
        </p:grpSpPr>
        <p:sp>
          <p:nvSpPr>
            <p:cNvPr id="38" name="직사각형 16"/>
            <p:cNvSpPr/>
            <p:nvPr/>
          </p:nvSpPr>
          <p:spPr>
            <a:xfrm>
              <a:off x="3226122" y="4634269"/>
              <a:ext cx="581822" cy="1092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7944" y="473120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3" name="TextBox 42"/>
          <p:cNvSpPr txBox="1"/>
          <p:nvPr/>
        </p:nvSpPr>
        <p:spPr>
          <a:xfrm>
            <a:off x="308540" y="4061962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환경변수 설정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21073" y="4103630"/>
            <a:ext cx="3111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JAVA_HOME </a:t>
            </a:r>
            <a:r>
              <a:rPr lang="ko-KR" altLang="en-US" sz="1000" b="1" dirty="0">
                <a:latin typeface="3ds" panose="02000503020000020004" pitchFamily="50" charset="0"/>
              </a:rPr>
              <a:t>환경변수 생성 및 환경변수 </a:t>
            </a:r>
            <a:r>
              <a:rPr lang="en-US" altLang="ko-KR" sz="1000" b="1" dirty="0">
                <a:latin typeface="3ds" panose="02000503020000020004" pitchFamily="50" charset="0"/>
              </a:rPr>
              <a:t>Path </a:t>
            </a:r>
            <a:r>
              <a:rPr lang="ko-KR" altLang="en-US" sz="1000" b="1" dirty="0">
                <a:latin typeface="3ds" panose="02000503020000020004" pitchFamily="50" charset="0"/>
              </a:rPr>
              <a:t>설정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09988" y="1077629"/>
            <a:ext cx="3552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JAVA_HOME </a:t>
            </a:r>
            <a:r>
              <a:rPr lang="ko-KR" altLang="en-US" sz="1000" b="1" dirty="0">
                <a:latin typeface="3ds" panose="02000503020000020004" pitchFamily="50" charset="0"/>
              </a:rPr>
              <a:t>환경변수 생성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JAVA_HOME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C:\Program Files\</a:t>
            </a:r>
            <a:r>
              <a:rPr lang="en-US" altLang="ko-KR" sz="1000" dirty="0" err="1">
                <a:latin typeface="3ds" panose="02000503020000020004" pitchFamily="50" charset="0"/>
              </a:rPr>
              <a:t>AdoptOpenJDK</a:t>
            </a:r>
            <a:r>
              <a:rPr lang="en-US" altLang="ko-KR" sz="1000" dirty="0">
                <a:latin typeface="3ds" panose="02000503020000020004" pitchFamily="50" charset="0"/>
              </a:rPr>
              <a:t>\jdk-11.0.11.9-openj9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45049" y="4399696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JAVA_HOME Path </a:t>
            </a:r>
            <a:r>
              <a:rPr lang="ko-KR" altLang="en-US" sz="1000" b="1" dirty="0">
                <a:latin typeface="3ds" panose="02000503020000020004" pitchFamily="50" charset="0"/>
              </a:rPr>
              <a:t>설정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%JAVA_HOME%\bin</a:t>
            </a:r>
          </a:p>
        </p:txBody>
      </p:sp>
      <p:cxnSp>
        <p:nvCxnSpPr>
          <p:cNvPr id="42" name="Elbow Connector 41"/>
          <p:cNvCxnSpPr>
            <a:stCxn id="28" idx="3"/>
          </p:cNvCxnSpPr>
          <p:nvPr/>
        </p:nvCxnSpPr>
        <p:spPr>
          <a:xfrm flipV="1">
            <a:off x="4781770" y="2420471"/>
            <a:ext cx="1251052" cy="124284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259289" y="3560751"/>
            <a:ext cx="2646805" cy="38398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JAVA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환경변수 설정을 하지 않을 경우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3DDashboard, 3DSwym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Error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발생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16210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Apache </a:t>
            </a:r>
            <a:r>
              <a:rPr lang="en-US" altLang="ko-KR" sz="2700" dirty="0" err="1"/>
              <a:t>Tomee</a:t>
            </a:r>
            <a:r>
              <a:rPr lang="en-US" altLang="ko-KR" sz="2700" dirty="0"/>
              <a:t>+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4232842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https://tomee.apache.org/download.html</a:t>
            </a:r>
          </a:p>
          <a:p>
            <a:r>
              <a:rPr lang="ko-KR" altLang="en-US" dirty="0">
                <a:latin typeface="3ds" panose="02000503020000020004" pitchFamily="50" charset="0"/>
              </a:rPr>
              <a:t>위의 링크를 통해 </a:t>
            </a:r>
            <a:r>
              <a:rPr lang="en-US" altLang="ko-KR" dirty="0">
                <a:latin typeface="3ds" panose="02000503020000020004" pitchFamily="50" charset="0"/>
              </a:rPr>
              <a:t>Platform Release</a:t>
            </a:r>
            <a:r>
              <a:rPr lang="ko-KR" altLang="en-US" dirty="0">
                <a:latin typeface="3ds" panose="02000503020000020004" pitchFamily="50" charset="0"/>
              </a:rPr>
              <a:t>에 맞는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Version </a:t>
            </a:r>
            <a:r>
              <a:rPr lang="ko-KR" altLang="en-US" dirty="0">
                <a:latin typeface="3ds" panose="02000503020000020004" pitchFamily="50" charset="0"/>
              </a:rPr>
              <a:t>다운로드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1" name="Rectangle 20"/>
          <p:cNvSpPr/>
          <p:nvPr/>
        </p:nvSpPr>
        <p:spPr>
          <a:xfrm>
            <a:off x="5625292" y="553167"/>
            <a:ext cx="2956733" cy="38398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Program Directories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Support Policy for Application Servers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확인 필수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36" y="1565939"/>
            <a:ext cx="4238273" cy="1991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05" y="2513080"/>
            <a:ext cx="4238273" cy="19911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01492" y="4202883"/>
            <a:ext cx="2956733" cy="38398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본 가이드에서는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Apache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+ 8.0.6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805904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5658" b="55723"/>
          <a:stretch/>
        </p:blipFill>
        <p:spPr>
          <a:xfrm>
            <a:off x="4864747" y="1998957"/>
            <a:ext cx="3665536" cy="1929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0504" b="54165"/>
          <a:stretch/>
        </p:blipFill>
        <p:spPr>
          <a:xfrm>
            <a:off x="4864747" y="253796"/>
            <a:ext cx="3381520" cy="1650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2370" b="49928"/>
          <a:stretch/>
        </p:blipFill>
        <p:spPr>
          <a:xfrm>
            <a:off x="488937" y="1777671"/>
            <a:ext cx="3937197" cy="180318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압축 해제</a:t>
            </a:r>
            <a:endParaRPr lang="en-US" altLang="ko-KR" dirty="0">
              <a:latin typeface="3ds" panose="02000503020000020004" pitchFamily="50" charset="0"/>
            </a:endParaRPr>
          </a:p>
          <a:p>
            <a:r>
              <a:rPr lang="en-US" altLang="ko-KR" dirty="0">
                <a:latin typeface="3ds" panose="02000503020000020004" pitchFamily="50" charset="0"/>
              </a:rPr>
              <a:t>3DPassport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</a:t>
            </a:r>
            <a:r>
              <a:rPr lang="ko-KR" altLang="en-US" dirty="0">
                <a:latin typeface="3ds" panose="02000503020000020004" pitchFamily="50" charset="0"/>
              </a:rPr>
              <a:t> 폴더 배포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grpSp>
        <p:nvGrpSpPr>
          <p:cNvPr id="8" name="Group 7"/>
          <p:cNvGrpSpPr/>
          <p:nvPr/>
        </p:nvGrpSpPr>
        <p:grpSpPr>
          <a:xfrm>
            <a:off x="1420298" y="2959658"/>
            <a:ext cx="1305122" cy="281382"/>
            <a:chOff x="1848176" y="2648299"/>
            <a:chExt cx="1305122" cy="281382"/>
          </a:xfrm>
        </p:grpSpPr>
        <p:sp>
          <p:nvSpPr>
            <p:cNvPr id="36" name="직사각형 4"/>
            <p:cNvSpPr/>
            <p:nvPr/>
          </p:nvSpPr>
          <p:spPr>
            <a:xfrm>
              <a:off x="1934987" y="2722306"/>
              <a:ext cx="1218311" cy="20737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7" name="타원 26"/>
            <p:cNvSpPr/>
            <p:nvPr/>
          </p:nvSpPr>
          <p:spPr>
            <a:xfrm>
              <a:off x="1848176" y="264829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82921" y="1398670"/>
            <a:ext cx="1291596" cy="325305"/>
            <a:chOff x="6154830" y="1443003"/>
            <a:chExt cx="1291596" cy="325305"/>
          </a:xfrm>
        </p:grpSpPr>
        <p:sp>
          <p:nvSpPr>
            <p:cNvPr id="39" name="직사각형 4"/>
            <p:cNvSpPr/>
            <p:nvPr/>
          </p:nvSpPr>
          <p:spPr>
            <a:xfrm>
              <a:off x="6249415" y="1537588"/>
              <a:ext cx="1197011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타원 26"/>
            <p:cNvSpPr/>
            <p:nvPr/>
          </p:nvSpPr>
          <p:spPr>
            <a:xfrm>
              <a:off x="6154830" y="1443003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2092" y="3402609"/>
            <a:ext cx="922784" cy="356502"/>
            <a:chOff x="6026025" y="3207059"/>
            <a:chExt cx="922784" cy="356502"/>
          </a:xfrm>
        </p:grpSpPr>
        <p:sp>
          <p:nvSpPr>
            <p:cNvPr id="38" name="직사각형 4"/>
            <p:cNvSpPr/>
            <p:nvPr/>
          </p:nvSpPr>
          <p:spPr>
            <a:xfrm>
              <a:off x="6162206" y="3332841"/>
              <a:ext cx="786603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1" name="타원 26"/>
            <p:cNvSpPr/>
            <p:nvPr/>
          </p:nvSpPr>
          <p:spPr>
            <a:xfrm>
              <a:off x="6026025" y="320705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88937" y="3800399"/>
            <a:ext cx="31357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압축 해제 및 </a:t>
            </a:r>
            <a:r>
              <a:rPr lang="en-US" altLang="ko-KR" sz="1000" b="1" dirty="0">
                <a:solidFill>
                  <a:srgbClr val="FF0000"/>
                </a:solidFill>
                <a:latin typeface="3ds" panose="02000503020000020004" pitchFamily="50" charset="0"/>
              </a:rPr>
              <a:t>C</a:t>
            </a:r>
            <a:r>
              <a:rPr lang="ko-KR" altLang="en-US" sz="1000" b="1" dirty="0">
                <a:solidFill>
                  <a:srgbClr val="FF0000"/>
                </a:solidFill>
                <a:latin typeface="3ds" panose="02000503020000020004" pitchFamily="50" charset="0"/>
              </a:rPr>
              <a:t>드라이브에 </a:t>
            </a:r>
            <a:r>
              <a:rPr lang="en-US" altLang="ko-KR" sz="1000" b="1" dirty="0">
                <a:solidFill>
                  <a:srgbClr val="FF0000"/>
                </a:solidFill>
                <a:latin typeface="3ds" panose="02000503020000020004" pitchFamily="50" charset="0"/>
              </a:rPr>
              <a:t>3ds </a:t>
            </a:r>
            <a:r>
              <a:rPr lang="ko-KR" altLang="en-US" sz="1000" b="1" dirty="0">
                <a:solidFill>
                  <a:srgbClr val="FF0000"/>
                </a:solidFill>
                <a:latin typeface="3ds" panose="02000503020000020004" pitchFamily="50" charset="0"/>
              </a:rPr>
              <a:t>폴더를 생성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64747" y="4009685"/>
            <a:ext cx="391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폴더 배포 후</a:t>
            </a:r>
            <a:r>
              <a:rPr lang="en-US" altLang="ko-KR" sz="1000" b="1" dirty="0">
                <a:latin typeface="3ds" panose="02000503020000020004" pitchFamily="50" charset="0"/>
              </a:rPr>
              <a:t>, </a:t>
            </a:r>
            <a:r>
              <a:rPr lang="ko-KR" altLang="en-US" sz="1000" b="1" dirty="0">
                <a:latin typeface="3ds" panose="02000503020000020004" pitchFamily="50" charset="0"/>
              </a:rPr>
              <a:t>이름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압축 해제 폴더</a:t>
            </a:r>
            <a:r>
              <a:rPr lang="en-US" altLang="ko-KR" sz="1000" dirty="0">
                <a:latin typeface="3ds" panose="02000503020000020004" pitchFamily="50" charset="0"/>
              </a:rPr>
              <a:t>\ apache-tomee-1.7.2-plus </a:t>
            </a:r>
            <a:r>
              <a:rPr lang="ko-KR" altLang="en-US" sz="1000" dirty="0">
                <a:latin typeface="3ds" panose="02000503020000020004" pitchFamily="50" charset="0"/>
              </a:rPr>
              <a:t>폴더를 </a:t>
            </a:r>
            <a:r>
              <a:rPr lang="en-US" altLang="ko-KR" sz="1000" dirty="0">
                <a:latin typeface="3ds" panose="02000503020000020004" pitchFamily="50" charset="0"/>
              </a:rPr>
              <a:t>C:\3ds\apache-tomee-1.7.2-plus </a:t>
            </a:r>
            <a:r>
              <a:rPr lang="ko-KR" altLang="en-US" sz="1000" dirty="0">
                <a:latin typeface="3ds" panose="02000503020000020004" pitchFamily="50" charset="0"/>
              </a:rPr>
              <a:t>로 이동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해당 폴더 이름을 </a:t>
            </a:r>
            <a:r>
              <a:rPr lang="en-US" altLang="ko-KR" sz="1000" dirty="0">
                <a:latin typeface="3ds" panose="02000503020000020004" pitchFamily="50" charset="0"/>
              </a:rPr>
              <a:t>3dpassport</a:t>
            </a:r>
            <a:r>
              <a:rPr lang="ko-KR" altLang="en-US" sz="1000" dirty="0">
                <a:latin typeface="3ds" panose="02000503020000020004" pitchFamily="50" charset="0"/>
              </a:rPr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181208146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21852" b="58516"/>
          <a:stretch/>
        </p:blipFill>
        <p:spPr>
          <a:xfrm>
            <a:off x="3785290" y="2062935"/>
            <a:ext cx="5019777" cy="17004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r="56648" b="35017"/>
          <a:stretch/>
        </p:blipFill>
        <p:spPr>
          <a:xfrm>
            <a:off x="344871" y="1311878"/>
            <a:ext cx="3172862" cy="25069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337576" y="3928631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server.xml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C:\3ds\3dpassport\conf\server.xml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85290" y="3884286"/>
            <a:ext cx="3915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한글 관련 설정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latin typeface="3ds" panose="02000503020000020004" pitchFamily="50" charset="0"/>
              </a:rPr>
              <a:t>URIEncoding</a:t>
            </a:r>
            <a:r>
              <a:rPr lang="en-US" altLang="ko-KR" sz="1000" dirty="0">
                <a:latin typeface="3ds" panose="02000503020000020004" pitchFamily="50" charset="0"/>
              </a:rPr>
              <a:t>="UTF-8" </a:t>
            </a:r>
            <a:r>
              <a:rPr lang="ko-KR" altLang="en-US" sz="1000" dirty="0">
                <a:latin typeface="3ds" panose="02000503020000020004" pitchFamily="50" charset="0"/>
              </a:rPr>
              <a:t>추가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32077" y="3359813"/>
            <a:ext cx="770199" cy="354235"/>
            <a:chOff x="1869431" y="3251026"/>
            <a:chExt cx="770199" cy="354235"/>
          </a:xfrm>
        </p:grpSpPr>
        <p:sp>
          <p:nvSpPr>
            <p:cNvPr id="30" name="직사각형 4"/>
            <p:cNvSpPr/>
            <p:nvPr/>
          </p:nvSpPr>
          <p:spPr>
            <a:xfrm>
              <a:off x="1968566" y="3335539"/>
              <a:ext cx="671064" cy="269722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26"/>
            <p:cNvSpPr/>
            <p:nvPr/>
          </p:nvSpPr>
          <p:spPr>
            <a:xfrm>
              <a:off x="1869431" y="3251026"/>
              <a:ext cx="190401" cy="19040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88017" y="3073967"/>
            <a:ext cx="1272585" cy="399784"/>
            <a:chOff x="7425887" y="3057738"/>
            <a:chExt cx="1272585" cy="399784"/>
          </a:xfrm>
        </p:grpSpPr>
        <p:sp>
          <p:nvSpPr>
            <p:cNvPr id="53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4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990" y="853498"/>
            <a:ext cx="5273152" cy="83280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316451" y="389586"/>
            <a:ext cx="1957454" cy="41322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Embedded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Port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설정은 아래와 같음</a:t>
            </a:r>
          </a:p>
        </p:txBody>
      </p:sp>
    </p:spTree>
    <p:extLst>
      <p:ext uri="{BB962C8B-B14F-4D97-AF65-F5344CB8AC3E}">
        <p14:creationId xmlns:p14="http://schemas.microsoft.com/office/powerpoint/2010/main" val="229607883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-1" r="41917" b="45265"/>
          <a:stretch/>
        </p:blipFill>
        <p:spPr>
          <a:xfrm>
            <a:off x="488937" y="1777671"/>
            <a:ext cx="3968764" cy="197137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3DSpace_CAS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폴더 배포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488937" y="3911511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3dspace_cas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폴더 배포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C:\3ds\3dpassport </a:t>
            </a:r>
            <a:r>
              <a:rPr lang="ko-KR" altLang="en-US" sz="1000" dirty="0">
                <a:latin typeface="3ds" panose="02000503020000020004" pitchFamily="50" charset="0"/>
              </a:rPr>
              <a:t>폴더를 복사 후 해당 폴더에 붙여 넣기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64747" y="4082086"/>
            <a:ext cx="3915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폴더 이름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붙여 넣은 폴더 이름을 </a:t>
            </a:r>
            <a:r>
              <a:rPr lang="en-US" altLang="ko-KR" sz="1000" dirty="0">
                <a:latin typeface="3ds" panose="02000503020000020004" pitchFamily="50" charset="0"/>
              </a:rPr>
              <a:t>3dspace_cas</a:t>
            </a:r>
            <a:r>
              <a:rPr lang="ko-KR" altLang="en-US" sz="1000" dirty="0">
                <a:latin typeface="3ds" panose="02000503020000020004" pitchFamily="50" charset="0"/>
              </a:rPr>
              <a:t>로 변경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420298" y="2959658"/>
            <a:ext cx="1305122" cy="281382"/>
            <a:chOff x="1848176" y="2648299"/>
            <a:chExt cx="1305122" cy="281382"/>
          </a:xfrm>
        </p:grpSpPr>
        <p:sp>
          <p:nvSpPr>
            <p:cNvPr id="29" name="직사각형 4"/>
            <p:cNvSpPr/>
            <p:nvPr/>
          </p:nvSpPr>
          <p:spPr>
            <a:xfrm>
              <a:off x="1934987" y="2722306"/>
              <a:ext cx="1218311" cy="20737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26"/>
            <p:cNvSpPr/>
            <p:nvPr/>
          </p:nvSpPr>
          <p:spPr>
            <a:xfrm>
              <a:off x="1848176" y="264829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50459" b="53538"/>
          <a:stretch/>
        </p:blipFill>
        <p:spPr>
          <a:xfrm>
            <a:off x="4864747" y="253795"/>
            <a:ext cx="3370950" cy="166644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r="56163" b="55119"/>
          <a:stretch/>
        </p:blipFill>
        <p:spPr>
          <a:xfrm>
            <a:off x="4864747" y="1998957"/>
            <a:ext cx="3626981" cy="1957347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782921" y="1526686"/>
            <a:ext cx="1291596" cy="325305"/>
            <a:chOff x="6154830" y="1443003"/>
            <a:chExt cx="1291596" cy="325305"/>
          </a:xfrm>
        </p:grpSpPr>
        <p:sp>
          <p:nvSpPr>
            <p:cNvPr id="39" name="직사각형 4"/>
            <p:cNvSpPr/>
            <p:nvPr/>
          </p:nvSpPr>
          <p:spPr>
            <a:xfrm>
              <a:off x="6249415" y="1537588"/>
              <a:ext cx="1197011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타원 26"/>
            <p:cNvSpPr/>
            <p:nvPr/>
          </p:nvSpPr>
          <p:spPr>
            <a:xfrm>
              <a:off x="6154830" y="1443003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972092" y="3555009"/>
            <a:ext cx="922784" cy="356502"/>
            <a:chOff x="6026025" y="3207059"/>
            <a:chExt cx="922784" cy="356502"/>
          </a:xfrm>
        </p:grpSpPr>
        <p:sp>
          <p:nvSpPr>
            <p:cNvPr id="42" name="직사각형 4"/>
            <p:cNvSpPr/>
            <p:nvPr/>
          </p:nvSpPr>
          <p:spPr>
            <a:xfrm>
              <a:off x="6162206" y="3332841"/>
              <a:ext cx="786603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3" name="타원 26"/>
            <p:cNvSpPr/>
            <p:nvPr/>
          </p:nvSpPr>
          <p:spPr>
            <a:xfrm>
              <a:off x="6026025" y="320705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09458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r="56843" b="34429"/>
          <a:stretch/>
        </p:blipFill>
        <p:spPr>
          <a:xfrm>
            <a:off x="344871" y="1311879"/>
            <a:ext cx="3172521" cy="254079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3DSpace_CAS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337576" y="3928631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server.xml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C:\3ds\3dpassport\conf\server.xml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85290" y="4201067"/>
            <a:ext cx="3915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Port </a:t>
            </a:r>
            <a:r>
              <a:rPr lang="ko-KR" altLang="en-US" sz="1000" b="1" dirty="0">
                <a:latin typeface="3ds" panose="02000503020000020004" pitchFamily="50" charset="0"/>
              </a:rPr>
              <a:t>관련 설정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port=“8005”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port=“8006”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port=“8080”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port=“8081”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32077" y="3378101"/>
            <a:ext cx="770199" cy="354235"/>
            <a:chOff x="1869431" y="3251026"/>
            <a:chExt cx="770199" cy="354235"/>
          </a:xfrm>
        </p:grpSpPr>
        <p:sp>
          <p:nvSpPr>
            <p:cNvPr id="30" name="직사각형 4"/>
            <p:cNvSpPr/>
            <p:nvPr/>
          </p:nvSpPr>
          <p:spPr>
            <a:xfrm>
              <a:off x="1968566" y="3335539"/>
              <a:ext cx="671064" cy="269722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26"/>
            <p:cNvSpPr/>
            <p:nvPr/>
          </p:nvSpPr>
          <p:spPr>
            <a:xfrm>
              <a:off x="1869431" y="3251026"/>
              <a:ext cx="190401" cy="19040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r="21764" b="63976"/>
          <a:stretch/>
        </p:blipFill>
        <p:spPr>
          <a:xfrm>
            <a:off x="3823478" y="613501"/>
            <a:ext cx="5023429" cy="14760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r="21142" b="58794"/>
          <a:stretch/>
        </p:blipFill>
        <p:spPr>
          <a:xfrm>
            <a:off x="3823478" y="2381585"/>
            <a:ext cx="5025017" cy="167554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021857" y="1328358"/>
            <a:ext cx="1272585" cy="399784"/>
            <a:chOff x="7425887" y="3057738"/>
            <a:chExt cx="1272585" cy="399784"/>
          </a:xfrm>
        </p:grpSpPr>
        <p:sp>
          <p:nvSpPr>
            <p:cNvPr id="53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4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31785" y="3183699"/>
            <a:ext cx="1272585" cy="399784"/>
            <a:chOff x="7425887" y="3057738"/>
            <a:chExt cx="1272585" cy="399784"/>
          </a:xfrm>
        </p:grpSpPr>
        <p:sp>
          <p:nvSpPr>
            <p:cNvPr id="26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rgbClr val="FFFFFF"/>
                  </a:solidFill>
                  <a:latin typeface="Arial Narrow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809190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r="57207" b="50370"/>
          <a:stretch/>
        </p:blipFill>
        <p:spPr>
          <a:xfrm>
            <a:off x="4864747" y="2181837"/>
            <a:ext cx="3623933" cy="22149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-1" r="50873" b="51477"/>
          <a:stretch/>
        </p:blipFill>
        <p:spPr>
          <a:xfrm>
            <a:off x="4864747" y="253795"/>
            <a:ext cx="3409823" cy="17748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r="42605" b="42680"/>
          <a:stretch/>
        </p:blipFill>
        <p:spPr>
          <a:xfrm>
            <a:off x="488937" y="1777671"/>
            <a:ext cx="3996703" cy="21034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3DSpace_NoCAS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폴더 배포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488937" y="3911511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3dspace_nocas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폴더 배포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C:\3ds\3dspace_cas </a:t>
            </a:r>
            <a:r>
              <a:rPr lang="ko-KR" altLang="en-US" sz="1000" dirty="0">
                <a:latin typeface="3ds" panose="02000503020000020004" pitchFamily="50" charset="0"/>
              </a:rPr>
              <a:t>폴더를 복사 후 해당 폴더에 붙여 넣기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64747" y="4497725"/>
            <a:ext cx="3915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폴더 이름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붙여 넣은 폴더 이름을 </a:t>
            </a:r>
            <a:r>
              <a:rPr lang="en-US" altLang="ko-KR" sz="1000" dirty="0">
                <a:latin typeface="3ds" panose="02000503020000020004" pitchFamily="50" charset="0"/>
              </a:rPr>
              <a:t>3dspace_nocas</a:t>
            </a:r>
            <a:r>
              <a:rPr lang="ko-KR" altLang="en-US" sz="1000" dirty="0">
                <a:latin typeface="3ds" panose="02000503020000020004" pitchFamily="50" charset="0"/>
              </a:rPr>
              <a:t>로 변경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420298" y="3112058"/>
            <a:ext cx="1305122" cy="281382"/>
            <a:chOff x="1848176" y="2648299"/>
            <a:chExt cx="1305122" cy="281382"/>
          </a:xfrm>
        </p:grpSpPr>
        <p:sp>
          <p:nvSpPr>
            <p:cNvPr id="29" name="직사각형 4"/>
            <p:cNvSpPr/>
            <p:nvPr/>
          </p:nvSpPr>
          <p:spPr>
            <a:xfrm>
              <a:off x="1934987" y="2722306"/>
              <a:ext cx="1218311" cy="20737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26"/>
            <p:cNvSpPr/>
            <p:nvPr/>
          </p:nvSpPr>
          <p:spPr>
            <a:xfrm>
              <a:off x="1848176" y="264829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782921" y="1676587"/>
            <a:ext cx="1291596" cy="325305"/>
            <a:chOff x="6154830" y="1443003"/>
            <a:chExt cx="1291596" cy="325305"/>
          </a:xfrm>
        </p:grpSpPr>
        <p:sp>
          <p:nvSpPr>
            <p:cNvPr id="39" name="직사각형 4"/>
            <p:cNvSpPr/>
            <p:nvPr/>
          </p:nvSpPr>
          <p:spPr>
            <a:xfrm>
              <a:off x="6249415" y="1537588"/>
              <a:ext cx="1197011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타원 26"/>
            <p:cNvSpPr/>
            <p:nvPr/>
          </p:nvSpPr>
          <p:spPr>
            <a:xfrm>
              <a:off x="6154830" y="1443003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12732" y="3936009"/>
            <a:ext cx="1271988" cy="356502"/>
            <a:chOff x="6026025" y="3207059"/>
            <a:chExt cx="1271988" cy="356502"/>
          </a:xfrm>
        </p:grpSpPr>
        <p:sp>
          <p:nvSpPr>
            <p:cNvPr id="42" name="직사각형 4"/>
            <p:cNvSpPr/>
            <p:nvPr/>
          </p:nvSpPr>
          <p:spPr>
            <a:xfrm>
              <a:off x="6162206" y="3332841"/>
              <a:ext cx="1135807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3" name="타원 26"/>
            <p:cNvSpPr/>
            <p:nvPr/>
          </p:nvSpPr>
          <p:spPr>
            <a:xfrm>
              <a:off x="6026025" y="320705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47830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r="21834" b="63897"/>
          <a:stretch/>
        </p:blipFill>
        <p:spPr>
          <a:xfrm>
            <a:off x="3823478" y="613500"/>
            <a:ext cx="5025715" cy="14813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r="57048" b="33008"/>
          <a:stretch/>
        </p:blipFill>
        <p:spPr>
          <a:xfrm>
            <a:off x="344872" y="1311879"/>
            <a:ext cx="3151364" cy="2590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3DSpace_NoCAS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337576" y="3928631"/>
            <a:ext cx="2651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server.xml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C:\3ds\3dspace_nocas\conf\server.xml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85290" y="4201067"/>
            <a:ext cx="3915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Port </a:t>
            </a:r>
            <a:r>
              <a:rPr lang="ko-KR" altLang="en-US" sz="1000" b="1" dirty="0">
                <a:latin typeface="3ds" panose="02000503020000020004" pitchFamily="50" charset="0"/>
              </a:rPr>
              <a:t>관련 설정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port=“8006”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port=“8007”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port=“8081”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port=“8082”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32077" y="3378101"/>
            <a:ext cx="770199" cy="354235"/>
            <a:chOff x="1869431" y="3251026"/>
            <a:chExt cx="770199" cy="354235"/>
          </a:xfrm>
        </p:grpSpPr>
        <p:sp>
          <p:nvSpPr>
            <p:cNvPr id="30" name="직사각형 4"/>
            <p:cNvSpPr/>
            <p:nvPr/>
          </p:nvSpPr>
          <p:spPr>
            <a:xfrm>
              <a:off x="1968566" y="3335539"/>
              <a:ext cx="671064" cy="269722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26"/>
            <p:cNvSpPr/>
            <p:nvPr/>
          </p:nvSpPr>
          <p:spPr>
            <a:xfrm>
              <a:off x="1869431" y="3251026"/>
              <a:ext cx="190401" cy="19040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21857" y="1328358"/>
            <a:ext cx="1272585" cy="399784"/>
            <a:chOff x="7425887" y="3057738"/>
            <a:chExt cx="1272585" cy="399784"/>
          </a:xfrm>
        </p:grpSpPr>
        <p:sp>
          <p:nvSpPr>
            <p:cNvPr id="53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4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r="21910" b="58749"/>
          <a:stretch/>
        </p:blipFill>
        <p:spPr>
          <a:xfrm>
            <a:off x="3823478" y="2381585"/>
            <a:ext cx="5020802" cy="169257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231785" y="3493579"/>
            <a:ext cx="1272585" cy="399784"/>
            <a:chOff x="7425887" y="3057738"/>
            <a:chExt cx="1272585" cy="399784"/>
          </a:xfrm>
        </p:grpSpPr>
        <p:sp>
          <p:nvSpPr>
            <p:cNvPr id="26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rgbClr val="FFFFFF"/>
                  </a:solidFill>
                  <a:latin typeface="Arial Narrow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785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Windows Update </a:t>
            </a:r>
            <a:r>
              <a:rPr lang="ko-KR" altLang="en-US" dirty="0">
                <a:latin typeface="3ds" panose="02000503020000020004" pitchFamily="50" charset="0"/>
              </a:rPr>
              <a:t>수행 </a:t>
            </a:r>
            <a:r>
              <a:rPr lang="en-US" altLang="ko-KR" dirty="0">
                <a:latin typeface="3ds" panose="02000503020000020004" pitchFamily="50" charset="0"/>
              </a:rPr>
              <a:t>(3 of 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993" y="4020058"/>
            <a:ext cx="2491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Update </a:t>
            </a:r>
            <a:r>
              <a:rPr lang="ko-KR" altLang="en-US" sz="1000" b="1" dirty="0">
                <a:latin typeface="3ds" panose="02000503020000020004" pitchFamily="50" charset="0"/>
              </a:rPr>
              <a:t>대상을 확인 후 </a:t>
            </a:r>
            <a:r>
              <a:rPr lang="en-US" altLang="ko-KR" sz="1000" b="1" dirty="0">
                <a:latin typeface="3ds" panose="02000503020000020004" pitchFamily="50" charset="0"/>
              </a:rPr>
              <a:t>Install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93" y="1410816"/>
            <a:ext cx="3747600" cy="2512814"/>
          </a:xfrm>
          <a:prstGeom prst="rect">
            <a:avLst/>
          </a:prstGeom>
        </p:spPr>
      </p:pic>
      <p:sp>
        <p:nvSpPr>
          <p:cNvPr id="12" name="직사각형 16"/>
          <p:cNvSpPr/>
          <p:nvPr/>
        </p:nvSpPr>
        <p:spPr>
          <a:xfrm>
            <a:off x="3193933" y="3667529"/>
            <a:ext cx="429590" cy="184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868" y="3794975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타원 42"/>
          <p:cNvSpPr/>
          <p:nvPr/>
        </p:nvSpPr>
        <p:spPr>
          <a:xfrm>
            <a:off x="3001304" y="3495058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95" y="2785946"/>
            <a:ext cx="2916731" cy="18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574" y="689247"/>
            <a:ext cx="3719727" cy="1020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"/>
          <p:cNvSpPr/>
          <p:nvPr/>
        </p:nvSpPr>
        <p:spPr>
          <a:xfrm>
            <a:off x="4873112" y="283632"/>
            <a:ext cx="3860138" cy="435438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1574" y="324051"/>
            <a:ext cx="3719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3DSpace Index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설치 중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Error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발생 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아래 참고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468435" y="936504"/>
            <a:ext cx="2547550" cy="37714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Windows Server 2016 R2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에 </a:t>
            </a: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FTS 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설치 전</a:t>
            </a:r>
            <a:b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KB2919355 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가 설치 되었는지 확인 할 것</a:t>
            </a: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62440" y="1765191"/>
            <a:ext cx="3396037" cy="65338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Windows Upgrade 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후에도 </a:t>
            </a: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KB2919355 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가 설치 되지 않으면</a:t>
            </a:r>
            <a:b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아래 설치 파일을 다운받아 순서대로 설치 할 것</a:t>
            </a:r>
            <a:b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Windows8.1-KB2919442-x64.msu </a:t>
            </a:r>
            <a:b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Windows8.1-KB2919355-x64.msu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834738" y="2503988"/>
            <a:ext cx="3936886" cy="246196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KB2919355 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가 설치 되어 있지 않으면 </a:t>
            </a: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FTS 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설치 시</a:t>
            </a: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아래의 </a:t>
            </a: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Error 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발생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19941" y="3955240"/>
            <a:ext cx="3296044" cy="31845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R2022x 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이전 </a:t>
            </a: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Release 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설치 시 해당 </a:t>
            </a:r>
            <a:r>
              <a:rPr lang="en-US" altLang="ko-KR" sz="900" dirty="0">
                <a:solidFill>
                  <a:srgbClr val="C00000"/>
                </a:solidFill>
                <a:latin typeface="3ds" panose="02000503020000020004" pitchFamily="50" charset="0"/>
              </a:rPr>
              <a:t>Error </a:t>
            </a:r>
            <a:r>
              <a:rPr lang="ko-KR" altLang="en-US" sz="900" dirty="0">
                <a:solidFill>
                  <a:srgbClr val="C00000"/>
                </a:solidFill>
                <a:latin typeface="3ds" panose="02000503020000020004" pitchFamily="50" charset="0"/>
              </a:rPr>
              <a:t>발생할 경우 참고</a:t>
            </a:r>
          </a:p>
        </p:txBody>
      </p:sp>
    </p:spTree>
    <p:extLst>
      <p:ext uri="{BB962C8B-B14F-4D97-AF65-F5344CB8AC3E}">
        <p14:creationId xmlns:p14="http://schemas.microsoft.com/office/powerpoint/2010/main" val="23214589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r="58228" b="50870"/>
          <a:stretch/>
        </p:blipFill>
        <p:spPr>
          <a:xfrm>
            <a:off x="4864747" y="2235177"/>
            <a:ext cx="3585833" cy="222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r="43649" b="43030"/>
          <a:stretch/>
        </p:blipFill>
        <p:spPr>
          <a:xfrm>
            <a:off x="486731" y="1777671"/>
            <a:ext cx="3948109" cy="21034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폴더 배포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488937" y="3911511"/>
            <a:ext cx="3857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3dspace_nocas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폴더 배포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C:\3ds\3dspace_nocas </a:t>
            </a:r>
            <a:r>
              <a:rPr lang="ko-KR" altLang="en-US" sz="1000" dirty="0">
                <a:latin typeface="3ds" panose="02000503020000020004" pitchFamily="50" charset="0"/>
              </a:rPr>
              <a:t>폴더를 복사 후 해당 폴더에 붙여 넣기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64747" y="4497725"/>
            <a:ext cx="3915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폴더 이름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붙여 넣은 폴더 이름을 </a:t>
            </a:r>
            <a:r>
              <a:rPr lang="en-US" altLang="ko-KR" sz="1000" dirty="0">
                <a:latin typeface="3ds" panose="02000503020000020004" pitchFamily="50" charset="0"/>
              </a:rPr>
              <a:t>3ddashboard</a:t>
            </a:r>
            <a:r>
              <a:rPr lang="ko-KR" altLang="en-US" sz="1000" dirty="0">
                <a:latin typeface="3ds" panose="02000503020000020004" pitchFamily="50" charset="0"/>
              </a:rPr>
              <a:t>로 변경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420298" y="3254298"/>
            <a:ext cx="1305122" cy="281382"/>
            <a:chOff x="1848176" y="2648299"/>
            <a:chExt cx="1305122" cy="281382"/>
          </a:xfrm>
        </p:grpSpPr>
        <p:sp>
          <p:nvSpPr>
            <p:cNvPr id="29" name="직사각형 4"/>
            <p:cNvSpPr/>
            <p:nvPr/>
          </p:nvSpPr>
          <p:spPr>
            <a:xfrm>
              <a:off x="1934987" y="2722306"/>
              <a:ext cx="1218311" cy="20737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26"/>
            <p:cNvSpPr/>
            <p:nvPr/>
          </p:nvSpPr>
          <p:spPr>
            <a:xfrm>
              <a:off x="1848176" y="264829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38132" y="3687089"/>
            <a:ext cx="1185628" cy="356502"/>
            <a:chOff x="6026025" y="3207059"/>
            <a:chExt cx="1185628" cy="356502"/>
          </a:xfrm>
        </p:grpSpPr>
        <p:sp>
          <p:nvSpPr>
            <p:cNvPr id="42" name="직사각형 4"/>
            <p:cNvSpPr/>
            <p:nvPr/>
          </p:nvSpPr>
          <p:spPr>
            <a:xfrm>
              <a:off x="6162206" y="3332841"/>
              <a:ext cx="1049447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3" name="타원 26"/>
            <p:cNvSpPr/>
            <p:nvPr/>
          </p:nvSpPr>
          <p:spPr>
            <a:xfrm>
              <a:off x="6026025" y="320705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r="50303" b="48036"/>
          <a:stretch/>
        </p:blipFill>
        <p:spPr>
          <a:xfrm>
            <a:off x="4864747" y="253795"/>
            <a:ext cx="3420733" cy="1884885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782921" y="1798507"/>
            <a:ext cx="1291596" cy="325305"/>
            <a:chOff x="6154830" y="1443003"/>
            <a:chExt cx="1291596" cy="325305"/>
          </a:xfrm>
        </p:grpSpPr>
        <p:sp>
          <p:nvSpPr>
            <p:cNvPr id="39" name="직사각형 4"/>
            <p:cNvSpPr/>
            <p:nvPr/>
          </p:nvSpPr>
          <p:spPr>
            <a:xfrm>
              <a:off x="6249415" y="1537588"/>
              <a:ext cx="1197011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타원 26"/>
            <p:cNvSpPr/>
            <p:nvPr/>
          </p:nvSpPr>
          <p:spPr>
            <a:xfrm>
              <a:off x="6154830" y="1443003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994321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r="21862" b="56128"/>
          <a:stretch/>
        </p:blipFill>
        <p:spPr>
          <a:xfrm>
            <a:off x="3823478" y="2381585"/>
            <a:ext cx="5076682" cy="17728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r="21868" b="60240"/>
          <a:stretch/>
        </p:blipFill>
        <p:spPr>
          <a:xfrm>
            <a:off x="3823479" y="613501"/>
            <a:ext cx="5009625" cy="16267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r="65176" b="45534"/>
          <a:stretch/>
        </p:blipFill>
        <p:spPr>
          <a:xfrm>
            <a:off x="344872" y="1311879"/>
            <a:ext cx="3142040" cy="2589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3DDashboard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337576" y="3928631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server.xml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C:\3ds\3ddashboard\conf\server.xml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85290" y="4201067"/>
            <a:ext cx="3915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Port </a:t>
            </a:r>
            <a:r>
              <a:rPr lang="ko-KR" altLang="en-US" sz="1000" b="1" dirty="0">
                <a:latin typeface="3ds" panose="02000503020000020004" pitchFamily="50" charset="0"/>
              </a:rPr>
              <a:t>관련 설정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port=“8007”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port=“8008”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port=“8082”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port=“8083”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32077" y="3335429"/>
            <a:ext cx="770199" cy="354235"/>
            <a:chOff x="1869431" y="3251026"/>
            <a:chExt cx="770199" cy="354235"/>
          </a:xfrm>
        </p:grpSpPr>
        <p:sp>
          <p:nvSpPr>
            <p:cNvPr id="30" name="직사각형 4"/>
            <p:cNvSpPr/>
            <p:nvPr/>
          </p:nvSpPr>
          <p:spPr>
            <a:xfrm>
              <a:off x="1968566" y="3335539"/>
              <a:ext cx="671064" cy="269722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26"/>
            <p:cNvSpPr/>
            <p:nvPr/>
          </p:nvSpPr>
          <p:spPr>
            <a:xfrm>
              <a:off x="1869431" y="3251026"/>
              <a:ext cx="190401" cy="19040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21857" y="1328358"/>
            <a:ext cx="1272585" cy="399784"/>
            <a:chOff x="7425887" y="3057738"/>
            <a:chExt cx="1272585" cy="399784"/>
          </a:xfrm>
        </p:grpSpPr>
        <p:sp>
          <p:nvSpPr>
            <p:cNvPr id="53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4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31785" y="3207067"/>
            <a:ext cx="1272585" cy="399784"/>
            <a:chOff x="7425887" y="3057738"/>
            <a:chExt cx="1272585" cy="399784"/>
          </a:xfrm>
        </p:grpSpPr>
        <p:sp>
          <p:nvSpPr>
            <p:cNvPr id="26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rgbClr val="FFFFFF"/>
                  </a:solidFill>
                  <a:latin typeface="Arial Narrow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8907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r="60672" b="54849"/>
          <a:stretch/>
        </p:blipFill>
        <p:spPr>
          <a:xfrm>
            <a:off x="4864747" y="2235177"/>
            <a:ext cx="3620885" cy="21905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r="59458" b="57663"/>
          <a:stretch/>
        </p:blipFill>
        <p:spPr>
          <a:xfrm>
            <a:off x="4866817" y="253795"/>
            <a:ext cx="3416123" cy="18798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r="54185" b="53283"/>
          <a:stretch/>
        </p:blipFill>
        <p:spPr>
          <a:xfrm>
            <a:off x="486731" y="1777671"/>
            <a:ext cx="3943029" cy="211868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Federated Search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폴더 배포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488937" y="3911511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federated search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폴더 배포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C:\3ds\3dspace_cas </a:t>
            </a:r>
            <a:r>
              <a:rPr lang="ko-KR" altLang="en-US" sz="1000" dirty="0">
                <a:latin typeface="3ds" panose="02000503020000020004" pitchFamily="50" charset="0"/>
              </a:rPr>
              <a:t>폴더를 복사 후 해당 폴더에 붙여 넣기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64747" y="4497725"/>
            <a:ext cx="3915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폴더 이름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붙여 넣은 폴더 이름을 </a:t>
            </a:r>
            <a:r>
              <a:rPr lang="en-US" altLang="ko-KR" sz="1000" dirty="0">
                <a:latin typeface="3ds" panose="02000503020000020004" pitchFamily="50" charset="0"/>
              </a:rPr>
              <a:t>federated</a:t>
            </a:r>
            <a:r>
              <a:rPr lang="ko-KR" altLang="en-US" sz="1000" dirty="0">
                <a:latin typeface="3ds" panose="02000503020000020004" pitchFamily="50" charset="0"/>
              </a:rPr>
              <a:t>로 변경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420298" y="3223818"/>
            <a:ext cx="1305122" cy="281382"/>
            <a:chOff x="1848176" y="2648299"/>
            <a:chExt cx="1305122" cy="281382"/>
          </a:xfrm>
        </p:grpSpPr>
        <p:sp>
          <p:nvSpPr>
            <p:cNvPr id="29" name="직사각형 4"/>
            <p:cNvSpPr/>
            <p:nvPr/>
          </p:nvSpPr>
          <p:spPr>
            <a:xfrm>
              <a:off x="1934987" y="2722306"/>
              <a:ext cx="1218311" cy="20737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26"/>
            <p:cNvSpPr/>
            <p:nvPr/>
          </p:nvSpPr>
          <p:spPr>
            <a:xfrm>
              <a:off x="1848176" y="264829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30868" y="4004081"/>
            <a:ext cx="1185628" cy="356502"/>
            <a:chOff x="6026025" y="3207059"/>
            <a:chExt cx="1185628" cy="356502"/>
          </a:xfrm>
        </p:grpSpPr>
        <p:sp>
          <p:nvSpPr>
            <p:cNvPr id="42" name="직사각형 4"/>
            <p:cNvSpPr/>
            <p:nvPr/>
          </p:nvSpPr>
          <p:spPr>
            <a:xfrm>
              <a:off x="6162206" y="3332841"/>
              <a:ext cx="1049447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3" name="타원 26"/>
            <p:cNvSpPr/>
            <p:nvPr/>
          </p:nvSpPr>
          <p:spPr>
            <a:xfrm>
              <a:off x="6026025" y="320705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782921" y="1758532"/>
            <a:ext cx="1291596" cy="325305"/>
            <a:chOff x="6154830" y="1443003"/>
            <a:chExt cx="1291596" cy="325305"/>
          </a:xfrm>
        </p:grpSpPr>
        <p:sp>
          <p:nvSpPr>
            <p:cNvPr id="39" name="직사각형 4"/>
            <p:cNvSpPr/>
            <p:nvPr/>
          </p:nvSpPr>
          <p:spPr>
            <a:xfrm>
              <a:off x="6249415" y="1537588"/>
              <a:ext cx="1197011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타원 26"/>
            <p:cNvSpPr/>
            <p:nvPr/>
          </p:nvSpPr>
          <p:spPr>
            <a:xfrm>
              <a:off x="6154830" y="1443003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112976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r="20500" b="55350"/>
          <a:stretch/>
        </p:blipFill>
        <p:spPr>
          <a:xfrm>
            <a:off x="3823479" y="2381585"/>
            <a:ext cx="5082778" cy="182160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r="21930" b="60873"/>
          <a:stretch/>
        </p:blipFill>
        <p:spPr>
          <a:xfrm>
            <a:off x="3823479" y="613501"/>
            <a:ext cx="4991337" cy="15962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r="65368" b="45704"/>
          <a:stretch/>
        </p:blipFill>
        <p:spPr>
          <a:xfrm>
            <a:off x="348765" y="1311789"/>
            <a:ext cx="3119859" cy="25774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Federated Search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337576" y="3928631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server.xml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C:\3ds\federated\conf\server.xml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85290" y="4201067"/>
            <a:ext cx="3915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Port </a:t>
            </a:r>
            <a:r>
              <a:rPr lang="ko-KR" altLang="en-US" sz="1000" b="1" dirty="0">
                <a:latin typeface="3ds" panose="02000503020000020004" pitchFamily="50" charset="0"/>
              </a:rPr>
              <a:t>관련 설정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port=“8006”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port=“9006”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port=“8081”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port=“9081”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32077" y="3335429"/>
            <a:ext cx="770199" cy="354235"/>
            <a:chOff x="1869431" y="3251026"/>
            <a:chExt cx="770199" cy="354235"/>
          </a:xfrm>
        </p:grpSpPr>
        <p:sp>
          <p:nvSpPr>
            <p:cNvPr id="30" name="직사각형 4"/>
            <p:cNvSpPr/>
            <p:nvPr/>
          </p:nvSpPr>
          <p:spPr>
            <a:xfrm>
              <a:off x="1968566" y="3335539"/>
              <a:ext cx="671064" cy="269722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26"/>
            <p:cNvSpPr/>
            <p:nvPr/>
          </p:nvSpPr>
          <p:spPr>
            <a:xfrm>
              <a:off x="1869431" y="3251026"/>
              <a:ext cx="190401" cy="19040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21857" y="1328358"/>
            <a:ext cx="1272585" cy="399784"/>
            <a:chOff x="7425887" y="3057738"/>
            <a:chExt cx="1272585" cy="399784"/>
          </a:xfrm>
        </p:grpSpPr>
        <p:sp>
          <p:nvSpPr>
            <p:cNvPr id="53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4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31785" y="3480900"/>
            <a:ext cx="1272585" cy="399784"/>
            <a:chOff x="7425887" y="3057738"/>
            <a:chExt cx="1272585" cy="399784"/>
          </a:xfrm>
        </p:grpSpPr>
        <p:sp>
          <p:nvSpPr>
            <p:cNvPr id="26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rgbClr val="FFFFFF"/>
                  </a:solidFill>
                  <a:latin typeface="Arial Narrow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25686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r="53050" b="44388"/>
          <a:stretch/>
        </p:blipFill>
        <p:spPr>
          <a:xfrm>
            <a:off x="4864747" y="2235177"/>
            <a:ext cx="3626982" cy="22149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r="51808" b="48308"/>
          <a:stretch/>
        </p:blipFill>
        <p:spPr>
          <a:xfrm>
            <a:off x="4866817" y="253795"/>
            <a:ext cx="3399359" cy="18798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r="45095" b="42504"/>
          <a:stretch/>
        </p:blipFill>
        <p:spPr>
          <a:xfrm>
            <a:off x="486731" y="1777671"/>
            <a:ext cx="3945062" cy="212986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폴더 배포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488937" y="3911511"/>
            <a:ext cx="371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3dswym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폴더 배포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C:\3ds\3ddashboard </a:t>
            </a:r>
            <a:r>
              <a:rPr lang="ko-KR" altLang="en-US" sz="1000" dirty="0">
                <a:latin typeface="3ds" panose="02000503020000020004" pitchFamily="50" charset="0"/>
              </a:rPr>
              <a:t>폴더를 복사 후 해당 폴더에 붙여 넣기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64747" y="4497725"/>
            <a:ext cx="3915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폴더 이름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붙여 넣은 폴더 이름을 </a:t>
            </a:r>
            <a:r>
              <a:rPr lang="en-US" altLang="ko-KR" sz="1000" dirty="0">
                <a:latin typeface="3ds" panose="02000503020000020004" pitchFamily="50" charset="0"/>
              </a:rPr>
              <a:t>3dswym</a:t>
            </a:r>
            <a:r>
              <a:rPr lang="ko-KR" altLang="en-US" sz="1000" dirty="0">
                <a:latin typeface="3ds" panose="02000503020000020004" pitchFamily="50" charset="0"/>
              </a:rPr>
              <a:t>로 변경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420298" y="2979978"/>
            <a:ext cx="1305122" cy="281382"/>
            <a:chOff x="1848176" y="2648299"/>
            <a:chExt cx="1305122" cy="281382"/>
          </a:xfrm>
        </p:grpSpPr>
        <p:sp>
          <p:nvSpPr>
            <p:cNvPr id="29" name="직사각형 4"/>
            <p:cNvSpPr/>
            <p:nvPr/>
          </p:nvSpPr>
          <p:spPr>
            <a:xfrm>
              <a:off x="1934987" y="2722306"/>
              <a:ext cx="1218311" cy="20737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26"/>
            <p:cNvSpPr/>
            <p:nvPr/>
          </p:nvSpPr>
          <p:spPr>
            <a:xfrm>
              <a:off x="1848176" y="264829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30868" y="4058945"/>
            <a:ext cx="1185628" cy="356502"/>
            <a:chOff x="6026025" y="3207059"/>
            <a:chExt cx="1185628" cy="356502"/>
          </a:xfrm>
        </p:grpSpPr>
        <p:sp>
          <p:nvSpPr>
            <p:cNvPr id="42" name="직사각형 4"/>
            <p:cNvSpPr/>
            <p:nvPr/>
          </p:nvSpPr>
          <p:spPr>
            <a:xfrm>
              <a:off x="6162206" y="3332841"/>
              <a:ext cx="1049447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3" name="타원 26"/>
            <p:cNvSpPr/>
            <p:nvPr/>
          </p:nvSpPr>
          <p:spPr>
            <a:xfrm>
              <a:off x="6026025" y="320705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782921" y="1532980"/>
            <a:ext cx="1291596" cy="325305"/>
            <a:chOff x="6154830" y="1443003"/>
            <a:chExt cx="1291596" cy="325305"/>
          </a:xfrm>
        </p:grpSpPr>
        <p:sp>
          <p:nvSpPr>
            <p:cNvPr id="39" name="직사각형 4"/>
            <p:cNvSpPr/>
            <p:nvPr/>
          </p:nvSpPr>
          <p:spPr>
            <a:xfrm>
              <a:off x="6249415" y="1537588"/>
              <a:ext cx="1197011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타원 26"/>
            <p:cNvSpPr/>
            <p:nvPr/>
          </p:nvSpPr>
          <p:spPr>
            <a:xfrm>
              <a:off x="6154830" y="1443003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894073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/>
          <a:srcRect r="22312" b="58940"/>
          <a:stretch/>
        </p:blipFill>
        <p:spPr>
          <a:xfrm>
            <a:off x="3823479" y="615646"/>
            <a:ext cx="4960857" cy="16307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r="21835" b="54134"/>
          <a:stretch/>
        </p:blipFill>
        <p:spPr>
          <a:xfrm>
            <a:off x="3823479" y="2381585"/>
            <a:ext cx="4991337" cy="182160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r="58545" b="32707"/>
          <a:stretch/>
        </p:blipFill>
        <p:spPr>
          <a:xfrm>
            <a:off x="348765" y="1311789"/>
            <a:ext cx="3138148" cy="262622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3DSwym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337576" y="3928631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server.xml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C:\3ds\3dswym\conf\server.xml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85290" y="4201067"/>
            <a:ext cx="3915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Port </a:t>
            </a:r>
            <a:r>
              <a:rPr lang="ko-KR" altLang="en-US" sz="1000" b="1" dirty="0">
                <a:latin typeface="3ds" panose="02000503020000020004" pitchFamily="50" charset="0"/>
              </a:rPr>
              <a:t>관련 설정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port=“8008”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port=“8009”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port=“8083”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port=“8084”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32077" y="3396389"/>
            <a:ext cx="770199" cy="354235"/>
            <a:chOff x="1869431" y="3251026"/>
            <a:chExt cx="770199" cy="354235"/>
          </a:xfrm>
        </p:grpSpPr>
        <p:sp>
          <p:nvSpPr>
            <p:cNvPr id="30" name="직사각형 4"/>
            <p:cNvSpPr/>
            <p:nvPr/>
          </p:nvSpPr>
          <p:spPr>
            <a:xfrm>
              <a:off x="1968566" y="3335539"/>
              <a:ext cx="671064" cy="269722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26"/>
            <p:cNvSpPr/>
            <p:nvPr/>
          </p:nvSpPr>
          <p:spPr>
            <a:xfrm>
              <a:off x="1869431" y="3251026"/>
              <a:ext cx="190401" cy="19040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21857" y="1322262"/>
            <a:ext cx="1272585" cy="399784"/>
            <a:chOff x="7425887" y="3057738"/>
            <a:chExt cx="1272585" cy="399784"/>
          </a:xfrm>
        </p:grpSpPr>
        <p:sp>
          <p:nvSpPr>
            <p:cNvPr id="53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4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31785" y="3188292"/>
            <a:ext cx="1272585" cy="399784"/>
            <a:chOff x="7425887" y="3057738"/>
            <a:chExt cx="1272585" cy="399784"/>
          </a:xfrm>
        </p:grpSpPr>
        <p:sp>
          <p:nvSpPr>
            <p:cNvPr id="26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rgbClr val="FFFFFF"/>
                  </a:solidFill>
                  <a:latin typeface="Arial Narrow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15302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r="52982" b="43730"/>
          <a:stretch/>
        </p:blipFill>
        <p:spPr>
          <a:xfrm>
            <a:off x="4864747" y="2235177"/>
            <a:ext cx="3639173" cy="22453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r="46311" b="40828"/>
          <a:stretch/>
        </p:blipFill>
        <p:spPr>
          <a:xfrm>
            <a:off x="4864747" y="253795"/>
            <a:ext cx="3415654" cy="194076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r="45639" b="44229"/>
          <a:stretch/>
        </p:blipFill>
        <p:spPr>
          <a:xfrm>
            <a:off x="486731" y="1777671"/>
            <a:ext cx="3948109" cy="2088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3DComment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폴더 배포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488937" y="3911511"/>
            <a:ext cx="3469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3dcomment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폴더 배포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C:\3ds\3dswym </a:t>
            </a:r>
            <a:r>
              <a:rPr lang="ko-KR" altLang="en-US" sz="1000" dirty="0">
                <a:latin typeface="3ds" panose="02000503020000020004" pitchFamily="50" charset="0"/>
              </a:rPr>
              <a:t>폴더를 복사 후 해당 폴더에 붙여 넣기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64747" y="4497725"/>
            <a:ext cx="3915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폴더 이름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붙여 넣은 폴더 이름을 </a:t>
            </a:r>
            <a:r>
              <a:rPr lang="en-US" altLang="ko-KR" sz="1000" dirty="0">
                <a:latin typeface="3ds" panose="02000503020000020004" pitchFamily="50" charset="0"/>
              </a:rPr>
              <a:t>3dcomment</a:t>
            </a:r>
            <a:r>
              <a:rPr lang="ko-KR" altLang="en-US" sz="1000" dirty="0">
                <a:latin typeface="3ds" panose="02000503020000020004" pitchFamily="50" charset="0"/>
              </a:rPr>
              <a:t>로 변경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420298" y="3533698"/>
            <a:ext cx="1305122" cy="281382"/>
            <a:chOff x="1848176" y="2648299"/>
            <a:chExt cx="1305122" cy="281382"/>
          </a:xfrm>
        </p:grpSpPr>
        <p:sp>
          <p:nvSpPr>
            <p:cNvPr id="29" name="직사각형 4"/>
            <p:cNvSpPr/>
            <p:nvPr/>
          </p:nvSpPr>
          <p:spPr>
            <a:xfrm>
              <a:off x="1934987" y="2722306"/>
              <a:ext cx="1218311" cy="20737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26"/>
            <p:cNvSpPr/>
            <p:nvPr/>
          </p:nvSpPr>
          <p:spPr>
            <a:xfrm>
              <a:off x="1848176" y="264829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30868" y="3475976"/>
            <a:ext cx="1185628" cy="356502"/>
            <a:chOff x="6026025" y="3207059"/>
            <a:chExt cx="1185628" cy="356502"/>
          </a:xfrm>
        </p:grpSpPr>
        <p:sp>
          <p:nvSpPr>
            <p:cNvPr id="42" name="직사각형 4"/>
            <p:cNvSpPr/>
            <p:nvPr/>
          </p:nvSpPr>
          <p:spPr>
            <a:xfrm>
              <a:off x="6162206" y="3332841"/>
              <a:ext cx="1049447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3" name="타원 26"/>
            <p:cNvSpPr/>
            <p:nvPr/>
          </p:nvSpPr>
          <p:spPr>
            <a:xfrm>
              <a:off x="6026025" y="3207059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696561" y="1855052"/>
            <a:ext cx="1291596" cy="325305"/>
            <a:chOff x="6154830" y="1443003"/>
            <a:chExt cx="1291596" cy="325305"/>
          </a:xfrm>
        </p:grpSpPr>
        <p:sp>
          <p:nvSpPr>
            <p:cNvPr id="39" name="직사각형 4"/>
            <p:cNvSpPr/>
            <p:nvPr/>
          </p:nvSpPr>
          <p:spPr>
            <a:xfrm>
              <a:off x="6249415" y="1537588"/>
              <a:ext cx="1197011" cy="2307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타원 26"/>
            <p:cNvSpPr/>
            <p:nvPr/>
          </p:nvSpPr>
          <p:spPr>
            <a:xfrm>
              <a:off x="6154830" y="1443003"/>
              <a:ext cx="189171" cy="18917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141653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/>
          <a:srcRect r="22259" b="60136"/>
          <a:stretch/>
        </p:blipFill>
        <p:spPr>
          <a:xfrm>
            <a:off x="3823479" y="613501"/>
            <a:ext cx="4966953" cy="158410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r="20732" b="54772"/>
          <a:stretch/>
        </p:blipFill>
        <p:spPr>
          <a:xfrm>
            <a:off x="3823479" y="2381585"/>
            <a:ext cx="5064489" cy="179722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r="58673" b="33889"/>
          <a:stretch/>
        </p:blipFill>
        <p:spPr>
          <a:xfrm>
            <a:off x="348765" y="1311789"/>
            <a:ext cx="3123021" cy="25756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3DComment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</a:t>
            </a:r>
            <a:r>
              <a:rPr lang="ko-KR" altLang="en-US" dirty="0"/>
              <a:t>설치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337576" y="3928631"/>
            <a:ext cx="2456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server.xml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C:\3ds\3dcomment\conf\server.xml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85290" y="4201067"/>
            <a:ext cx="3915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Port </a:t>
            </a:r>
            <a:r>
              <a:rPr lang="ko-KR" altLang="en-US" sz="1000" b="1" dirty="0">
                <a:latin typeface="3ds" panose="02000503020000020004" pitchFamily="50" charset="0"/>
              </a:rPr>
              <a:t>관련 설정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port=“8009”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port=“8010”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port=“8084”</a:t>
            </a:r>
            <a:r>
              <a:rPr lang="ko-KR" altLang="en-US" sz="1000" dirty="0"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latin typeface="3ds" panose="02000503020000020004" pitchFamily="50" charset="0"/>
              </a:rPr>
              <a:t>port=“8085”</a:t>
            </a:r>
            <a:r>
              <a:rPr lang="ko-KR" altLang="en-US" sz="1000" dirty="0">
                <a:latin typeface="3ds" panose="02000503020000020004" pitchFamily="50" charset="0"/>
              </a:rPr>
              <a:t>으로 변경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32077" y="3379439"/>
            <a:ext cx="770199" cy="354235"/>
            <a:chOff x="1869431" y="3251026"/>
            <a:chExt cx="770199" cy="354235"/>
          </a:xfrm>
        </p:grpSpPr>
        <p:sp>
          <p:nvSpPr>
            <p:cNvPr id="30" name="직사각형 4"/>
            <p:cNvSpPr/>
            <p:nvPr/>
          </p:nvSpPr>
          <p:spPr>
            <a:xfrm>
              <a:off x="1968566" y="3335539"/>
              <a:ext cx="671064" cy="269722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타원 26"/>
            <p:cNvSpPr/>
            <p:nvPr/>
          </p:nvSpPr>
          <p:spPr>
            <a:xfrm>
              <a:off x="1869431" y="3251026"/>
              <a:ext cx="190401" cy="190401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21857" y="1328358"/>
            <a:ext cx="1272585" cy="399784"/>
            <a:chOff x="7425887" y="3057738"/>
            <a:chExt cx="1272585" cy="399784"/>
          </a:xfrm>
        </p:grpSpPr>
        <p:sp>
          <p:nvSpPr>
            <p:cNvPr id="53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4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31785" y="3200484"/>
            <a:ext cx="1272585" cy="399784"/>
            <a:chOff x="7425887" y="3057738"/>
            <a:chExt cx="1272585" cy="399784"/>
          </a:xfrm>
        </p:grpSpPr>
        <p:sp>
          <p:nvSpPr>
            <p:cNvPr id="26" name="직사각형 4"/>
            <p:cNvSpPr/>
            <p:nvPr/>
          </p:nvSpPr>
          <p:spPr>
            <a:xfrm>
              <a:off x="7533899" y="3178677"/>
              <a:ext cx="1164573" cy="27884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7425887" y="3057738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rgbClr val="FFFFFF"/>
                  </a:solidFill>
                  <a:latin typeface="Arial Narrow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43431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Apache </a:t>
            </a:r>
            <a:r>
              <a:rPr lang="en-US" altLang="ko-KR" sz="2700" dirty="0" err="1"/>
              <a:t>Tomee</a:t>
            </a:r>
            <a:r>
              <a:rPr lang="en-US" altLang="ko-KR" sz="2700" dirty="0"/>
              <a:t>+</a:t>
            </a:r>
            <a:br>
              <a:rPr lang="en-US" altLang="ko-KR" sz="2700" dirty="0"/>
            </a:br>
            <a:r>
              <a:rPr lang="en-US" altLang="ko-KR" sz="2700" dirty="0"/>
              <a:t>post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5719275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r="58801" b="51466"/>
          <a:stretch/>
        </p:blipFill>
        <p:spPr>
          <a:xfrm>
            <a:off x="545905" y="1327747"/>
            <a:ext cx="3534327" cy="2194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6413" b="50730"/>
          <a:stretch/>
        </p:blipFill>
        <p:spPr>
          <a:xfrm>
            <a:off x="4494324" y="1588723"/>
            <a:ext cx="4018396" cy="229953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External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</a:t>
            </a:r>
            <a:r>
              <a:rPr lang="ko-KR" altLang="en-US" dirty="0">
                <a:latin typeface="3ds" panose="02000503020000020004" pitchFamily="50" charset="0"/>
              </a:rPr>
              <a:t>로 </a:t>
            </a:r>
            <a:r>
              <a:rPr lang="en-US" altLang="ko-KR" dirty="0">
                <a:latin typeface="3ds" panose="02000503020000020004" pitchFamily="50" charset="0"/>
              </a:rPr>
              <a:t>Platform </a:t>
            </a:r>
            <a:r>
              <a:rPr lang="ko-KR" altLang="en-US" dirty="0">
                <a:latin typeface="3ds" panose="02000503020000020004" pitchFamily="50" charset="0"/>
              </a:rPr>
              <a:t>각 서비스 설치를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완료하면 </a:t>
            </a:r>
            <a:r>
              <a:rPr lang="en-US" altLang="ko-KR" dirty="0">
                <a:latin typeface="3ds" panose="02000503020000020004" pitchFamily="50" charset="0"/>
              </a:rPr>
              <a:t>setenv.bat</a:t>
            </a:r>
            <a:r>
              <a:rPr lang="ko-KR" altLang="en-US" dirty="0">
                <a:latin typeface="3ds" panose="02000503020000020004" pitchFamily="50" charset="0"/>
              </a:rPr>
              <a:t>파일이 생성되며 아래와 같이 수정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44" name="TextBox 43"/>
          <p:cNvSpPr txBox="1"/>
          <p:nvPr/>
        </p:nvSpPr>
        <p:spPr>
          <a:xfrm>
            <a:off x="545906" y="4253533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setenv.bat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C:\3ds\3dpassport\bin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94324" y="4007440"/>
            <a:ext cx="31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setenv.bat</a:t>
            </a:r>
            <a:r>
              <a:rPr lang="ko-KR" altLang="en-US" sz="1000" b="1" dirty="0">
                <a:latin typeface="3ds" panose="02000503020000020004" pitchFamily="50" charset="0"/>
              </a:rPr>
              <a:t>에 아래 내용 입력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set “title=</a:t>
            </a:r>
            <a:r>
              <a:rPr lang="en-US" altLang="ko-KR" sz="1000" dirty="0">
                <a:solidFill>
                  <a:srgbClr val="FF0000"/>
                </a:solidFill>
                <a:latin typeface="3ds" panose="02000503020000020004" pitchFamily="50" charset="0"/>
              </a:rPr>
              <a:t>3DPassport</a:t>
            </a:r>
            <a:r>
              <a:rPr lang="en-US" altLang="ko-KR" sz="1000" dirty="0">
                <a:latin typeface="3ds" panose="02000503020000020004" pitchFamily="50" charset="0"/>
              </a:rPr>
              <a:t>”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36965" y="2969867"/>
            <a:ext cx="836055" cy="332133"/>
            <a:chOff x="1759825" y="2840733"/>
            <a:chExt cx="836055" cy="332133"/>
          </a:xfrm>
        </p:grpSpPr>
        <p:sp>
          <p:nvSpPr>
            <p:cNvPr id="27" name="직사각형 4"/>
            <p:cNvSpPr/>
            <p:nvPr/>
          </p:nvSpPr>
          <p:spPr>
            <a:xfrm>
              <a:off x="1858959" y="2925245"/>
              <a:ext cx="736921" cy="247621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26"/>
            <p:cNvSpPr/>
            <p:nvPr/>
          </p:nvSpPr>
          <p:spPr>
            <a:xfrm>
              <a:off x="1759825" y="2840733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2602" y="2310715"/>
            <a:ext cx="1780118" cy="335206"/>
            <a:chOff x="4634392" y="1590033"/>
            <a:chExt cx="1780118" cy="335206"/>
          </a:xfrm>
        </p:grpSpPr>
        <p:sp>
          <p:nvSpPr>
            <p:cNvPr id="34" name="직사각형 4"/>
            <p:cNvSpPr/>
            <p:nvPr/>
          </p:nvSpPr>
          <p:spPr>
            <a:xfrm>
              <a:off x="4742404" y="1698044"/>
              <a:ext cx="1672106" cy="227195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26"/>
            <p:cNvSpPr/>
            <p:nvPr/>
          </p:nvSpPr>
          <p:spPr>
            <a:xfrm>
              <a:off x="4634392" y="1590033"/>
              <a:ext cx="216024" cy="216024"/>
            </a:xfrm>
            <a:prstGeom prst="ellipse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545906" y="3616739"/>
            <a:ext cx="3203134" cy="60239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setEnv.bat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에는 해당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WAS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관련된 환경 변수 및 변수 값을 정의해 두는 설정 파일로서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startup.bat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실행될 때 로딩됨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49221" y="1227936"/>
            <a:ext cx="3203134" cy="60239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3DPassport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의 예시이며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3DDashboard, 3DSwym, Federated Search, 3DComment, 3DSpace CAS, 3DSpace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NoCAS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도 동일한 방법으로 설정할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  <a:endParaRPr lang="ko-KR" altLang="en-US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94324" y="4453588"/>
            <a:ext cx="3203134" cy="41144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변수값은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Double Quotation(“ “)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으로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감싸야하며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직접 타이핑하여 입력할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  <a:endParaRPr lang="ko-KR" altLang="en-US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237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UAC(User Account Control) Turn</a:t>
            </a:r>
            <a:r>
              <a:rPr lang="ko-KR" altLang="en-US" dirty="0">
                <a:latin typeface="3ds" panose="02000503020000020004" pitchFamily="50" charset="0"/>
              </a:rPr>
              <a:t> </a:t>
            </a:r>
            <a:r>
              <a:rPr lang="en-US" altLang="ko-KR" dirty="0">
                <a:latin typeface="3ds" panose="02000503020000020004" pitchFamily="50" charset="0"/>
              </a:rPr>
              <a:t>off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" y="1157765"/>
            <a:ext cx="1614871" cy="833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781" y="1495587"/>
            <a:ext cx="3290684" cy="2218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392" y="1960809"/>
            <a:ext cx="3433768" cy="25454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45761" y="2158429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msconfig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Win + R, </a:t>
            </a:r>
            <a:r>
              <a:rPr lang="en-US" altLang="ko-KR" sz="1000" dirty="0" err="1">
                <a:latin typeface="3ds" panose="02000503020000020004" pitchFamily="50" charset="0"/>
              </a:rPr>
              <a:t>msconfig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grpSp>
        <p:nvGrpSpPr>
          <p:cNvPr id="43" name="그룹 52"/>
          <p:cNvGrpSpPr/>
          <p:nvPr/>
        </p:nvGrpSpPr>
        <p:grpSpPr>
          <a:xfrm>
            <a:off x="489626" y="1611953"/>
            <a:ext cx="813881" cy="519731"/>
            <a:chOff x="3095081" y="3835152"/>
            <a:chExt cx="813881" cy="519731"/>
          </a:xfrm>
        </p:grpSpPr>
        <p:grpSp>
          <p:nvGrpSpPr>
            <p:cNvPr id="44" name="그룹 53"/>
            <p:cNvGrpSpPr/>
            <p:nvPr/>
          </p:nvGrpSpPr>
          <p:grpSpPr>
            <a:xfrm>
              <a:off x="3095081" y="3835152"/>
              <a:ext cx="589080" cy="312150"/>
              <a:chOff x="5467387" y="3238818"/>
              <a:chExt cx="589080" cy="312150"/>
            </a:xfrm>
          </p:grpSpPr>
          <p:sp>
            <p:nvSpPr>
              <p:cNvPr id="46" name="직사각형 16"/>
              <p:cNvSpPr/>
              <p:nvPr/>
            </p:nvSpPr>
            <p:spPr>
              <a:xfrm>
                <a:off x="5664146" y="3429373"/>
                <a:ext cx="392321" cy="1215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타원 56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1653" y="4097574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8" name="그룹 52"/>
          <p:cNvGrpSpPr/>
          <p:nvPr/>
        </p:nvGrpSpPr>
        <p:grpSpPr>
          <a:xfrm>
            <a:off x="2945153" y="1516569"/>
            <a:ext cx="720970" cy="545309"/>
            <a:chOff x="3095081" y="3835152"/>
            <a:chExt cx="720970" cy="545309"/>
          </a:xfrm>
        </p:grpSpPr>
        <p:grpSp>
          <p:nvGrpSpPr>
            <p:cNvPr id="49" name="그룹 53"/>
            <p:cNvGrpSpPr/>
            <p:nvPr/>
          </p:nvGrpSpPr>
          <p:grpSpPr>
            <a:xfrm>
              <a:off x="3095081" y="3835152"/>
              <a:ext cx="500516" cy="331282"/>
              <a:chOff x="5467387" y="3238818"/>
              <a:chExt cx="500516" cy="331282"/>
            </a:xfrm>
          </p:grpSpPr>
          <p:sp>
            <p:nvSpPr>
              <p:cNvPr id="51" name="직사각형 16"/>
              <p:cNvSpPr/>
              <p:nvPr/>
            </p:nvSpPr>
            <p:spPr>
              <a:xfrm>
                <a:off x="5664146" y="3424611"/>
                <a:ext cx="303757" cy="14548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타원 56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0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742" y="412315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3" name="그룹 52"/>
          <p:cNvGrpSpPr/>
          <p:nvPr/>
        </p:nvGrpSpPr>
        <p:grpSpPr>
          <a:xfrm>
            <a:off x="1977556" y="1933223"/>
            <a:ext cx="1111597" cy="545309"/>
            <a:chOff x="3095081" y="3835152"/>
            <a:chExt cx="1111597" cy="545309"/>
          </a:xfrm>
        </p:grpSpPr>
        <p:grpSp>
          <p:nvGrpSpPr>
            <p:cNvPr id="54" name="그룹 53"/>
            <p:cNvGrpSpPr/>
            <p:nvPr/>
          </p:nvGrpSpPr>
          <p:grpSpPr>
            <a:xfrm>
              <a:off x="3095081" y="3835152"/>
              <a:ext cx="863275" cy="308574"/>
              <a:chOff x="5467387" y="3238818"/>
              <a:chExt cx="863275" cy="308574"/>
            </a:xfrm>
          </p:grpSpPr>
          <p:sp>
            <p:nvSpPr>
              <p:cNvPr id="56" name="직사각형 16"/>
              <p:cNvSpPr/>
              <p:nvPr/>
            </p:nvSpPr>
            <p:spPr>
              <a:xfrm>
                <a:off x="5664146" y="3429374"/>
                <a:ext cx="666516" cy="11801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9369" y="412315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8" name="그룹 52"/>
          <p:cNvGrpSpPr/>
          <p:nvPr/>
        </p:nvGrpSpPr>
        <p:grpSpPr>
          <a:xfrm>
            <a:off x="4547023" y="3081937"/>
            <a:ext cx="886362" cy="561839"/>
            <a:chOff x="3095081" y="3835152"/>
            <a:chExt cx="886362" cy="561839"/>
          </a:xfrm>
        </p:grpSpPr>
        <p:grpSp>
          <p:nvGrpSpPr>
            <p:cNvPr id="59" name="그룹 53"/>
            <p:cNvGrpSpPr/>
            <p:nvPr/>
          </p:nvGrpSpPr>
          <p:grpSpPr>
            <a:xfrm>
              <a:off x="3095081" y="3835152"/>
              <a:ext cx="656008" cy="342300"/>
              <a:chOff x="5467387" y="3238818"/>
              <a:chExt cx="656008" cy="342300"/>
            </a:xfrm>
          </p:grpSpPr>
          <p:sp>
            <p:nvSpPr>
              <p:cNvPr id="61" name="직사각형 16"/>
              <p:cNvSpPr/>
              <p:nvPr/>
            </p:nvSpPr>
            <p:spPr>
              <a:xfrm>
                <a:off x="5664146" y="3429373"/>
                <a:ext cx="459249" cy="15174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타원 56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0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134" y="413968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3" name="그룹 52"/>
          <p:cNvGrpSpPr/>
          <p:nvPr/>
        </p:nvGrpSpPr>
        <p:grpSpPr>
          <a:xfrm>
            <a:off x="5757492" y="3426219"/>
            <a:ext cx="742068" cy="561839"/>
            <a:chOff x="3095081" y="3835152"/>
            <a:chExt cx="742068" cy="561839"/>
          </a:xfrm>
        </p:grpSpPr>
        <p:grpSp>
          <p:nvGrpSpPr>
            <p:cNvPr id="64" name="그룹 53"/>
            <p:cNvGrpSpPr/>
            <p:nvPr/>
          </p:nvGrpSpPr>
          <p:grpSpPr>
            <a:xfrm>
              <a:off x="3095081" y="3835152"/>
              <a:ext cx="507576" cy="304530"/>
              <a:chOff x="5467387" y="3238818"/>
              <a:chExt cx="507576" cy="304530"/>
            </a:xfrm>
          </p:grpSpPr>
          <p:sp>
            <p:nvSpPr>
              <p:cNvPr id="66" name="직사각형 16"/>
              <p:cNvSpPr/>
              <p:nvPr/>
            </p:nvSpPr>
            <p:spPr>
              <a:xfrm>
                <a:off x="5668908" y="3429373"/>
                <a:ext cx="306055" cy="11397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타원 56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9840" y="413968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8" name="그룹 52"/>
          <p:cNvGrpSpPr/>
          <p:nvPr/>
        </p:nvGrpSpPr>
        <p:grpSpPr>
          <a:xfrm>
            <a:off x="7568829" y="4074917"/>
            <a:ext cx="810718" cy="535784"/>
            <a:chOff x="3095081" y="3835152"/>
            <a:chExt cx="810718" cy="535784"/>
          </a:xfrm>
        </p:grpSpPr>
        <p:grpSp>
          <p:nvGrpSpPr>
            <p:cNvPr id="69" name="그룹 53"/>
            <p:cNvGrpSpPr/>
            <p:nvPr/>
          </p:nvGrpSpPr>
          <p:grpSpPr>
            <a:xfrm>
              <a:off x="3095081" y="3835152"/>
              <a:ext cx="577428" cy="315254"/>
              <a:chOff x="5467387" y="3238818"/>
              <a:chExt cx="577428" cy="315254"/>
            </a:xfrm>
          </p:grpSpPr>
          <p:sp>
            <p:nvSpPr>
              <p:cNvPr id="71" name="직사각형 16"/>
              <p:cNvSpPr/>
              <p:nvPr/>
            </p:nvSpPr>
            <p:spPr>
              <a:xfrm>
                <a:off x="5664147" y="3428172"/>
                <a:ext cx="380668" cy="1259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타원 56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0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490" y="4113627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Rectangle 38"/>
          <p:cNvSpPr/>
          <p:nvPr/>
        </p:nvSpPr>
        <p:spPr>
          <a:xfrm>
            <a:off x="4878594" y="640055"/>
            <a:ext cx="3823462" cy="52875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본 문서에서는 원활한 설치 진행을 위해 해당 설정을 수행하나</a:t>
            </a:r>
            <a:b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고객사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구축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완료 후 해당 설정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원복할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것</a:t>
            </a:r>
          </a:p>
        </p:txBody>
      </p:sp>
    </p:spTree>
    <p:extLst>
      <p:ext uri="{BB962C8B-B14F-4D97-AF65-F5344CB8AC3E}">
        <p14:creationId xmlns:p14="http://schemas.microsoft.com/office/powerpoint/2010/main" val="342835892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r="51930" b="41795"/>
          <a:stretch/>
        </p:blipFill>
        <p:spPr>
          <a:xfrm>
            <a:off x="4287020" y="1217716"/>
            <a:ext cx="2285574" cy="13592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287019" y="2579329"/>
            <a:ext cx="3493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setenv.bat</a:t>
            </a:r>
            <a:r>
              <a:rPr lang="ko-KR" altLang="en-US" sz="1000" b="1" dirty="0">
                <a:latin typeface="3ds" panose="02000503020000020004" pitchFamily="50" charset="0"/>
              </a:rPr>
              <a:t> 파일을 </a:t>
            </a:r>
            <a:r>
              <a:rPr lang="en-US" altLang="ko-KR" sz="1000" b="1" dirty="0">
                <a:latin typeface="3ds" panose="02000503020000020004" pitchFamily="50" charset="0"/>
              </a:rPr>
              <a:t>3DSpace_NoCAS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폴더로 이동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C:\3ds\3dspace_nocas\bin</a:t>
            </a:r>
          </a:p>
        </p:txBody>
      </p:sp>
      <p:sp>
        <p:nvSpPr>
          <p:cNvPr id="34" name="직사각형 4"/>
          <p:cNvSpPr/>
          <p:nvPr/>
        </p:nvSpPr>
        <p:spPr>
          <a:xfrm>
            <a:off x="5101901" y="2373154"/>
            <a:ext cx="457305" cy="1130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82904" y="854927"/>
            <a:ext cx="8509636" cy="3704378"/>
          </a:xfrm>
        </p:spPr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</a:t>
            </a:r>
            <a:r>
              <a:rPr lang="ko-KR" altLang="en-US" dirty="0">
                <a:latin typeface="3ds" panose="02000503020000020004" pitchFamily="50" charset="0"/>
              </a:rPr>
              <a:t>의 경우 타 서비스와 다르게 설치 폴더에 </a:t>
            </a:r>
            <a:r>
              <a:rPr lang="en-US" altLang="ko-KR" dirty="0">
                <a:latin typeface="3ds" panose="02000503020000020004" pitchFamily="50" charset="0"/>
              </a:rPr>
              <a:t>setenv.bat </a:t>
            </a:r>
            <a:r>
              <a:rPr lang="ko-KR" altLang="en-US" dirty="0">
                <a:latin typeface="3ds" panose="02000503020000020004" pitchFamily="50" charset="0"/>
              </a:rPr>
              <a:t>파일이 생성되며 아래와 같은 방법으로 진행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TomEE</a:t>
            </a:r>
            <a:r>
              <a:rPr lang="en-US" altLang="ko-KR" dirty="0"/>
              <a:t>+ post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9244" b="57338"/>
          <a:stretch/>
        </p:blipFill>
        <p:spPr>
          <a:xfrm>
            <a:off x="283336" y="1776266"/>
            <a:ext cx="3626688" cy="186425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3336" y="3732806"/>
            <a:ext cx="2842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폴더에 생성된 </a:t>
            </a:r>
            <a:r>
              <a:rPr lang="en-US" altLang="ko-KR" sz="1000" b="1" dirty="0">
                <a:latin typeface="3ds" panose="02000503020000020004" pitchFamily="50" charset="0"/>
              </a:rPr>
              <a:t>setenv.bat </a:t>
            </a:r>
            <a:r>
              <a:rPr lang="ko-KR" altLang="en-US" sz="1000" b="1" dirty="0">
                <a:latin typeface="3ds" panose="02000503020000020004" pitchFamily="50" charset="0"/>
              </a:rPr>
              <a:t>확인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C:\R2022x\3DSpace\win_b64\templates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7927" y="2308398"/>
            <a:ext cx="2715387" cy="33550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CAS,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NoCAS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위해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2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개의 파일이 생성됨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sp>
        <p:nvSpPr>
          <p:cNvPr id="26" name="직사각형 4"/>
          <p:cNvSpPr/>
          <p:nvPr/>
        </p:nvSpPr>
        <p:spPr>
          <a:xfrm>
            <a:off x="1388061" y="3254212"/>
            <a:ext cx="539341" cy="13978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9" name="직사각형 4"/>
          <p:cNvSpPr/>
          <p:nvPr/>
        </p:nvSpPr>
        <p:spPr>
          <a:xfrm>
            <a:off x="1388060" y="3401934"/>
            <a:ext cx="685977" cy="13978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41020" y="3324927"/>
            <a:ext cx="5254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093420" y="3477327"/>
            <a:ext cx="5254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00111" y="3201349"/>
            <a:ext cx="9220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solidFill>
                  <a:srgbClr val="FF0000"/>
                </a:solidFill>
                <a:latin typeface="3ds" panose="02000503020000020004" pitchFamily="50" charset="0"/>
              </a:rPr>
              <a:t>NoCAS</a:t>
            </a:r>
            <a:r>
              <a:rPr lang="ko-KR" altLang="en-US" sz="900" dirty="0">
                <a:solidFill>
                  <a:srgbClr val="FF0000"/>
                </a:solidFill>
                <a:latin typeface="3ds" panose="02000503020000020004" pitchFamily="50" charset="0"/>
              </a:rPr>
              <a:t>용 파일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54661" y="3370603"/>
            <a:ext cx="7713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3ds" panose="02000503020000020004" pitchFamily="50" charset="0"/>
              </a:rPr>
              <a:t>CAS</a:t>
            </a:r>
            <a:r>
              <a:rPr lang="ko-KR" altLang="en-US" sz="900" dirty="0">
                <a:solidFill>
                  <a:srgbClr val="FF0000"/>
                </a:solidFill>
                <a:latin typeface="3ds" panose="02000503020000020004" pitchFamily="50" charset="0"/>
              </a:rPr>
              <a:t>용 파일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5553" b="52490"/>
          <a:stretch/>
        </p:blipFill>
        <p:spPr>
          <a:xfrm>
            <a:off x="4287020" y="3037095"/>
            <a:ext cx="2186101" cy="1315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58351" b="53345"/>
          <a:stretch/>
        </p:blipFill>
        <p:spPr>
          <a:xfrm>
            <a:off x="6709281" y="3037095"/>
            <a:ext cx="2182321" cy="1291519"/>
          </a:xfrm>
          <a:prstGeom prst="rect">
            <a:avLst/>
          </a:prstGeom>
        </p:spPr>
      </p:pic>
      <p:sp>
        <p:nvSpPr>
          <p:cNvPr id="40" name="직사각형 4"/>
          <p:cNvSpPr/>
          <p:nvPr/>
        </p:nvSpPr>
        <p:spPr>
          <a:xfrm>
            <a:off x="5082903" y="4107264"/>
            <a:ext cx="553339" cy="1130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1" name="직사각형 4"/>
          <p:cNvSpPr/>
          <p:nvPr/>
        </p:nvSpPr>
        <p:spPr>
          <a:xfrm>
            <a:off x="7506226" y="4107079"/>
            <a:ext cx="457305" cy="1130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87019" y="4378100"/>
            <a:ext cx="4267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setenvCAS.bat</a:t>
            </a:r>
            <a:r>
              <a:rPr lang="ko-KR" altLang="en-US" sz="1000" b="1" dirty="0">
                <a:latin typeface="3ds" panose="02000503020000020004" pitchFamily="50" charset="0"/>
              </a:rPr>
              <a:t> 파일을 </a:t>
            </a:r>
            <a:r>
              <a:rPr lang="en-US" altLang="ko-KR" sz="1000" b="1" dirty="0">
                <a:latin typeface="3ds" panose="02000503020000020004" pitchFamily="50" charset="0"/>
              </a:rPr>
              <a:t>3DSpace_CAS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폴더로 이동 후 이름 변경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C:\3ds\3dspace_cas\bin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setenvCAS.bat </a:t>
            </a:r>
            <a:r>
              <a:rPr lang="en-US" altLang="ko-KR" sz="1000" dirty="0">
                <a:latin typeface="3ds" panose="02000503020000020004" pitchFamily="50" charset="0"/>
                <a:sym typeface="Wingdings" panose="05000000000000000000" pitchFamily="2" charset="2"/>
              </a:rPr>
              <a:t> setenv.bat</a:t>
            </a:r>
            <a:endParaRPr lang="en-US" altLang="ko-KR" sz="1000" dirty="0">
              <a:latin typeface="3ds" panose="02000503020000020004" pitchFamily="50" charset="0"/>
            </a:endParaRPr>
          </a:p>
        </p:txBody>
      </p:sp>
      <p:sp>
        <p:nvSpPr>
          <p:cNvPr id="27" name="Isosceles Triangle 26"/>
          <p:cNvSpPr/>
          <p:nvPr/>
        </p:nvSpPr>
        <p:spPr>
          <a:xfrm rot="5400000">
            <a:off x="6297123" y="3713496"/>
            <a:ext cx="588155" cy="136529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Curved Connector 10"/>
          <p:cNvCxnSpPr>
            <a:stCxn id="37" idx="3"/>
            <a:endCxn id="40" idx="1"/>
          </p:cNvCxnSpPr>
          <p:nvPr/>
        </p:nvCxnSpPr>
        <p:spPr>
          <a:xfrm>
            <a:off x="3326026" y="3486019"/>
            <a:ext cx="1756877" cy="67775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40" idx="3"/>
          </p:cNvCxnSpPr>
          <p:nvPr/>
        </p:nvCxnSpPr>
        <p:spPr>
          <a:xfrm>
            <a:off x="5636242" y="4163770"/>
            <a:ext cx="1869984" cy="2110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3" idx="3"/>
            <a:endCxn id="34" idx="1"/>
          </p:cNvCxnSpPr>
          <p:nvPr/>
        </p:nvCxnSpPr>
        <p:spPr>
          <a:xfrm flipV="1">
            <a:off x="3322158" y="2429660"/>
            <a:ext cx="1779743" cy="887105"/>
          </a:xfrm>
          <a:prstGeom prst="curvedConnector3">
            <a:avLst>
              <a:gd name="adj1" fmla="val 4109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575502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3DSpace CAS &amp; </a:t>
            </a:r>
            <a:r>
              <a:rPr lang="en-US" altLang="ko-KR" dirty="0" err="1"/>
              <a:t>NoCAS</a:t>
            </a:r>
            <a:r>
              <a:rPr lang="en-US" altLang="ko-KR" dirty="0"/>
              <a:t> Deploy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3DSpace </a:t>
            </a:r>
            <a:r>
              <a:rPr lang="ko-KR" altLang="en-US" dirty="0">
                <a:latin typeface="3ds" panose="02000503020000020004" pitchFamily="50" charset="0"/>
              </a:rPr>
              <a:t>서비스를 위한 </a:t>
            </a:r>
            <a:r>
              <a:rPr lang="en-US" altLang="ko-KR" dirty="0">
                <a:latin typeface="3ds" panose="02000503020000020004" pitchFamily="50" charset="0"/>
              </a:rPr>
              <a:t>Deploy</a:t>
            </a:r>
            <a:r>
              <a:rPr lang="ko-KR" altLang="en-US" dirty="0">
                <a:latin typeface="3ds" panose="02000503020000020004" pitchFamily="50" charset="0"/>
              </a:rPr>
              <a:t>를 아래와 같이 진행</a:t>
            </a:r>
            <a:endParaRPr lang="en-US" altLang="ko-KR" dirty="0">
              <a:latin typeface="3ds" panose="0200050302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41" y="1324853"/>
            <a:ext cx="4174743" cy="2191553"/>
          </a:xfrm>
          <a:prstGeom prst="rect">
            <a:avLst/>
          </a:prstGeom>
          <a:ln w="6350">
            <a:solidFill>
              <a:srgbClr val="3E97DE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5" y="1324833"/>
            <a:ext cx="4174743" cy="2189603"/>
          </a:xfrm>
          <a:prstGeom prst="rect">
            <a:avLst/>
          </a:prstGeom>
          <a:ln w="6350">
            <a:solidFill>
              <a:srgbClr val="3E97DE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03541" y="3652985"/>
            <a:ext cx="3509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내 아래 경로에 설치된 </a:t>
            </a:r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폴더를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r>
              <a:rPr lang="en-US" altLang="ko-KR" sz="1000" b="1" dirty="0">
                <a:latin typeface="3ds" panose="02000503020000020004" pitchFamily="50" charset="0"/>
              </a:rPr>
              <a:t>3DSpace CAS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폴더 내 아래 경로로 이동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C:\R2022x\3DSpace\distrib_CAS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C:\3ds\3dspace_cas\webapps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3515" y="3652985"/>
            <a:ext cx="3496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ko-KR" altLang="en-US" sz="1000" b="1" dirty="0">
                <a:latin typeface="3ds" panose="02000503020000020004" pitchFamily="50" charset="0"/>
              </a:rPr>
              <a:t>설치 폴더 내 아래 경로에 설치된 </a:t>
            </a:r>
            <a:r>
              <a:rPr lang="en-US" altLang="ko-KR" sz="1000" b="1" dirty="0">
                <a:latin typeface="3ds" panose="02000503020000020004" pitchFamily="50" charset="0"/>
              </a:rPr>
              <a:t>internal </a:t>
            </a:r>
            <a:r>
              <a:rPr lang="ko-KR" altLang="en-US" sz="1000" b="1" dirty="0">
                <a:latin typeface="3ds" panose="02000503020000020004" pitchFamily="50" charset="0"/>
              </a:rPr>
              <a:t>폴더를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r>
              <a:rPr lang="en-US" altLang="ko-KR" sz="1000" b="1" dirty="0">
                <a:latin typeface="3ds" panose="02000503020000020004" pitchFamily="50" charset="0"/>
              </a:rPr>
              <a:t>3DSpace </a:t>
            </a:r>
            <a:r>
              <a:rPr lang="en-US" altLang="ko-KR" sz="1000" b="1" dirty="0" err="1">
                <a:latin typeface="3ds" panose="02000503020000020004" pitchFamily="50" charset="0"/>
              </a:rPr>
              <a:t>NoCAS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폴더 내 아래 경로로 이동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C:\R2022x\3DSpace\distrib_NoCAS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C:\3ds\3dspace_nocas\webapps</a:t>
            </a:r>
          </a:p>
        </p:txBody>
      </p:sp>
      <p:sp>
        <p:nvSpPr>
          <p:cNvPr id="11" name="직사각형 4"/>
          <p:cNvSpPr/>
          <p:nvPr/>
        </p:nvSpPr>
        <p:spPr>
          <a:xfrm>
            <a:off x="680257" y="1874927"/>
            <a:ext cx="1474653" cy="1130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직사각형 4"/>
          <p:cNvSpPr/>
          <p:nvPr/>
        </p:nvSpPr>
        <p:spPr>
          <a:xfrm>
            <a:off x="933435" y="2097006"/>
            <a:ext cx="625397" cy="1130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직사각형 4"/>
          <p:cNvSpPr/>
          <p:nvPr/>
        </p:nvSpPr>
        <p:spPr>
          <a:xfrm>
            <a:off x="2590785" y="3158091"/>
            <a:ext cx="625397" cy="1130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직사각형 4"/>
          <p:cNvSpPr/>
          <p:nvPr/>
        </p:nvSpPr>
        <p:spPr>
          <a:xfrm>
            <a:off x="2337607" y="2935310"/>
            <a:ext cx="1474653" cy="1130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직사각형 4"/>
          <p:cNvSpPr/>
          <p:nvPr/>
        </p:nvSpPr>
        <p:spPr>
          <a:xfrm>
            <a:off x="5060487" y="1874927"/>
            <a:ext cx="1543389" cy="1130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직사각형 4"/>
          <p:cNvSpPr/>
          <p:nvPr/>
        </p:nvSpPr>
        <p:spPr>
          <a:xfrm>
            <a:off x="5315013" y="2097006"/>
            <a:ext cx="625397" cy="1130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직사각형 4"/>
          <p:cNvSpPr/>
          <p:nvPr/>
        </p:nvSpPr>
        <p:spPr>
          <a:xfrm>
            <a:off x="6968553" y="3312396"/>
            <a:ext cx="625397" cy="1130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" name="직사각형 4"/>
          <p:cNvSpPr/>
          <p:nvPr/>
        </p:nvSpPr>
        <p:spPr>
          <a:xfrm>
            <a:off x="6719185" y="2935310"/>
            <a:ext cx="1489460" cy="1130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urved Connector 21"/>
          <p:cNvCxnSpPr>
            <a:stCxn id="12" idx="3"/>
            <a:endCxn id="13" idx="1"/>
          </p:cNvCxnSpPr>
          <p:nvPr/>
        </p:nvCxnSpPr>
        <p:spPr>
          <a:xfrm>
            <a:off x="1558832" y="2153512"/>
            <a:ext cx="1031953" cy="106108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6" idx="3"/>
            <a:endCxn id="17" idx="1"/>
          </p:cNvCxnSpPr>
          <p:nvPr/>
        </p:nvCxnSpPr>
        <p:spPr>
          <a:xfrm>
            <a:off x="5940410" y="2153512"/>
            <a:ext cx="1028143" cy="121539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6061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Installation example</a:t>
            </a:r>
            <a:br>
              <a:rPr lang="en-US" altLang="ko-KR" sz="2700" dirty="0"/>
            </a:br>
            <a:r>
              <a:rPr lang="en-US" altLang="ko-KR" sz="2700" dirty="0"/>
              <a:t>-3DPassport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0890812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9" y="1111877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9204" b="30699"/>
          <a:stretch/>
        </p:blipFill>
        <p:spPr>
          <a:xfrm>
            <a:off x="461820" y="1286970"/>
            <a:ext cx="3567243" cy="2291609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3DPassport 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grpSp>
        <p:nvGrpSpPr>
          <p:cNvPr id="36" name="Group 3"/>
          <p:cNvGrpSpPr/>
          <p:nvPr/>
        </p:nvGrpSpPr>
        <p:grpSpPr>
          <a:xfrm>
            <a:off x="1166855" y="2931721"/>
            <a:ext cx="1002202" cy="618449"/>
            <a:chOff x="3019398" y="4442850"/>
            <a:chExt cx="1002202" cy="618449"/>
          </a:xfrm>
        </p:grpSpPr>
        <p:sp>
          <p:nvSpPr>
            <p:cNvPr id="37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0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4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086393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7"/>
            <a:ext cx="3585295" cy="264179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1180" t="219" r="1111" b="1514"/>
          <a:stretch/>
        </p:blipFill>
        <p:spPr>
          <a:xfrm>
            <a:off x="5115837" y="1111877"/>
            <a:ext cx="3585295" cy="2639749"/>
          </a:xfrm>
          <a:prstGeom prst="rect">
            <a:avLst/>
          </a:prstGeom>
          <a:ln>
            <a:solidFill>
              <a:srgbClr val="89BFEA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3DPassport </a:t>
            </a:r>
            <a:r>
              <a:rPr lang="ko-KR" altLang="en-US" sz="1000" b="1" dirty="0">
                <a:latin typeface="3ds" panose="02000503020000020004" pitchFamily="50" charset="0"/>
              </a:rPr>
              <a:t>설치 폴더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C:\R2022x\3DPassport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JDK)</a:t>
            </a:r>
            <a:r>
              <a:rPr lang="ko-KR" altLang="en-US" sz="1000" b="1" dirty="0">
                <a:latin typeface="3ds" panose="02000503020000020004" pitchFamily="50" charset="0"/>
              </a:rPr>
              <a:t> 체크 해제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grpSp>
        <p:nvGrpSpPr>
          <p:cNvPr id="16" name="Group 3"/>
          <p:cNvGrpSpPr/>
          <p:nvPr/>
        </p:nvGrpSpPr>
        <p:grpSpPr>
          <a:xfrm>
            <a:off x="973815" y="2115184"/>
            <a:ext cx="1238524" cy="363810"/>
            <a:chOff x="3019398" y="4442850"/>
            <a:chExt cx="1238524" cy="363810"/>
          </a:xfrm>
        </p:grpSpPr>
        <p:sp>
          <p:nvSpPr>
            <p:cNvPr id="17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" name="Group 3"/>
          <p:cNvGrpSpPr/>
          <p:nvPr/>
        </p:nvGrpSpPr>
        <p:grpSpPr>
          <a:xfrm>
            <a:off x="7390844" y="3258196"/>
            <a:ext cx="929944" cy="553304"/>
            <a:chOff x="3030696" y="4428747"/>
            <a:chExt cx="929944" cy="553304"/>
          </a:xfrm>
        </p:grpSpPr>
        <p:sp>
          <p:nvSpPr>
            <p:cNvPr id="2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3"/>
          <p:cNvGrpSpPr/>
          <p:nvPr/>
        </p:nvGrpSpPr>
        <p:grpSpPr>
          <a:xfrm>
            <a:off x="2717594" y="3258196"/>
            <a:ext cx="929944" cy="632552"/>
            <a:chOff x="3030696" y="4428747"/>
            <a:chExt cx="929944" cy="632552"/>
          </a:xfrm>
        </p:grpSpPr>
        <p:sp>
          <p:nvSpPr>
            <p:cNvPr id="2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3"/>
          <p:cNvGrpSpPr/>
          <p:nvPr/>
        </p:nvGrpSpPr>
        <p:grpSpPr>
          <a:xfrm>
            <a:off x="5543996" y="2250681"/>
            <a:ext cx="657615" cy="598775"/>
            <a:chOff x="3123650" y="4493540"/>
            <a:chExt cx="657615" cy="598775"/>
          </a:xfrm>
        </p:grpSpPr>
        <p:sp>
          <p:nvSpPr>
            <p:cNvPr id="29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Rectangle 31"/>
          <p:cNvSpPr/>
          <p:nvPr/>
        </p:nvSpPr>
        <p:spPr>
          <a:xfrm>
            <a:off x="6072956" y="1510673"/>
            <a:ext cx="2829856" cy="3545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Production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목적의 플랫폼 서버 설치 시 미리 설치한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OpenJDK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062988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7" y="1111878"/>
            <a:ext cx="3562194" cy="26690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7" y="3787157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OpenJDK</a:t>
            </a:r>
            <a:r>
              <a:rPr lang="ko-KR" altLang="en-US" sz="1000" b="1" dirty="0">
                <a:latin typeface="3ds" panose="02000503020000020004" pitchFamily="50" charset="0"/>
              </a:rPr>
              <a:t> 경로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C:\Program Files\</a:t>
            </a:r>
            <a:r>
              <a:rPr lang="en-US" altLang="ko-KR" sz="1000" dirty="0" err="1">
                <a:latin typeface="3ds" panose="02000503020000020004" pitchFamily="50" charset="0"/>
              </a:rPr>
              <a:t>AdoptOpenJDK</a:t>
            </a:r>
            <a:r>
              <a:rPr lang="en-US" altLang="ko-KR" sz="1000" dirty="0">
                <a:latin typeface="3ds" panose="02000503020000020004" pitchFamily="50" charset="0"/>
              </a:rPr>
              <a:t>\jre-11.0.11.9-openj9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36166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This install is for Testing or Demonstration purposes only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(it uses an embedded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+)</a:t>
            </a:r>
            <a:r>
              <a:rPr lang="ko-KR" altLang="en-US" sz="1000" b="1" dirty="0">
                <a:latin typeface="3ds" panose="02000503020000020004" pitchFamily="50" charset="0"/>
              </a:rPr>
              <a:t> 체크 해제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endParaRPr lang="en-US" altLang="ko-KR" sz="1000" dirty="0">
              <a:latin typeface="3ds" panose="02000503020000020004" pitchFamily="50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1102" t="443" r="1100" b="1686"/>
          <a:stretch/>
        </p:blipFill>
        <p:spPr>
          <a:xfrm>
            <a:off x="5115837" y="1111877"/>
            <a:ext cx="3701157" cy="2620420"/>
          </a:xfrm>
          <a:prstGeom prst="rect">
            <a:avLst/>
          </a:prstGeom>
          <a:ln>
            <a:solidFill>
              <a:srgbClr val="89BFEA"/>
            </a:solidFill>
          </a:ln>
        </p:spPr>
      </p:pic>
      <p:grpSp>
        <p:nvGrpSpPr>
          <p:cNvPr id="33" name="Group 3"/>
          <p:cNvGrpSpPr/>
          <p:nvPr/>
        </p:nvGrpSpPr>
        <p:grpSpPr>
          <a:xfrm>
            <a:off x="7654896" y="3272866"/>
            <a:ext cx="929944" cy="553304"/>
            <a:chOff x="3030696" y="4428747"/>
            <a:chExt cx="929944" cy="553304"/>
          </a:xfrm>
        </p:grpSpPr>
        <p:sp>
          <p:nvSpPr>
            <p:cNvPr id="3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7247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Group 3"/>
          <p:cNvGrpSpPr/>
          <p:nvPr/>
        </p:nvGrpSpPr>
        <p:grpSpPr>
          <a:xfrm>
            <a:off x="5441306" y="2250681"/>
            <a:ext cx="657615" cy="598775"/>
            <a:chOff x="3123650" y="4493540"/>
            <a:chExt cx="657615" cy="598775"/>
          </a:xfrm>
        </p:grpSpPr>
        <p:sp>
          <p:nvSpPr>
            <p:cNvPr id="38" name="직사각형 16"/>
            <p:cNvSpPr/>
            <p:nvPr/>
          </p:nvSpPr>
          <p:spPr>
            <a:xfrm>
              <a:off x="3359719" y="4693964"/>
              <a:ext cx="174241" cy="175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9" name="타원 32"/>
            <p:cNvSpPr/>
            <p:nvPr/>
          </p:nvSpPr>
          <p:spPr>
            <a:xfrm>
              <a:off x="3123650" y="449354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956" y="483500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1" name="Rectangle 40"/>
          <p:cNvSpPr/>
          <p:nvPr/>
        </p:nvSpPr>
        <p:spPr>
          <a:xfrm>
            <a:off x="6072956" y="1510673"/>
            <a:ext cx="2829856" cy="3545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Production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목적의 플랫폼 서버 설치 시 미리 설치한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Apache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+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grpSp>
        <p:nvGrpSpPr>
          <p:cNvPr id="57" name="Group 3"/>
          <p:cNvGrpSpPr/>
          <p:nvPr/>
        </p:nvGrpSpPr>
        <p:grpSpPr>
          <a:xfrm>
            <a:off x="988485" y="2957322"/>
            <a:ext cx="2310975" cy="382648"/>
            <a:chOff x="3019398" y="4442850"/>
            <a:chExt cx="2310975" cy="382648"/>
          </a:xfrm>
        </p:grpSpPr>
        <p:sp>
          <p:nvSpPr>
            <p:cNvPr id="58" name="직사각형 16"/>
            <p:cNvSpPr/>
            <p:nvPr/>
          </p:nvSpPr>
          <p:spPr>
            <a:xfrm>
              <a:off x="3189657" y="4655039"/>
              <a:ext cx="2140716" cy="1704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9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0" name="Group 3"/>
          <p:cNvGrpSpPr/>
          <p:nvPr/>
        </p:nvGrpSpPr>
        <p:grpSpPr>
          <a:xfrm>
            <a:off x="2688254" y="3346216"/>
            <a:ext cx="929944" cy="568982"/>
            <a:chOff x="3030696" y="4492317"/>
            <a:chExt cx="929944" cy="568982"/>
          </a:xfrm>
        </p:grpSpPr>
        <p:sp>
          <p:nvSpPr>
            <p:cNvPr id="6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62" name="타원 32"/>
            <p:cNvSpPr/>
            <p:nvPr/>
          </p:nvSpPr>
          <p:spPr>
            <a:xfrm>
              <a:off x="3030696" y="449231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777724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2" y="1095494"/>
            <a:ext cx="3749365" cy="26641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232" t="342" r="1213" b="1617"/>
          <a:stretch/>
        </p:blipFill>
        <p:spPr>
          <a:xfrm>
            <a:off x="5076530" y="1111875"/>
            <a:ext cx="3701155" cy="2631423"/>
          </a:xfrm>
          <a:prstGeom prst="rect">
            <a:avLst/>
          </a:prstGeom>
          <a:ln>
            <a:solidFill>
              <a:srgbClr val="89BFEA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55527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8" y="3787157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3DPassport </a:t>
            </a:r>
            <a:r>
              <a:rPr lang="en-US" altLang="ko-KR" sz="1000" b="1" dirty="0" err="1">
                <a:latin typeface="3ds" panose="02000503020000020004" pitchFamily="50" charset="0"/>
              </a:rPr>
              <a:t>TomEE</a:t>
            </a:r>
            <a:r>
              <a:rPr lang="en-US" altLang="ko-KR" sz="1000" b="1" dirty="0">
                <a:latin typeface="3ds" panose="02000503020000020004" pitchFamily="50" charset="0"/>
              </a:rPr>
              <a:t>+ </a:t>
            </a:r>
            <a:r>
              <a:rPr lang="ko-KR" altLang="en-US" sz="1000" b="1" dirty="0">
                <a:latin typeface="3ds" panose="02000503020000020004" pitchFamily="50" charset="0"/>
              </a:rPr>
              <a:t>경로 선택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C:\3ds\3dpassport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29626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Force lowercase users’ login </a:t>
            </a:r>
            <a:r>
              <a:rPr lang="ko-KR" altLang="en-US" sz="1000" b="1" dirty="0">
                <a:latin typeface="3ds" panose="02000503020000020004" pitchFamily="50" charset="0"/>
              </a:rPr>
              <a:t>체크 해제</a:t>
            </a:r>
            <a:r>
              <a:rPr lang="en-US" altLang="ko-KR" sz="1000" b="1" dirty="0">
                <a:latin typeface="3ds" panose="02000503020000020004" pitchFamily="50" charset="0"/>
              </a:rPr>
              <a:t>(Default)</a:t>
            </a:r>
          </a:p>
        </p:txBody>
      </p:sp>
      <p:grpSp>
        <p:nvGrpSpPr>
          <p:cNvPr id="27" name="Group 3"/>
          <p:cNvGrpSpPr/>
          <p:nvPr/>
        </p:nvGrpSpPr>
        <p:grpSpPr>
          <a:xfrm>
            <a:off x="7605704" y="3278184"/>
            <a:ext cx="929944" cy="632552"/>
            <a:chOff x="3030696" y="4428747"/>
            <a:chExt cx="929944" cy="632552"/>
          </a:xfrm>
        </p:grpSpPr>
        <p:sp>
          <p:nvSpPr>
            <p:cNvPr id="2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Group 3"/>
          <p:cNvGrpSpPr/>
          <p:nvPr/>
        </p:nvGrpSpPr>
        <p:grpSpPr>
          <a:xfrm>
            <a:off x="2897476" y="3288175"/>
            <a:ext cx="929944" cy="632552"/>
            <a:chOff x="3030696" y="4428747"/>
            <a:chExt cx="929944" cy="632552"/>
          </a:xfrm>
        </p:grpSpPr>
        <p:sp>
          <p:nvSpPr>
            <p:cNvPr id="3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3"/>
          <p:cNvGrpSpPr/>
          <p:nvPr/>
        </p:nvGrpSpPr>
        <p:grpSpPr>
          <a:xfrm>
            <a:off x="773945" y="2141909"/>
            <a:ext cx="1238524" cy="363810"/>
            <a:chOff x="3019398" y="4442850"/>
            <a:chExt cx="1238524" cy="363810"/>
          </a:xfrm>
        </p:grpSpPr>
        <p:sp>
          <p:nvSpPr>
            <p:cNvPr id="24" name="직사각형 16"/>
            <p:cNvSpPr/>
            <p:nvPr/>
          </p:nvSpPr>
          <p:spPr>
            <a:xfrm>
              <a:off x="3189657" y="4655040"/>
              <a:ext cx="1068265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95140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8" y="1111875"/>
            <a:ext cx="3585295" cy="2641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55527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8" y="37871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Database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Oracle </a:t>
            </a:r>
            <a:r>
              <a:rPr lang="ko-KR" altLang="en-US" sz="1000" dirty="0">
                <a:latin typeface="3ds" panose="02000503020000020004" pitchFamily="50" charset="0"/>
              </a:rPr>
              <a:t>선택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7120" y="3787157"/>
            <a:ext cx="21002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위와 같이 설정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//localhost:1521/</a:t>
            </a:r>
            <a:r>
              <a:rPr lang="en-US" altLang="ko-KR" sz="1000" dirty="0" err="1">
                <a:latin typeface="3ds" panose="02000503020000020004" pitchFamily="50" charset="0"/>
              </a:rPr>
              <a:t>orcl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//localhost:1521/</a:t>
            </a:r>
            <a:r>
              <a:rPr lang="en-US" altLang="ko-KR" sz="1000" dirty="0" err="1">
                <a:latin typeface="3ds" panose="02000503020000020004" pitchFamily="50" charset="0"/>
              </a:rPr>
              <a:t>orcl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X3DPASS_ADMIN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X3DPASS_ADMIN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X3DPASS_TOKEN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X3DPASS_TOKEN</a:t>
            </a:r>
          </a:p>
        </p:txBody>
      </p:sp>
      <p:grpSp>
        <p:nvGrpSpPr>
          <p:cNvPr id="27" name="Group 3"/>
          <p:cNvGrpSpPr/>
          <p:nvPr/>
        </p:nvGrpSpPr>
        <p:grpSpPr>
          <a:xfrm>
            <a:off x="2717873" y="3258195"/>
            <a:ext cx="929944" cy="632552"/>
            <a:chOff x="3030696" y="4428747"/>
            <a:chExt cx="929944" cy="632552"/>
          </a:xfrm>
        </p:grpSpPr>
        <p:sp>
          <p:nvSpPr>
            <p:cNvPr id="2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214" y="1111875"/>
            <a:ext cx="2641796" cy="2641796"/>
          </a:xfrm>
          <a:prstGeom prst="rect">
            <a:avLst/>
          </a:prstGeom>
        </p:spPr>
      </p:pic>
      <p:grpSp>
        <p:nvGrpSpPr>
          <p:cNvPr id="21" name="Group 3"/>
          <p:cNvGrpSpPr/>
          <p:nvPr/>
        </p:nvGrpSpPr>
        <p:grpSpPr>
          <a:xfrm>
            <a:off x="5889105" y="1475102"/>
            <a:ext cx="1016220" cy="1699896"/>
            <a:chOff x="3019398" y="4442850"/>
            <a:chExt cx="1016220" cy="1699896"/>
          </a:xfrm>
        </p:grpSpPr>
        <p:sp>
          <p:nvSpPr>
            <p:cNvPr id="22" name="직사각형 16"/>
            <p:cNvSpPr/>
            <p:nvPr/>
          </p:nvSpPr>
          <p:spPr>
            <a:xfrm>
              <a:off x="3189658" y="4655040"/>
              <a:ext cx="845960" cy="14877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4" name="Group 3"/>
          <p:cNvGrpSpPr/>
          <p:nvPr/>
        </p:nvGrpSpPr>
        <p:grpSpPr>
          <a:xfrm>
            <a:off x="7165524" y="3324234"/>
            <a:ext cx="838504" cy="612232"/>
            <a:chOff x="3071336" y="4449067"/>
            <a:chExt cx="838504" cy="612232"/>
          </a:xfrm>
        </p:grpSpPr>
        <p:sp>
          <p:nvSpPr>
            <p:cNvPr id="25" name="직사각형 16"/>
            <p:cNvSpPr/>
            <p:nvPr/>
          </p:nvSpPr>
          <p:spPr>
            <a:xfrm>
              <a:off x="3292213" y="4645093"/>
              <a:ext cx="410853" cy="2119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타원 32"/>
            <p:cNvSpPr/>
            <p:nvPr/>
          </p:nvSpPr>
          <p:spPr>
            <a:xfrm>
              <a:off x="3071336" y="444906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5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6" name="Rectangle 35"/>
          <p:cNvSpPr/>
          <p:nvPr/>
        </p:nvSpPr>
        <p:spPr>
          <a:xfrm>
            <a:off x="6496406" y="1150624"/>
            <a:ext cx="2442823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오타 주의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!! (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오타 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Deadlock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발생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34312" y="4017438"/>
            <a:ext cx="2624813" cy="61258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DB Server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별도로 존재할 경우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localhost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아닌 해당 서버 이름을 입력</a:t>
            </a:r>
            <a:b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Ex) //DBSERVER:1521/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orcl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0553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918" y="1111876"/>
            <a:ext cx="3583216" cy="28026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8" y="1111875"/>
            <a:ext cx="3585295" cy="2804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55527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2868" y="3954134"/>
            <a:ext cx="3206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관리자 비밀번호 설정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Qwer1234 </a:t>
            </a:r>
            <a:r>
              <a:rPr lang="ko-KR" altLang="en-US" sz="1000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3DPassport </a:t>
            </a:r>
            <a:r>
              <a:rPr lang="ko-KR" altLang="en-US" sz="1000" dirty="0">
                <a:latin typeface="3ds" panose="02000503020000020004" pitchFamily="50" charset="0"/>
              </a:rPr>
              <a:t>는 아래의 </a:t>
            </a:r>
            <a:r>
              <a:rPr lang="en-US" altLang="ko-KR" sz="1000" dirty="0">
                <a:latin typeface="3ds" panose="02000503020000020004" pitchFamily="50" charset="0"/>
              </a:rPr>
              <a:t>password </a:t>
            </a:r>
            <a:r>
              <a:rPr lang="ko-KR" altLang="en-US" sz="1000" dirty="0">
                <a:latin typeface="3ds" panose="02000503020000020004" pitchFamily="50" charset="0"/>
              </a:rPr>
              <a:t>설정 </a:t>
            </a:r>
            <a:r>
              <a:rPr lang="en-US" altLang="ko-KR" sz="1000" dirty="0">
                <a:latin typeface="3ds" panose="02000503020000020004" pitchFamily="50" charset="0"/>
              </a:rPr>
              <a:t>Rule</a:t>
            </a:r>
            <a:r>
              <a:rPr lang="ko-KR" altLang="en-US" sz="1000" dirty="0">
                <a:latin typeface="3ds" panose="02000503020000020004" pitchFamily="50" charset="0"/>
              </a:rPr>
              <a:t>이 존재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영문자 대소문자 숫자 </a:t>
            </a:r>
            <a:r>
              <a:rPr lang="en-US" altLang="ko-KR" sz="1000" dirty="0">
                <a:latin typeface="3ds" panose="02000503020000020004" pitchFamily="50" charset="0"/>
              </a:rPr>
              <a:t>8</a:t>
            </a:r>
            <a:r>
              <a:rPr lang="ko-KR" altLang="en-US" sz="1000" dirty="0">
                <a:latin typeface="3ds" panose="02000503020000020004" pitchFamily="50" charset="0"/>
              </a:rPr>
              <a:t>자리 이상 </a:t>
            </a:r>
          </a:p>
        </p:txBody>
      </p:sp>
      <p:grpSp>
        <p:nvGrpSpPr>
          <p:cNvPr id="26" name="Group 3"/>
          <p:cNvGrpSpPr/>
          <p:nvPr/>
        </p:nvGrpSpPr>
        <p:grpSpPr>
          <a:xfrm>
            <a:off x="953420" y="2366137"/>
            <a:ext cx="677890" cy="389256"/>
            <a:chOff x="3019398" y="4442850"/>
            <a:chExt cx="677890" cy="389256"/>
          </a:xfrm>
        </p:grpSpPr>
        <p:sp>
          <p:nvSpPr>
            <p:cNvPr id="27" name="직사각형 16"/>
            <p:cNvSpPr/>
            <p:nvPr/>
          </p:nvSpPr>
          <p:spPr>
            <a:xfrm>
              <a:off x="3189658" y="4655040"/>
              <a:ext cx="507630" cy="1770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140913" y="1729116"/>
            <a:ext cx="3238007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필요에 의해서 관리자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e-mail address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입력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157336" y="2033929"/>
            <a:ext cx="378214" cy="2586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"/>
          <p:cNvGrpSpPr/>
          <p:nvPr/>
        </p:nvGrpSpPr>
        <p:grpSpPr>
          <a:xfrm>
            <a:off x="2717874" y="3417709"/>
            <a:ext cx="929944" cy="632552"/>
            <a:chOff x="3030696" y="4428747"/>
            <a:chExt cx="929944" cy="632552"/>
          </a:xfrm>
        </p:grpSpPr>
        <p:sp>
          <p:nvSpPr>
            <p:cNvPr id="32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5115839" y="3948021"/>
            <a:ext cx="3159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서비스 </a:t>
            </a:r>
            <a:r>
              <a:rPr lang="en-US" altLang="ko-KR" sz="1000" b="1" dirty="0">
                <a:latin typeface="3ds" panose="02000503020000020004" pitchFamily="50" charset="0"/>
              </a:rPr>
              <a:t>URL </a:t>
            </a:r>
            <a:r>
              <a:rPr lang="ko-KR" altLang="en-US" sz="1000" b="1" dirty="0">
                <a:latin typeface="3ds" panose="02000503020000020004" pitchFamily="50" charset="0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https://3dpassport.3ds.localdomain/3dpassport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https://3dspace.3ds.localdomain/3dspace</a:t>
            </a:r>
          </a:p>
        </p:txBody>
      </p:sp>
      <p:grpSp>
        <p:nvGrpSpPr>
          <p:cNvPr id="40" name="Group 3"/>
          <p:cNvGrpSpPr/>
          <p:nvPr/>
        </p:nvGrpSpPr>
        <p:grpSpPr>
          <a:xfrm>
            <a:off x="5595988" y="2048264"/>
            <a:ext cx="1815104" cy="776216"/>
            <a:chOff x="3019398" y="4442850"/>
            <a:chExt cx="1815104" cy="776216"/>
          </a:xfrm>
        </p:grpSpPr>
        <p:sp>
          <p:nvSpPr>
            <p:cNvPr id="41" name="직사각형 16"/>
            <p:cNvSpPr/>
            <p:nvPr/>
          </p:nvSpPr>
          <p:spPr>
            <a:xfrm>
              <a:off x="3189657" y="4655040"/>
              <a:ext cx="1644845" cy="5640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2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3" name="Group 3"/>
          <p:cNvGrpSpPr/>
          <p:nvPr/>
        </p:nvGrpSpPr>
        <p:grpSpPr>
          <a:xfrm>
            <a:off x="7390567" y="3415676"/>
            <a:ext cx="929944" cy="632552"/>
            <a:chOff x="3030696" y="4428747"/>
            <a:chExt cx="929944" cy="632552"/>
          </a:xfrm>
        </p:grpSpPr>
        <p:sp>
          <p:nvSpPr>
            <p:cNvPr id="44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5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noProof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7" name="Group 3"/>
          <p:cNvGrpSpPr/>
          <p:nvPr/>
        </p:nvGrpSpPr>
        <p:grpSpPr>
          <a:xfrm>
            <a:off x="7390844" y="3420756"/>
            <a:ext cx="929944" cy="632552"/>
            <a:chOff x="3030696" y="4428747"/>
            <a:chExt cx="929944" cy="632552"/>
          </a:xfrm>
        </p:grpSpPr>
        <p:sp>
          <p:nvSpPr>
            <p:cNvPr id="48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9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331312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098384" y="255527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868" y="3948021"/>
            <a:ext cx="2497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Mail server </a:t>
            </a:r>
            <a:r>
              <a:rPr lang="ko-KR" altLang="en-US" sz="1000" b="1" dirty="0">
                <a:latin typeface="3ds" panose="02000503020000020004" pitchFamily="50" charset="0"/>
              </a:rPr>
              <a:t>정보 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본 가이드에서는 </a:t>
            </a:r>
            <a:r>
              <a:rPr lang="en-US" altLang="ko-KR" sz="1000" dirty="0">
                <a:latin typeface="3ds" panose="02000503020000020004" pitchFamily="50" charset="0"/>
              </a:rPr>
              <a:t>Default </a:t>
            </a:r>
            <a:r>
              <a:rPr lang="ko-KR" altLang="en-US" sz="1000" dirty="0">
                <a:latin typeface="3ds" panose="02000503020000020004" pitchFamily="50" charset="0"/>
              </a:rPr>
              <a:t>값으로 설정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948021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시작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5" y="1111876"/>
            <a:ext cx="3583216" cy="2802661"/>
          </a:xfrm>
          <a:prstGeom prst="rect">
            <a:avLst/>
          </a:prstGeom>
        </p:spPr>
      </p:pic>
      <p:grpSp>
        <p:nvGrpSpPr>
          <p:cNvPr id="42" name="Group 3"/>
          <p:cNvGrpSpPr/>
          <p:nvPr/>
        </p:nvGrpSpPr>
        <p:grpSpPr>
          <a:xfrm>
            <a:off x="2715791" y="3420756"/>
            <a:ext cx="929944" cy="632552"/>
            <a:chOff x="3030696" y="4428747"/>
            <a:chExt cx="929944" cy="632552"/>
          </a:xfrm>
        </p:grpSpPr>
        <p:sp>
          <p:nvSpPr>
            <p:cNvPr id="43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4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6" name="Rectangle 45"/>
          <p:cNvSpPr/>
          <p:nvPr/>
        </p:nvSpPr>
        <p:spPr>
          <a:xfrm>
            <a:off x="1138830" y="1737243"/>
            <a:ext cx="2618917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Mail server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있으면 해당 정보를 입력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1578427" y="2042056"/>
            <a:ext cx="955040" cy="254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921" y="1111876"/>
            <a:ext cx="3583213" cy="2802659"/>
          </a:xfrm>
          <a:prstGeom prst="rect">
            <a:avLst/>
          </a:prstGeom>
        </p:spPr>
      </p:pic>
      <p:grpSp>
        <p:nvGrpSpPr>
          <p:cNvPr id="54" name="Group 3"/>
          <p:cNvGrpSpPr/>
          <p:nvPr/>
        </p:nvGrpSpPr>
        <p:grpSpPr>
          <a:xfrm>
            <a:off x="7392647" y="3415676"/>
            <a:ext cx="929944" cy="632552"/>
            <a:chOff x="3030696" y="4428747"/>
            <a:chExt cx="929944" cy="632552"/>
          </a:xfrm>
        </p:grpSpPr>
        <p:sp>
          <p:nvSpPr>
            <p:cNvPr id="55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6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7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6812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윈도우 방화벽</a:t>
            </a:r>
            <a:r>
              <a:rPr lang="en-US" altLang="ko-KR" dirty="0">
                <a:latin typeface="3ds" panose="02000503020000020004" pitchFamily="50" charset="0"/>
              </a:rPr>
              <a:t>(Firewall) Open</a:t>
            </a: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49" y="2383453"/>
            <a:ext cx="1851395" cy="21433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60" y="1265948"/>
            <a:ext cx="3726885" cy="19812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553" y="2339324"/>
            <a:ext cx="2936472" cy="21872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7" y="1265948"/>
            <a:ext cx="2276475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5" name="그룹 24"/>
          <p:cNvGrpSpPr/>
          <p:nvPr/>
        </p:nvGrpSpPr>
        <p:grpSpPr>
          <a:xfrm>
            <a:off x="474450" y="1396768"/>
            <a:ext cx="799550" cy="773127"/>
            <a:chOff x="3095081" y="3835152"/>
            <a:chExt cx="799550" cy="773127"/>
          </a:xfrm>
        </p:grpSpPr>
        <p:grpSp>
          <p:nvGrpSpPr>
            <p:cNvPr id="16" name="그룹 26"/>
            <p:cNvGrpSpPr/>
            <p:nvPr/>
          </p:nvGrpSpPr>
          <p:grpSpPr>
            <a:xfrm>
              <a:off x="3095081" y="3835152"/>
              <a:ext cx="670896" cy="561781"/>
              <a:chOff x="5467387" y="3238818"/>
              <a:chExt cx="670896" cy="561781"/>
            </a:xfrm>
          </p:grpSpPr>
          <p:sp>
            <p:nvSpPr>
              <p:cNvPr id="24" name="직사각형 16"/>
              <p:cNvSpPr/>
              <p:nvPr/>
            </p:nvSpPr>
            <p:spPr>
              <a:xfrm>
                <a:off x="5664147" y="3429373"/>
                <a:ext cx="474136" cy="3712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타원 29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322" y="435097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그룹 33"/>
          <p:cNvGrpSpPr/>
          <p:nvPr/>
        </p:nvGrpSpPr>
        <p:grpSpPr>
          <a:xfrm>
            <a:off x="1435637" y="3767930"/>
            <a:ext cx="852776" cy="918249"/>
            <a:chOff x="3095081" y="3835152"/>
            <a:chExt cx="852776" cy="918249"/>
          </a:xfrm>
        </p:grpSpPr>
        <p:grpSp>
          <p:nvGrpSpPr>
            <p:cNvPr id="27" name="그룹 34"/>
            <p:cNvGrpSpPr/>
            <p:nvPr/>
          </p:nvGrpSpPr>
          <p:grpSpPr>
            <a:xfrm>
              <a:off x="3095081" y="3835152"/>
              <a:ext cx="724122" cy="693293"/>
              <a:chOff x="5467387" y="3238818"/>
              <a:chExt cx="724122" cy="693293"/>
            </a:xfrm>
          </p:grpSpPr>
          <p:sp>
            <p:nvSpPr>
              <p:cNvPr id="29" name="직사각형 16"/>
              <p:cNvSpPr/>
              <p:nvPr/>
            </p:nvSpPr>
            <p:spPr>
              <a:xfrm>
                <a:off x="5664147" y="3429372"/>
                <a:ext cx="527362" cy="50273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타원 46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548" y="449609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그룹 47"/>
          <p:cNvGrpSpPr/>
          <p:nvPr/>
        </p:nvGrpSpPr>
        <p:grpSpPr>
          <a:xfrm>
            <a:off x="7293512" y="1717913"/>
            <a:ext cx="1038512" cy="545780"/>
            <a:chOff x="3095081" y="3835152"/>
            <a:chExt cx="1038512" cy="545780"/>
          </a:xfrm>
        </p:grpSpPr>
        <p:grpSp>
          <p:nvGrpSpPr>
            <p:cNvPr id="32" name="그룹 48"/>
            <p:cNvGrpSpPr/>
            <p:nvPr/>
          </p:nvGrpSpPr>
          <p:grpSpPr>
            <a:xfrm>
              <a:off x="3095081" y="3835152"/>
              <a:ext cx="909858" cy="330471"/>
              <a:chOff x="5467387" y="3238818"/>
              <a:chExt cx="909858" cy="330471"/>
            </a:xfrm>
          </p:grpSpPr>
          <p:sp>
            <p:nvSpPr>
              <p:cNvPr id="34" name="직사각형 16"/>
              <p:cNvSpPr/>
              <p:nvPr/>
            </p:nvSpPr>
            <p:spPr>
              <a:xfrm>
                <a:off x="5664146" y="3429373"/>
                <a:ext cx="713099" cy="1399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타원 51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6284" y="4123623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" name="그룹 52"/>
          <p:cNvGrpSpPr/>
          <p:nvPr/>
        </p:nvGrpSpPr>
        <p:grpSpPr>
          <a:xfrm>
            <a:off x="6411645" y="4136461"/>
            <a:ext cx="1085769" cy="569459"/>
            <a:chOff x="3095081" y="3835152"/>
            <a:chExt cx="1085769" cy="569459"/>
          </a:xfrm>
        </p:grpSpPr>
        <p:grpSp>
          <p:nvGrpSpPr>
            <p:cNvPr id="37" name="그룹 53"/>
            <p:cNvGrpSpPr/>
            <p:nvPr/>
          </p:nvGrpSpPr>
          <p:grpSpPr>
            <a:xfrm>
              <a:off x="3095081" y="3835152"/>
              <a:ext cx="946382" cy="350959"/>
              <a:chOff x="5467387" y="3238818"/>
              <a:chExt cx="946382" cy="350959"/>
            </a:xfrm>
          </p:grpSpPr>
          <p:sp>
            <p:nvSpPr>
              <p:cNvPr id="39" name="직사각형 16"/>
              <p:cNvSpPr/>
              <p:nvPr/>
            </p:nvSpPr>
            <p:spPr>
              <a:xfrm>
                <a:off x="5664146" y="3429373"/>
                <a:ext cx="749623" cy="1604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타원 56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8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541" y="414730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8598879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8" y="1111876"/>
            <a:ext cx="3583213" cy="2802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868" y="3948021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완료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4432" y="4227728"/>
            <a:ext cx="3631649" cy="38782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Microsoft Visual C++ 2015 Redistributable VC14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프로그램 적용을 위해 서버를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재기동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grpSp>
        <p:nvGrpSpPr>
          <p:cNvPr id="26" name="Group 3"/>
          <p:cNvGrpSpPr/>
          <p:nvPr/>
        </p:nvGrpSpPr>
        <p:grpSpPr>
          <a:xfrm>
            <a:off x="2715791" y="3420756"/>
            <a:ext cx="929944" cy="632552"/>
            <a:chOff x="3030696" y="4428747"/>
            <a:chExt cx="929944" cy="632552"/>
          </a:xfrm>
        </p:grpSpPr>
        <p:sp>
          <p:nvSpPr>
            <p:cNvPr id="27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2268050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554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96" y="791838"/>
            <a:ext cx="7032609" cy="3845958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가이드 보는 법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11/18/2022</a:t>
            </a:fld>
            <a:endParaRPr lang="en-US" noProof="0"/>
          </a:p>
        </p:txBody>
      </p:sp>
      <p:sp>
        <p:nvSpPr>
          <p:cNvPr id="10" name="직사각형 16"/>
          <p:cNvSpPr/>
          <p:nvPr/>
        </p:nvSpPr>
        <p:spPr>
          <a:xfrm>
            <a:off x="1479598" y="1955438"/>
            <a:ext cx="721306" cy="13080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46462" y="1646602"/>
            <a:ext cx="3760969" cy="30039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Section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모두 접어두고 필요한 부분만 확장해서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1181063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43" y="1390027"/>
            <a:ext cx="3754800" cy="2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윈도우 방화벽</a:t>
            </a:r>
            <a:r>
              <a:rPr lang="en-US" altLang="ko-KR" dirty="0">
                <a:latin typeface="3ds" panose="02000503020000020004" pitchFamily="50" charset="0"/>
              </a:rPr>
              <a:t>(Firewall) Turn off (1 of 2)</a:t>
            </a:r>
          </a:p>
        </p:txBody>
      </p:sp>
      <p:sp>
        <p:nvSpPr>
          <p:cNvPr id="49" name="Isosceles Triangle 48"/>
          <p:cNvSpPr/>
          <p:nvPr/>
        </p:nvSpPr>
        <p:spPr>
          <a:xfrm rot="5400000">
            <a:off x="4098384" y="2369963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78640" y="4259606"/>
            <a:ext cx="39982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Windows Firewall </a:t>
            </a:r>
            <a:r>
              <a:rPr lang="ko-KR" altLang="en-US" sz="1000" b="1" dirty="0">
                <a:latin typeface="3ds" panose="02000503020000020004" pitchFamily="50" charset="0"/>
              </a:rPr>
              <a:t>실행 후 </a:t>
            </a:r>
            <a:r>
              <a:rPr lang="en-US" altLang="ko-KR" sz="1000" b="1" dirty="0">
                <a:latin typeface="3ds" panose="02000503020000020004" pitchFamily="50" charset="0"/>
              </a:rPr>
              <a:t>Turn Windows Firewall on or off </a:t>
            </a:r>
            <a:r>
              <a:rPr lang="ko-KR" altLang="en-US" sz="1000" b="1" dirty="0">
                <a:latin typeface="3ds" panose="02000503020000020004" pitchFamily="50" charset="0"/>
              </a:rPr>
              <a:t>클릭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제어판 </a:t>
            </a:r>
            <a:r>
              <a:rPr lang="en-US" altLang="ko-KR" sz="1000" dirty="0">
                <a:latin typeface="3ds" panose="02000503020000020004" pitchFamily="50" charset="0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3ds" panose="02000503020000020004" pitchFamily="50" charset="0"/>
              </a:rPr>
              <a:t> </a:t>
            </a:r>
            <a:r>
              <a:rPr lang="en-US" altLang="ko-KR" sz="1000" dirty="0">
                <a:latin typeface="3ds" panose="02000503020000020004" pitchFamily="50" charset="0"/>
              </a:rPr>
              <a:t>Windows Firewall </a:t>
            </a:r>
            <a:r>
              <a:rPr lang="en-US" altLang="ko-KR" sz="1000" dirty="0">
                <a:latin typeface="3ds" panose="02000503020000020004" pitchFamily="50" charset="0"/>
                <a:sym typeface="Wingdings" panose="05000000000000000000" pitchFamily="2" charset="2"/>
              </a:rPr>
              <a:t></a:t>
            </a:r>
            <a:br>
              <a:rPr lang="en-US" altLang="ko-KR" sz="1000" dirty="0">
                <a:latin typeface="3ds" panose="02000503020000020004" pitchFamily="50" charset="0"/>
                <a:sym typeface="Wingdings" panose="05000000000000000000" pitchFamily="2" charset="2"/>
              </a:rPr>
            </a:br>
            <a:r>
              <a:rPr lang="en-US" altLang="ko-KR" sz="1000" dirty="0">
                <a:latin typeface="3ds" panose="02000503020000020004" pitchFamily="50" charset="0"/>
              </a:rPr>
              <a:t>Turn Windows Firewall on or off </a:t>
            </a:r>
            <a:r>
              <a:rPr lang="ko-KR" altLang="en-US" sz="1000" dirty="0">
                <a:latin typeface="3ds" panose="02000503020000020004" pitchFamily="50" charset="0"/>
              </a:rPr>
              <a:t>클릭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08443" y="4259605"/>
            <a:ext cx="2440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Windows Firewall off </a:t>
            </a:r>
            <a:r>
              <a:rPr lang="ko-KR" altLang="en-US" sz="1000" b="1" dirty="0">
                <a:latin typeface="3ds" panose="02000503020000020004" pitchFamily="50" charset="0"/>
              </a:rPr>
              <a:t>후 </a:t>
            </a:r>
            <a:r>
              <a:rPr lang="en-US" altLang="ko-KR" sz="1000" b="1" dirty="0">
                <a:latin typeface="3ds" panose="02000503020000020004" pitchFamily="50" charset="0"/>
              </a:rPr>
              <a:t>OK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56" y="1390027"/>
            <a:ext cx="3754800" cy="28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" name="그룹 1"/>
          <p:cNvGrpSpPr/>
          <p:nvPr/>
        </p:nvGrpSpPr>
        <p:grpSpPr>
          <a:xfrm>
            <a:off x="334640" y="1992370"/>
            <a:ext cx="1050068" cy="400889"/>
            <a:chOff x="689831" y="2549918"/>
            <a:chExt cx="1050068" cy="400889"/>
          </a:xfrm>
        </p:grpSpPr>
        <p:sp>
          <p:nvSpPr>
            <p:cNvPr id="59" name="직사각형 16"/>
            <p:cNvSpPr/>
            <p:nvPr/>
          </p:nvSpPr>
          <p:spPr>
            <a:xfrm>
              <a:off x="850306" y="2747103"/>
              <a:ext cx="889593" cy="20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60" name="타원 42"/>
            <p:cNvSpPr/>
            <p:nvPr/>
          </p:nvSpPr>
          <p:spPr>
            <a:xfrm>
              <a:off x="689831" y="25499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52" y="2352570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16"/>
          <p:cNvSpPr/>
          <p:nvPr/>
        </p:nvSpPr>
        <p:spPr>
          <a:xfrm>
            <a:off x="5465286" y="2390409"/>
            <a:ext cx="1495550" cy="203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74" name="타원 42"/>
          <p:cNvSpPr/>
          <p:nvPr/>
        </p:nvSpPr>
        <p:spPr>
          <a:xfrm>
            <a:off x="5304810" y="2193224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16"/>
          <p:cNvSpPr/>
          <p:nvPr/>
        </p:nvSpPr>
        <p:spPr>
          <a:xfrm>
            <a:off x="5472072" y="2961221"/>
            <a:ext cx="1495550" cy="203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76" name="타원 42"/>
          <p:cNvSpPr/>
          <p:nvPr/>
        </p:nvSpPr>
        <p:spPr>
          <a:xfrm>
            <a:off x="5311596" y="2764036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직사각형 16"/>
          <p:cNvSpPr/>
          <p:nvPr/>
        </p:nvSpPr>
        <p:spPr>
          <a:xfrm>
            <a:off x="7369770" y="3981182"/>
            <a:ext cx="420157" cy="172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78" name="타원 42"/>
          <p:cNvSpPr/>
          <p:nvPr/>
        </p:nvSpPr>
        <p:spPr>
          <a:xfrm>
            <a:off x="7192818" y="3783997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33" y="2538007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33" y="3123978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72" y="4117085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274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윈도우 방화벽</a:t>
            </a:r>
            <a:r>
              <a:rPr lang="en-US" altLang="ko-KR" dirty="0">
                <a:latin typeface="3ds" panose="02000503020000020004" pitchFamily="50" charset="0"/>
              </a:rPr>
              <a:t>(Firewall) Turn off (2 of 2)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8640" y="4259606"/>
            <a:ext cx="2778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Windows Firewall</a:t>
            </a:r>
            <a:r>
              <a:rPr lang="ko-KR" altLang="en-US" sz="1000" b="1" dirty="0">
                <a:latin typeface="3ds" panose="02000503020000020004" pitchFamily="50" charset="0"/>
              </a:rPr>
              <a:t>이 </a:t>
            </a:r>
            <a:r>
              <a:rPr lang="en-US" altLang="ko-KR" sz="1000" b="1" dirty="0">
                <a:latin typeface="3ds" panose="02000503020000020004" pitchFamily="50" charset="0"/>
              </a:rPr>
              <a:t>off </a:t>
            </a:r>
            <a:r>
              <a:rPr lang="ko-KR" altLang="en-US" sz="1000" b="1" dirty="0">
                <a:latin typeface="3ds" panose="02000503020000020004" pitchFamily="50" charset="0"/>
              </a:rPr>
              <a:t>되어 있는 것을 확인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Windows Firewall on </a:t>
            </a:r>
            <a:r>
              <a:rPr lang="en-US" altLang="ko-KR" sz="1000" dirty="0">
                <a:latin typeface="3ds" panose="02000503020000020004" pitchFamily="50" charset="0"/>
                <a:sym typeface="Wingdings" panose="05000000000000000000" pitchFamily="2" charset="2"/>
              </a:rPr>
              <a:t>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녹색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Windows Firewall off  </a:t>
            </a:r>
            <a:r>
              <a:rPr lang="en-US" altLang="ko-KR" sz="1000" dirty="0">
                <a:latin typeface="3ds" panose="02000503020000020004" pitchFamily="50" charset="0"/>
                <a:sym typeface="Wingdings" panose="05000000000000000000" pitchFamily="2" charset="2"/>
              </a:rPr>
              <a:t>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빨간색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56" y="1390027"/>
            <a:ext cx="3754800" cy="2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7"/>
          <p:cNvSpPr/>
          <p:nvPr/>
        </p:nvSpPr>
        <p:spPr>
          <a:xfrm>
            <a:off x="1527216" y="2043786"/>
            <a:ext cx="2661019" cy="102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28328" y="2134561"/>
            <a:ext cx="3319585" cy="87437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본 문서에서는 원활한 설치 진행을 위해 방화벽을 해제하나</a:t>
            </a:r>
            <a:b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고객 사 구축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en-US" altLang="ko-KR" sz="1000" b="1" dirty="0">
                <a:solidFill>
                  <a:srgbClr val="C00000"/>
                </a:solidFill>
                <a:latin typeface="3ds" panose="02000503020000020004" pitchFamily="50" charset="0"/>
              </a:rPr>
              <a:t>3D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EXPERIENCE platform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관련된</a:t>
            </a:r>
            <a:b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서비스의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Port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대해서만 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Open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 줄 것 </a:t>
            </a:r>
          </a:p>
        </p:txBody>
      </p:sp>
    </p:spTree>
    <p:extLst>
      <p:ext uri="{BB962C8B-B14F-4D97-AF65-F5344CB8AC3E}">
        <p14:creationId xmlns:p14="http://schemas.microsoft.com/office/powerpoint/2010/main" val="975710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Third-party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설치 편의성을 위해 아래의 </a:t>
            </a:r>
            <a:r>
              <a:rPr lang="en-US" altLang="ko-KR" dirty="0">
                <a:latin typeface="3ds" panose="02000503020000020004" pitchFamily="50" charset="0"/>
              </a:rPr>
              <a:t>Third-party</a:t>
            </a:r>
            <a:r>
              <a:rPr lang="ko-KR" altLang="en-US" dirty="0">
                <a:latin typeface="3ds" panose="02000503020000020004" pitchFamily="50" charset="0"/>
              </a:rPr>
              <a:t>를 설치 할 것 </a:t>
            </a:r>
            <a:r>
              <a:rPr lang="en-US" altLang="ko-KR" dirty="0">
                <a:latin typeface="3ds" panose="02000503020000020004" pitchFamily="50" charset="0"/>
              </a:rPr>
              <a:t>(</a:t>
            </a:r>
            <a:r>
              <a:rPr lang="ko-KR" altLang="en-US" dirty="0">
                <a:latin typeface="3ds" panose="02000503020000020004" pitchFamily="50" charset="0"/>
              </a:rPr>
              <a:t>최신 </a:t>
            </a:r>
            <a:r>
              <a:rPr lang="en-US" altLang="ko-KR" dirty="0">
                <a:latin typeface="3ds" panose="02000503020000020004" pitchFamily="50" charset="0"/>
              </a:rPr>
              <a:t>Release)</a:t>
            </a:r>
            <a:br>
              <a:rPr lang="en-US" altLang="ko-KR" dirty="0">
                <a:latin typeface="3ds" panose="02000503020000020004" pitchFamily="50" charset="0"/>
              </a:rPr>
            </a:br>
            <a:r>
              <a:rPr lang="en-US" altLang="ko-KR" dirty="0">
                <a:latin typeface="3ds" panose="02000503020000020004" pitchFamily="50" charset="0"/>
              </a:rPr>
              <a:t>- Google Chrome (Web Browser)</a:t>
            </a:r>
            <a:br>
              <a:rPr lang="en-US" altLang="ko-KR" dirty="0">
                <a:latin typeface="3ds" panose="02000503020000020004" pitchFamily="50" charset="0"/>
              </a:rPr>
            </a:br>
            <a:r>
              <a:rPr lang="en-US" altLang="ko-KR" dirty="0">
                <a:latin typeface="3ds" panose="02000503020000020004" pitchFamily="50" charset="0"/>
              </a:rPr>
              <a:t>- BANDIZIP (</a:t>
            </a:r>
            <a:r>
              <a:rPr lang="ko-KR" altLang="en-US" dirty="0">
                <a:latin typeface="3ds" panose="02000503020000020004" pitchFamily="50" charset="0"/>
              </a:rPr>
              <a:t>압축 툴</a:t>
            </a:r>
            <a:r>
              <a:rPr lang="en-US" altLang="ko-KR" dirty="0">
                <a:latin typeface="3ds" panose="02000503020000020004" pitchFamily="50" charset="0"/>
              </a:rPr>
              <a:t>)</a:t>
            </a:r>
            <a:br>
              <a:rPr lang="en-US" altLang="ko-KR" dirty="0">
                <a:latin typeface="3ds" panose="02000503020000020004" pitchFamily="50" charset="0"/>
              </a:rPr>
            </a:br>
            <a:r>
              <a:rPr lang="en-US" altLang="ko-KR" dirty="0">
                <a:latin typeface="3ds" panose="02000503020000020004" pitchFamily="50" charset="0"/>
              </a:rPr>
              <a:t>- Notepad ++ (Text Editor)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35858"/>
          <a:stretch/>
        </p:blipFill>
        <p:spPr>
          <a:xfrm>
            <a:off x="1158509" y="2139757"/>
            <a:ext cx="6826982" cy="2171958"/>
          </a:xfrm>
          <a:prstGeom prst="rect">
            <a:avLst/>
          </a:prstGeom>
        </p:spPr>
      </p:pic>
      <p:sp>
        <p:nvSpPr>
          <p:cNvPr id="10" name="직사각형 6"/>
          <p:cNvSpPr/>
          <p:nvPr/>
        </p:nvSpPr>
        <p:spPr>
          <a:xfrm>
            <a:off x="2606553" y="3400528"/>
            <a:ext cx="1668839" cy="451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878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Folder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숨긴 폴더 표시 </a:t>
            </a:r>
            <a:r>
              <a:rPr lang="en-US" altLang="ko-KR" dirty="0">
                <a:latin typeface="3ds" panose="02000503020000020004" pitchFamily="50" charset="0"/>
              </a:rPr>
              <a:t>/ </a:t>
            </a:r>
            <a:r>
              <a:rPr lang="ko-KR" altLang="en-US" dirty="0" err="1">
                <a:latin typeface="3ds" panose="02000503020000020004" pitchFamily="50" charset="0"/>
              </a:rPr>
              <a:t>확장자</a:t>
            </a:r>
            <a:r>
              <a:rPr lang="ko-KR" altLang="en-US" dirty="0">
                <a:latin typeface="3ds" panose="02000503020000020004" pitchFamily="50" charset="0"/>
              </a:rPr>
              <a:t> 표시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74" y="1467082"/>
            <a:ext cx="3534585" cy="2650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6"/>
          <p:cNvSpPr/>
          <p:nvPr/>
        </p:nvSpPr>
        <p:spPr>
          <a:xfrm>
            <a:off x="3878276" y="1556549"/>
            <a:ext cx="341755" cy="187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48" y="1625554"/>
            <a:ext cx="236587" cy="23658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타원 42"/>
          <p:cNvSpPr/>
          <p:nvPr/>
        </p:nvSpPr>
        <p:spPr>
          <a:xfrm>
            <a:off x="3730723" y="1375244"/>
            <a:ext cx="264807" cy="26480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6"/>
          <p:cNvSpPr/>
          <p:nvPr/>
        </p:nvSpPr>
        <p:spPr>
          <a:xfrm>
            <a:off x="1239020" y="1555084"/>
            <a:ext cx="306363" cy="187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05" y="1641617"/>
            <a:ext cx="236587" cy="23658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42"/>
          <p:cNvSpPr/>
          <p:nvPr/>
        </p:nvSpPr>
        <p:spPr>
          <a:xfrm>
            <a:off x="1091468" y="1373779"/>
            <a:ext cx="264807" cy="26480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36613" y="1826419"/>
            <a:ext cx="306363" cy="187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682" y="1965551"/>
            <a:ext cx="236587" cy="23658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타원 42"/>
          <p:cNvSpPr/>
          <p:nvPr/>
        </p:nvSpPr>
        <p:spPr>
          <a:xfrm>
            <a:off x="3689060" y="1645114"/>
            <a:ext cx="264807" cy="26480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532" y="841929"/>
            <a:ext cx="2455627" cy="29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6"/>
          <p:cNvSpPr/>
          <p:nvPr/>
        </p:nvSpPr>
        <p:spPr>
          <a:xfrm>
            <a:off x="5816303" y="1045563"/>
            <a:ext cx="302905" cy="185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269" y="1131119"/>
            <a:ext cx="233917" cy="2339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42"/>
          <p:cNvSpPr/>
          <p:nvPr/>
        </p:nvSpPr>
        <p:spPr>
          <a:xfrm>
            <a:off x="5670416" y="866304"/>
            <a:ext cx="261818" cy="2618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16"/>
          <p:cNvSpPr/>
          <p:nvPr/>
        </p:nvSpPr>
        <p:spPr>
          <a:xfrm>
            <a:off x="5875876" y="2397684"/>
            <a:ext cx="1371722" cy="15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639" y="2515819"/>
            <a:ext cx="233917" cy="2339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타원 42"/>
          <p:cNvSpPr/>
          <p:nvPr/>
        </p:nvSpPr>
        <p:spPr>
          <a:xfrm>
            <a:off x="5729989" y="2187315"/>
            <a:ext cx="261818" cy="2618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16"/>
          <p:cNvSpPr/>
          <p:nvPr/>
        </p:nvSpPr>
        <p:spPr>
          <a:xfrm>
            <a:off x="5749470" y="2595660"/>
            <a:ext cx="1288213" cy="15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76" y="2715046"/>
            <a:ext cx="233917" cy="2339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42"/>
          <p:cNvSpPr/>
          <p:nvPr/>
        </p:nvSpPr>
        <p:spPr>
          <a:xfrm>
            <a:off x="5588431" y="2642781"/>
            <a:ext cx="261818" cy="2618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16"/>
          <p:cNvSpPr/>
          <p:nvPr/>
        </p:nvSpPr>
        <p:spPr>
          <a:xfrm>
            <a:off x="6326492" y="3546965"/>
            <a:ext cx="516194" cy="225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615" y="3673963"/>
            <a:ext cx="233917" cy="2339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42"/>
          <p:cNvSpPr/>
          <p:nvPr/>
        </p:nvSpPr>
        <p:spPr>
          <a:xfrm>
            <a:off x="6180605" y="3336597"/>
            <a:ext cx="261818" cy="2618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Isosceles Triangle 32"/>
          <p:cNvSpPr/>
          <p:nvPr/>
        </p:nvSpPr>
        <p:spPr>
          <a:xfrm rot="5400000">
            <a:off x="4339659" y="2772122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7474" y="4176178"/>
            <a:ext cx="2896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Folder and Search options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윈도우 탐색기 </a:t>
            </a:r>
            <a:r>
              <a:rPr lang="en-US" altLang="ko-KR" sz="1000" dirty="0">
                <a:latin typeface="3ds" panose="02000503020000020004" pitchFamily="50" charset="0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3ds" panose="02000503020000020004" pitchFamily="50" charset="0"/>
              </a:rPr>
              <a:t> 오른쪽 상단의          클릭</a:t>
            </a:r>
            <a:r>
              <a:rPr lang="en-US" altLang="ko-KR" sz="1000" dirty="0">
                <a:latin typeface="3ds" panose="02000503020000020004" pitchFamily="50" charset="0"/>
                <a:sym typeface="Wingdings" panose="05000000000000000000" pitchFamily="2" charset="2"/>
              </a:rPr>
              <a:t></a:t>
            </a:r>
            <a:br>
              <a:rPr lang="en-US" altLang="ko-KR" sz="1000" dirty="0">
                <a:latin typeface="3ds" panose="02000503020000020004" pitchFamily="50" charset="0"/>
                <a:sym typeface="Wingdings" panose="05000000000000000000" pitchFamily="2" charset="2"/>
              </a:rPr>
            </a:br>
            <a:r>
              <a:rPr lang="en-US" altLang="ko-KR" sz="1000" dirty="0">
                <a:latin typeface="3ds" panose="02000503020000020004" pitchFamily="50" charset="0"/>
              </a:rPr>
              <a:t>View </a:t>
            </a:r>
            <a:r>
              <a:rPr lang="ko-KR" altLang="en-US" sz="1000" dirty="0">
                <a:latin typeface="3ds" panose="02000503020000020004" pitchFamily="50" charset="0"/>
              </a:rPr>
              <a:t>탭 클릭   </a:t>
            </a:r>
            <a:r>
              <a:rPr lang="en-US" altLang="ko-KR" sz="1000" dirty="0">
                <a:latin typeface="3ds" panose="02000503020000020004" pitchFamily="50" charset="0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3ds" panose="02000503020000020004" pitchFamily="50" charset="0"/>
              </a:rPr>
              <a:t> 오른쪽의 </a:t>
            </a:r>
            <a:r>
              <a:rPr lang="en-US" altLang="ko-KR" sz="1000" dirty="0">
                <a:latin typeface="3ds" panose="02000503020000020004" pitchFamily="50" charset="0"/>
              </a:rPr>
              <a:t>Options </a:t>
            </a:r>
            <a:r>
              <a:rPr lang="ko-KR" altLang="en-US" sz="1000" dirty="0">
                <a:latin typeface="3ds" panose="02000503020000020004" pitchFamily="50" charset="0"/>
              </a:rPr>
              <a:t>클릭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09" y="4339744"/>
            <a:ext cx="204471" cy="170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5451400" y="3956593"/>
            <a:ext cx="3369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숨긴 폴더 표시 </a:t>
            </a:r>
            <a:r>
              <a:rPr lang="en-US" altLang="ko-KR" sz="1000" b="1" dirty="0">
                <a:latin typeface="3ds" panose="02000503020000020004" pitchFamily="50" charset="0"/>
              </a:rPr>
              <a:t>/ </a:t>
            </a:r>
            <a:r>
              <a:rPr lang="ko-KR" altLang="en-US" sz="1000" b="1" dirty="0" err="1">
                <a:latin typeface="3ds" panose="02000503020000020004" pitchFamily="50" charset="0"/>
              </a:rPr>
              <a:t>확장자</a:t>
            </a:r>
            <a:r>
              <a:rPr lang="ko-KR" altLang="en-US" sz="1000" b="1" dirty="0">
                <a:latin typeface="3ds" panose="02000503020000020004" pitchFamily="50" charset="0"/>
              </a:rPr>
              <a:t> 표시 설정 후 </a:t>
            </a:r>
            <a:r>
              <a:rPr lang="en-US" altLang="ko-KR" sz="1000" b="1" dirty="0">
                <a:latin typeface="3ds" panose="02000503020000020004" pitchFamily="50" charset="0"/>
              </a:rPr>
              <a:t>OK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View </a:t>
            </a:r>
            <a:r>
              <a:rPr lang="ko-KR" altLang="en-US" sz="1000" dirty="0">
                <a:latin typeface="3ds" panose="02000503020000020004" pitchFamily="50" charset="0"/>
              </a:rPr>
              <a:t>탭 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Show Hidden files, folders, and drives </a:t>
            </a:r>
            <a:r>
              <a:rPr lang="ko-KR" altLang="en-US" sz="1000" dirty="0">
                <a:latin typeface="3ds" panose="02000503020000020004" pitchFamily="50" charset="0"/>
              </a:rPr>
              <a:t>선택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Hide extensions for known file types </a:t>
            </a:r>
            <a:r>
              <a:rPr lang="ko-KR" altLang="en-US" sz="1000" dirty="0">
                <a:latin typeface="3ds" panose="02000503020000020004" pitchFamily="50" charset="0"/>
              </a:rPr>
              <a:t>체크 박스 해제</a:t>
            </a:r>
          </a:p>
        </p:txBody>
      </p:sp>
    </p:spTree>
    <p:extLst>
      <p:ext uri="{BB962C8B-B14F-4D97-AF65-F5344CB8AC3E}">
        <p14:creationId xmlns:p14="http://schemas.microsoft.com/office/powerpoint/2010/main" val="3027573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Hostname </a:t>
            </a:r>
            <a:r>
              <a:rPr lang="ko-KR" altLang="en-US" dirty="0">
                <a:latin typeface="3ds" panose="02000503020000020004" pitchFamily="50" charset="0"/>
              </a:rPr>
              <a:t>변경 </a:t>
            </a:r>
            <a:r>
              <a:rPr lang="en-US" altLang="ko-KR" dirty="0">
                <a:latin typeface="3ds" panose="02000503020000020004" pitchFamily="50" charset="0"/>
              </a:rPr>
              <a:t>(1 of 2)</a:t>
            </a:r>
          </a:p>
        </p:txBody>
      </p:sp>
      <p:sp>
        <p:nvSpPr>
          <p:cNvPr id="49" name="Isosceles Triangle 48"/>
          <p:cNvSpPr/>
          <p:nvPr/>
        </p:nvSpPr>
        <p:spPr>
          <a:xfrm rot="5400000">
            <a:off x="3708240" y="2619899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265559" y="4234640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Hostname</a:t>
            </a:r>
            <a:r>
              <a:rPr lang="ko-KR" altLang="en-US" sz="1000" b="1" dirty="0">
                <a:latin typeface="3ds" panose="02000503020000020004" pitchFamily="50" charset="0"/>
              </a:rPr>
              <a:t>을 변경함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본 가이드에선 </a:t>
            </a:r>
            <a:r>
              <a:rPr lang="en-US" altLang="ko-KR" sz="1000" dirty="0">
                <a:latin typeface="3ds" panose="02000503020000020004" pitchFamily="50" charset="0"/>
              </a:rPr>
              <a:t>R2022x</a:t>
            </a:r>
            <a:r>
              <a:rPr lang="ko-KR" altLang="en-US" sz="1000" dirty="0">
                <a:latin typeface="3ds" panose="02000503020000020004" pitchFamily="50" charset="0"/>
              </a:rPr>
              <a:t>를 사용함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10786" y="4085970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Change settings  </a:t>
            </a:r>
            <a:r>
              <a:rPr lang="ko-KR" altLang="en-US" sz="1000" b="1" dirty="0">
                <a:latin typeface="3ds" panose="02000503020000020004" pitchFamily="50" charset="0"/>
              </a:rPr>
              <a:t>선택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r="64736"/>
          <a:stretch/>
        </p:blipFill>
        <p:spPr>
          <a:xfrm>
            <a:off x="1386945" y="1257382"/>
            <a:ext cx="1953664" cy="274792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818199" y="1134840"/>
            <a:ext cx="2753800" cy="32626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Hostname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변경이 필요 할 경우 실행 할 것</a:t>
            </a:r>
          </a:p>
        </p:txBody>
      </p:sp>
      <p:sp>
        <p:nvSpPr>
          <p:cNvPr id="25" name="직사각형 16"/>
          <p:cNvSpPr/>
          <p:nvPr/>
        </p:nvSpPr>
        <p:spPr>
          <a:xfrm>
            <a:off x="1363270" y="2370008"/>
            <a:ext cx="509144" cy="15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6" name="타원 42"/>
          <p:cNvSpPr/>
          <p:nvPr/>
        </p:nvSpPr>
        <p:spPr>
          <a:xfrm>
            <a:off x="1202794" y="2172823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1"/>
          <p:cNvGrpSpPr/>
          <p:nvPr/>
        </p:nvGrpSpPr>
        <p:grpSpPr>
          <a:xfrm>
            <a:off x="1554225" y="3495503"/>
            <a:ext cx="1619104" cy="605202"/>
            <a:chOff x="6126375" y="2426942"/>
            <a:chExt cx="1619104" cy="605202"/>
          </a:xfrm>
        </p:grpSpPr>
        <p:sp>
          <p:nvSpPr>
            <p:cNvPr id="28" name="직사각형 16"/>
            <p:cNvSpPr/>
            <p:nvPr/>
          </p:nvSpPr>
          <p:spPr>
            <a:xfrm>
              <a:off x="6317293" y="2617497"/>
              <a:ext cx="1299532" cy="1972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9" name="타원 24"/>
            <p:cNvSpPr/>
            <p:nvPr/>
          </p:nvSpPr>
          <p:spPr>
            <a:xfrm>
              <a:off x="6126375" y="2426942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170" y="277483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786" y="1387402"/>
            <a:ext cx="3785847" cy="2639428"/>
          </a:xfrm>
          <a:prstGeom prst="rect">
            <a:avLst/>
          </a:prstGeom>
        </p:spPr>
      </p:pic>
      <p:grpSp>
        <p:nvGrpSpPr>
          <p:cNvPr id="32" name="그룹 34"/>
          <p:cNvGrpSpPr/>
          <p:nvPr/>
        </p:nvGrpSpPr>
        <p:grpSpPr>
          <a:xfrm>
            <a:off x="7880528" y="2733995"/>
            <a:ext cx="992176" cy="605201"/>
            <a:chOff x="6126375" y="2426942"/>
            <a:chExt cx="992176" cy="605201"/>
          </a:xfrm>
        </p:grpSpPr>
        <p:sp>
          <p:nvSpPr>
            <p:cNvPr id="33" name="직사각형 16"/>
            <p:cNvSpPr/>
            <p:nvPr/>
          </p:nvSpPr>
          <p:spPr>
            <a:xfrm>
              <a:off x="6317293" y="2617497"/>
              <a:ext cx="672604" cy="1972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4" name="타원 36"/>
            <p:cNvSpPr/>
            <p:nvPr/>
          </p:nvSpPr>
          <p:spPr>
            <a:xfrm>
              <a:off x="6126375" y="2426942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1242" y="2774834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0872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Hostname </a:t>
            </a:r>
            <a:r>
              <a:rPr lang="ko-KR" altLang="en-US" dirty="0">
                <a:latin typeface="3ds" panose="02000503020000020004" pitchFamily="50" charset="0"/>
              </a:rPr>
              <a:t>변경 </a:t>
            </a:r>
            <a:r>
              <a:rPr lang="en-US" altLang="ko-KR" dirty="0">
                <a:latin typeface="3ds" panose="02000503020000020004" pitchFamily="50" charset="0"/>
              </a:rPr>
              <a:t>(2 of 2)</a:t>
            </a:r>
          </a:p>
        </p:txBody>
      </p:sp>
      <p:sp>
        <p:nvSpPr>
          <p:cNvPr id="49" name="Isosceles Triangle 48"/>
          <p:cNvSpPr/>
          <p:nvPr/>
        </p:nvSpPr>
        <p:spPr>
          <a:xfrm rot="5400000">
            <a:off x="4098384" y="2669866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80" y="1331617"/>
            <a:ext cx="2479561" cy="28582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58" y="1407329"/>
            <a:ext cx="2236047" cy="2706793"/>
          </a:xfrm>
          <a:prstGeom prst="rect">
            <a:avLst/>
          </a:prstGeom>
        </p:spPr>
      </p:pic>
      <p:grpSp>
        <p:nvGrpSpPr>
          <p:cNvPr id="36" name="그룹 1"/>
          <p:cNvGrpSpPr/>
          <p:nvPr/>
        </p:nvGrpSpPr>
        <p:grpSpPr>
          <a:xfrm>
            <a:off x="823985" y="1356001"/>
            <a:ext cx="960210" cy="586151"/>
            <a:chOff x="1256801" y="1937428"/>
            <a:chExt cx="960210" cy="586151"/>
          </a:xfrm>
        </p:grpSpPr>
        <p:sp>
          <p:nvSpPr>
            <p:cNvPr id="37" name="직사각형 16"/>
            <p:cNvSpPr/>
            <p:nvPr/>
          </p:nvSpPr>
          <p:spPr>
            <a:xfrm>
              <a:off x="1447719" y="2127982"/>
              <a:ext cx="640638" cy="177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8" name="타원 27"/>
            <p:cNvSpPr/>
            <p:nvPr/>
          </p:nvSpPr>
          <p:spPr>
            <a:xfrm>
              <a:off x="1256801" y="193742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702" y="226627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0" name="직사각형 16"/>
          <p:cNvSpPr/>
          <p:nvPr/>
        </p:nvSpPr>
        <p:spPr>
          <a:xfrm>
            <a:off x="2822602" y="2733243"/>
            <a:ext cx="542885" cy="172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41" name="타원 39"/>
          <p:cNvSpPr/>
          <p:nvPr/>
        </p:nvSpPr>
        <p:spPr>
          <a:xfrm>
            <a:off x="2631684" y="2542688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832" y="2871529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16"/>
          <p:cNvSpPr/>
          <p:nvPr/>
        </p:nvSpPr>
        <p:spPr>
          <a:xfrm>
            <a:off x="5690397" y="2262063"/>
            <a:ext cx="542885" cy="172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47" name="타원 39"/>
          <p:cNvSpPr/>
          <p:nvPr/>
        </p:nvSpPr>
        <p:spPr>
          <a:xfrm>
            <a:off x="5499479" y="2071508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684294" y="3846708"/>
            <a:ext cx="645956" cy="211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52" name="타원 58"/>
          <p:cNvSpPr/>
          <p:nvPr/>
        </p:nvSpPr>
        <p:spPr>
          <a:xfrm>
            <a:off x="6493376" y="3656153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595" y="4013569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852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hosts </a:t>
            </a:r>
            <a:r>
              <a:rPr lang="ko-KR" altLang="en-US" dirty="0">
                <a:latin typeface="3ds" panose="02000503020000020004" pitchFamily="50" charset="0"/>
              </a:rPr>
              <a:t>파일 설정 </a:t>
            </a:r>
            <a:r>
              <a:rPr lang="en-US" altLang="ko-KR" dirty="0">
                <a:latin typeface="3ds" panose="02000503020000020004" pitchFamily="50" charset="0"/>
              </a:rPr>
              <a:t>(1 of 2)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IP </a:t>
            </a:r>
            <a:r>
              <a:rPr lang="ko-KR" altLang="en-US" dirty="0">
                <a:latin typeface="3ds" panose="02000503020000020004" pitchFamily="50" charset="0"/>
              </a:rPr>
              <a:t>확인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30" y="1590886"/>
            <a:ext cx="2611942" cy="218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그룹 15"/>
          <p:cNvGrpSpPr/>
          <p:nvPr/>
        </p:nvGrpSpPr>
        <p:grpSpPr>
          <a:xfrm>
            <a:off x="925313" y="2547838"/>
            <a:ext cx="2690251" cy="648981"/>
            <a:chOff x="1256801" y="1937428"/>
            <a:chExt cx="2690251" cy="648981"/>
          </a:xfrm>
        </p:grpSpPr>
        <p:sp>
          <p:nvSpPr>
            <p:cNvPr id="24" name="직사각형 16"/>
            <p:cNvSpPr/>
            <p:nvPr/>
          </p:nvSpPr>
          <p:spPr>
            <a:xfrm>
              <a:off x="1447718" y="2127982"/>
              <a:ext cx="2370681" cy="2273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5" name="타원 17"/>
            <p:cNvSpPr/>
            <p:nvPr/>
          </p:nvSpPr>
          <p:spPr>
            <a:xfrm>
              <a:off x="1256801" y="193742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743" y="232910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582990" y="3973303"/>
            <a:ext cx="34371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cmd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바탕화면에서 </a:t>
            </a:r>
            <a:r>
              <a:rPr lang="en-US" altLang="ko-KR" sz="1000" dirty="0">
                <a:latin typeface="3ds" panose="02000503020000020004" pitchFamily="50" charset="0"/>
              </a:rPr>
              <a:t>Shift key + Mouse </a:t>
            </a:r>
            <a:r>
              <a:rPr lang="ko-KR" altLang="en-US" sz="1000" dirty="0">
                <a:latin typeface="3ds" panose="02000503020000020004" pitchFamily="50" charset="0"/>
              </a:rPr>
              <a:t>오른쪽 버튼 클릭 </a:t>
            </a:r>
            <a:r>
              <a:rPr lang="en-US" altLang="ko-KR" sz="1000" dirty="0">
                <a:latin typeface="3ds" panose="02000503020000020004" pitchFamily="50" charset="0"/>
                <a:sym typeface="Wingdings" panose="05000000000000000000" pitchFamily="2" charset="2"/>
              </a:rPr>
              <a:t></a:t>
            </a:r>
            <a:br>
              <a:rPr lang="ko-KR" altLang="en-US" sz="1000" dirty="0">
                <a:latin typeface="3ds" panose="02000503020000020004" pitchFamily="50" charset="0"/>
              </a:rPr>
            </a:br>
            <a:r>
              <a:rPr lang="en-US" altLang="ko-KR" sz="1000" dirty="0">
                <a:latin typeface="3ds" panose="02000503020000020004" pitchFamily="50" charset="0"/>
              </a:rPr>
              <a:t>Open command window here </a:t>
            </a:r>
            <a:r>
              <a:rPr lang="ko-KR" altLang="en-US" sz="1000" dirty="0">
                <a:latin typeface="3ds" panose="02000503020000020004" pitchFamily="50" charset="0"/>
              </a:rPr>
              <a:t>클릭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007" y="1622629"/>
            <a:ext cx="3543281" cy="216897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57007" y="3973303"/>
            <a:ext cx="3752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>
                <a:latin typeface="3ds" panose="02000503020000020004" pitchFamily="50" charset="0"/>
              </a:defRPr>
            </a:lvl1pPr>
          </a:lstStyle>
          <a:p>
            <a:r>
              <a:rPr lang="en-US" altLang="ko-KR" dirty="0"/>
              <a:t>IP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b="0" dirty="0" err="1">
                <a:sym typeface="Wingdings" panose="05000000000000000000" pitchFamily="2" charset="2"/>
              </a:rPr>
              <a:t>cmd</a:t>
            </a:r>
            <a:r>
              <a:rPr lang="ko-KR" altLang="en-US" b="0" dirty="0">
                <a:sym typeface="Wingdings" panose="05000000000000000000" pitchFamily="2" charset="2"/>
              </a:rPr>
              <a:t>에서 </a:t>
            </a:r>
            <a:r>
              <a:rPr lang="en-US" altLang="ko-KR" b="0" dirty="0" err="1">
                <a:sym typeface="Wingdings" panose="05000000000000000000" pitchFamily="2" charset="2"/>
              </a:rPr>
              <a:t>ipconfig</a:t>
            </a:r>
            <a:r>
              <a:rPr lang="en-US" altLang="ko-KR" b="0" dirty="0">
                <a:sym typeface="Wingdings" panose="05000000000000000000" pitchFamily="2" charset="2"/>
              </a:rPr>
              <a:t> </a:t>
            </a:r>
            <a:r>
              <a:rPr lang="ko-KR" altLang="en-US" b="0" dirty="0">
                <a:sym typeface="Wingdings" panose="05000000000000000000" pitchFamily="2" charset="2"/>
              </a:rPr>
              <a:t>입력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b="0" dirty="0">
                <a:sym typeface="Wingdings" panose="05000000000000000000" pitchFamily="2" charset="2"/>
              </a:rPr>
              <a:t>실행 결과에서 </a:t>
            </a:r>
            <a:r>
              <a:rPr lang="en-US" altLang="ko-KR" b="0" dirty="0" err="1">
                <a:sym typeface="Wingdings" panose="05000000000000000000" pitchFamily="2" charset="2"/>
              </a:rPr>
              <a:t>ip</a:t>
            </a:r>
            <a:r>
              <a:rPr lang="en-US" altLang="ko-KR" b="0" dirty="0">
                <a:sym typeface="Wingdings" panose="05000000000000000000" pitchFamily="2" charset="2"/>
              </a:rPr>
              <a:t> </a:t>
            </a:r>
            <a:r>
              <a:rPr lang="ko-KR" altLang="en-US" b="0" dirty="0">
                <a:sym typeface="Wingdings" panose="05000000000000000000" pitchFamily="2" charset="2"/>
              </a:rPr>
              <a:t>확인</a:t>
            </a:r>
            <a:r>
              <a:rPr lang="en-US" altLang="ko-KR" b="0" dirty="0">
                <a:sym typeface="Wingdings" panose="05000000000000000000" pitchFamily="2" charset="2"/>
              </a:rPr>
              <a:t>(IPv4 </a:t>
            </a:r>
            <a:r>
              <a:rPr lang="en-US" altLang="ko-KR" b="0" dirty="0" err="1">
                <a:sym typeface="Wingdings" panose="05000000000000000000" pitchFamily="2" charset="2"/>
              </a:rPr>
              <a:t>Adress</a:t>
            </a:r>
            <a:r>
              <a:rPr lang="en-US" altLang="ko-KR" b="0" dirty="0">
                <a:sym typeface="Wingdings" panose="05000000000000000000" pitchFamily="2" charset="2"/>
              </a:rPr>
              <a:t>… </a:t>
            </a:r>
            <a:r>
              <a:rPr lang="ko-KR" altLang="en-US" b="0" dirty="0">
                <a:sym typeface="Wingdings" panose="05000000000000000000" pitchFamily="2" charset="2"/>
              </a:rPr>
              <a:t>뒷 부분의 </a:t>
            </a:r>
            <a:r>
              <a:rPr lang="en-US" altLang="ko-KR" b="0" dirty="0">
                <a:sym typeface="Wingdings" panose="05000000000000000000" pitchFamily="2" charset="2"/>
              </a:rPr>
              <a:t>12</a:t>
            </a:r>
            <a:r>
              <a:rPr lang="ko-KR" altLang="en-US" b="0" dirty="0">
                <a:sym typeface="Wingdings" panose="05000000000000000000" pitchFamily="2" charset="2"/>
              </a:rPr>
              <a:t>자리 숫자</a:t>
            </a:r>
            <a:endParaRPr lang="en-US" altLang="ko-KR" b="0" dirty="0">
              <a:sym typeface="Wingdings" panose="05000000000000000000" pitchFamily="2" charset="2"/>
            </a:endParaRPr>
          </a:p>
        </p:txBody>
      </p:sp>
      <p:sp>
        <p:nvSpPr>
          <p:cNvPr id="30" name="직사각형 16"/>
          <p:cNvSpPr/>
          <p:nvPr/>
        </p:nvSpPr>
        <p:spPr>
          <a:xfrm>
            <a:off x="5315034" y="1956735"/>
            <a:ext cx="542885" cy="172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31" name="타원 34"/>
          <p:cNvSpPr/>
          <p:nvPr/>
        </p:nvSpPr>
        <p:spPr>
          <a:xfrm>
            <a:off x="5124116" y="1766180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16"/>
          <p:cNvSpPr/>
          <p:nvPr/>
        </p:nvSpPr>
        <p:spPr>
          <a:xfrm>
            <a:off x="4814635" y="2621223"/>
            <a:ext cx="2106865" cy="172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33" name="타원 37"/>
          <p:cNvSpPr/>
          <p:nvPr/>
        </p:nvSpPr>
        <p:spPr>
          <a:xfrm>
            <a:off x="4623717" y="2430668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30918" y="576956"/>
            <a:ext cx="3769801" cy="648054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VMWare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 설치를 진행 할 경우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hosts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파일에</a:t>
            </a:r>
            <a:b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서버의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IP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와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Hostname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입력 해야 함</a:t>
            </a:r>
            <a:b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작업 미 수행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DB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관련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issue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발생 할 수 있음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3989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환경설정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hosts </a:t>
            </a:r>
            <a:r>
              <a:rPr lang="ko-KR" altLang="en-US" dirty="0">
                <a:latin typeface="3ds" panose="02000503020000020004" pitchFamily="50" charset="0"/>
              </a:rPr>
              <a:t>파일 설정 </a:t>
            </a:r>
            <a:r>
              <a:rPr lang="en-US" altLang="ko-KR" dirty="0">
                <a:latin typeface="3ds" panose="02000503020000020004" pitchFamily="50" charset="0"/>
              </a:rPr>
              <a:t>(2 of 2)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2904" y="3676123"/>
            <a:ext cx="2396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hosts </a:t>
            </a:r>
            <a:r>
              <a:rPr lang="ko-KR" altLang="en-US" sz="1000" b="1" dirty="0">
                <a:latin typeface="3ds" panose="02000503020000020004" pitchFamily="50" charset="0"/>
              </a:rPr>
              <a:t>파일을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C:\Windows\System32\drivers\etc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52496" y="4076233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>
                <a:latin typeface="3ds" panose="02000503020000020004" pitchFamily="50" charset="0"/>
              </a:defRPr>
            </a:lvl1pPr>
          </a:lstStyle>
          <a:p>
            <a:r>
              <a:rPr lang="en-US" altLang="ko-KR" dirty="0" err="1"/>
              <a:t>cmd</a:t>
            </a:r>
            <a:r>
              <a:rPr lang="ko-KR" altLang="en-US" dirty="0"/>
              <a:t>에서 확인 한 </a:t>
            </a:r>
            <a:r>
              <a:rPr lang="en-US" altLang="ko-KR" dirty="0"/>
              <a:t>IP</a:t>
            </a:r>
            <a:r>
              <a:rPr lang="ko-KR" altLang="en-US" dirty="0"/>
              <a:t>와 </a:t>
            </a:r>
            <a:r>
              <a:rPr lang="en-US" altLang="ko-KR" dirty="0"/>
              <a:t>Hostname </a:t>
            </a:r>
            <a:r>
              <a:rPr lang="ko-KR" altLang="en-US" dirty="0"/>
              <a:t>기입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b="0" dirty="0" err="1"/>
              <a:t>xxx.xxx.xxx.xxx</a:t>
            </a:r>
            <a:r>
              <a:rPr lang="en-US" altLang="ko-KR" b="0" dirty="0"/>
              <a:t>   Hostname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84745" y="4363913"/>
            <a:ext cx="2095434" cy="27797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작업 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VMWare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재시작</a:t>
            </a:r>
            <a:endParaRPr lang="ko-KR" altLang="en-US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r="29796" b="31419"/>
          <a:stretch/>
        </p:blipFill>
        <p:spPr>
          <a:xfrm>
            <a:off x="382904" y="1732919"/>
            <a:ext cx="3792856" cy="18377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496" y="1309944"/>
            <a:ext cx="4064498" cy="2683710"/>
          </a:xfrm>
          <a:prstGeom prst="rect">
            <a:avLst/>
          </a:prstGeom>
        </p:spPr>
      </p:pic>
      <p:grpSp>
        <p:nvGrpSpPr>
          <p:cNvPr id="21" name="그룹 1"/>
          <p:cNvGrpSpPr/>
          <p:nvPr/>
        </p:nvGrpSpPr>
        <p:grpSpPr>
          <a:xfrm>
            <a:off x="1346120" y="2543219"/>
            <a:ext cx="733803" cy="363391"/>
            <a:chOff x="6629828" y="2660011"/>
            <a:chExt cx="733803" cy="363391"/>
          </a:xfrm>
        </p:grpSpPr>
        <p:sp>
          <p:nvSpPr>
            <p:cNvPr id="22" name="직사각형 16"/>
            <p:cNvSpPr/>
            <p:nvPr/>
          </p:nvSpPr>
          <p:spPr>
            <a:xfrm>
              <a:off x="6820746" y="2850566"/>
              <a:ext cx="542885" cy="172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타원 27"/>
            <p:cNvSpPr/>
            <p:nvPr/>
          </p:nvSpPr>
          <p:spPr>
            <a:xfrm>
              <a:off x="6629828" y="2660011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3"/>
          <p:cNvGrpSpPr/>
          <p:nvPr/>
        </p:nvGrpSpPr>
        <p:grpSpPr>
          <a:xfrm>
            <a:off x="2047699" y="3005640"/>
            <a:ext cx="1581327" cy="363391"/>
            <a:chOff x="6629828" y="2660011"/>
            <a:chExt cx="1581327" cy="363391"/>
          </a:xfrm>
        </p:grpSpPr>
        <p:sp>
          <p:nvSpPr>
            <p:cNvPr id="37" name="직사각형 16"/>
            <p:cNvSpPr/>
            <p:nvPr/>
          </p:nvSpPr>
          <p:spPr>
            <a:xfrm>
              <a:off x="6820747" y="2850566"/>
              <a:ext cx="1390408" cy="172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8" name="타원 35"/>
            <p:cNvSpPr/>
            <p:nvPr/>
          </p:nvSpPr>
          <p:spPr>
            <a:xfrm>
              <a:off x="6629828" y="2660011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직사각형 16"/>
          <p:cNvSpPr/>
          <p:nvPr/>
        </p:nvSpPr>
        <p:spPr>
          <a:xfrm>
            <a:off x="4946227" y="3625395"/>
            <a:ext cx="1167554" cy="172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39" name="타원 19"/>
          <p:cNvSpPr/>
          <p:nvPr/>
        </p:nvSpPr>
        <p:spPr>
          <a:xfrm>
            <a:off x="4755308" y="3434840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6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Java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80578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설치 </a:t>
            </a:r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OpenJDK</a:t>
            </a:r>
            <a:r>
              <a:rPr lang="en-US" altLang="ko-KR" dirty="0">
                <a:latin typeface="3ds" panose="02000503020000020004" pitchFamily="50" charset="0"/>
              </a:rPr>
              <a:t> Installation</a:t>
            </a:r>
            <a:endParaRPr lang="ko-KR" altLang="en-US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R2022x</a:t>
            </a:r>
            <a:r>
              <a:rPr lang="ko-KR" altLang="en-US" dirty="0">
                <a:solidFill>
                  <a:srgbClr val="FF0000"/>
                </a:solidFill>
                <a:latin typeface="3ds" panose="02000503020000020004" pitchFamily="50" charset="0"/>
              </a:rPr>
              <a:t>부터는 </a:t>
            </a:r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Test</a:t>
            </a:r>
            <a:r>
              <a:rPr lang="ko-KR" altLang="en-US" dirty="0">
                <a:solidFill>
                  <a:srgbClr val="FF0000"/>
                </a:solidFill>
                <a:latin typeface="3ds" panose="02000503020000020004" pitchFamily="50" charset="0"/>
              </a:rPr>
              <a:t> 혹은 </a:t>
            </a:r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Demonstrate </a:t>
            </a:r>
            <a:r>
              <a:rPr lang="ko-KR" altLang="en-US" dirty="0">
                <a:solidFill>
                  <a:srgbClr val="FF0000"/>
                </a:solidFill>
                <a:latin typeface="3ds" panose="02000503020000020004" pitchFamily="50" charset="0"/>
              </a:rPr>
              <a:t>목적으로만 </a:t>
            </a:r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Embedded JDK</a:t>
            </a:r>
            <a:r>
              <a:rPr lang="ko-KR" altLang="en-US" dirty="0">
                <a:solidFill>
                  <a:srgbClr val="FF0000"/>
                </a:solidFill>
                <a:latin typeface="3ds" panose="02000503020000020004" pitchFamily="50" charset="0"/>
              </a:rPr>
              <a:t>를 사용할 수 있으며</a:t>
            </a:r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, Production </a:t>
            </a:r>
            <a:r>
              <a:rPr lang="ko-KR" altLang="en-US" dirty="0">
                <a:solidFill>
                  <a:srgbClr val="FF0000"/>
                </a:solidFill>
                <a:latin typeface="3ds" panose="02000503020000020004" pitchFamily="50" charset="0"/>
              </a:rPr>
              <a:t>목적으로 설치를 진행할 경우 </a:t>
            </a:r>
            <a:r>
              <a:rPr lang="en-US" altLang="ko-KR" dirty="0" err="1">
                <a:solidFill>
                  <a:srgbClr val="FF0000"/>
                </a:solidFill>
                <a:latin typeface="3ds" panose="02000503020000020004" pitchFamily="50" charset="0"/>
              </a:rPr>
              <a:t>OpenJDK</a:t>
            </a:r>
            <a:r>
              <a:rPr lang="ko-KR" altLang="en-US" dirty="0">
                <a:solidFill>
                  <a:srgbClr val="FF0000"/>
                </a:solidFill>
                <a:latin typeface="3ds" panose="02000503020000020004" pitchFamily="50" charset="0"/>
              </a:rPr>
              <a:t>를 사용</a:t>
            </a:r>
            <a:endParaRPr lang="en-US" altLang="ko-KR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Test </a:t>
            </a:r>
            <a:r>
              <a:rPr lang="ko-KR" altLang="en-US" dirty="0">
                <a:latin typeface="3ds" panose="02000503020000020004" pitchFamily="50" charset="0"/>
              </a:rPr>
              <a:t>혹은</a:t>
            </a:r>
            <a:r>
              <a:rPr lang="en-US" altLang="ko-KR" dirty="0">
                <a:latin typeface="3ds" panose="02000503020000020004" pitchFamily="50" charset="0"/>
              </a:rPr>
              <a:t> Demonstrate </a:t>
            </a:r>
            <a:r>
              <a:rPr lang="ko-KR" altLang="en-US" dirty="0">
                <a:latin typeface="3ds" panose="02000503020000020004" pitchFamily="50" charset="0"/>
              </a:rPr>
              <a:t>목적의 경우</a:t>
            </a:r>
            <a:r>
              <a:rPr lang="en-US" altLang="ko-KR" dirty="0">
                <a:latin typeface="3ds" panose="02000503020000020004" pitchFamily="50" charset="0"/>
              </a:rPr>
              <a:t>,</a:t>
            </a:r>
          </a:p>
          <a:p>
            <a:pPr lvl="2"/>
            <a:r>
              <a:rPr lang="en-US" altLang="ko-KR" dirty="0">
                <a:latin typeface="3ds" panose="02000503020000020004" pitchFamily="50" charset="0"/>
              </a:rPr>
              <a:t>3DPassport </a:t>
            </a:r>
            <a:r>
              <a:rPr lang="ko-KR" altLang="en-US" dirty="0">
                <a:latin typeface="3ds" panose="02000503020000020004" pitchFamily="50" charset="0"/>
              </a:rPr>
              <a:t>설치 시</a:t>
            </a:r>
            <a:r>
              <a:rPr lang="en-US" altLang="ko-KR" dirty="0">
                <a:latin typeface="3ds" panose="02000503020000020004" pitchFamily="50" charset="0"/>
              </a:rPr>
              <a:t>, Embedded JDK</a:t>
            </a:r>
            <a:r>
              <a:rPr lang="ko-KR" altLang="en-US" dirty="0">
                <a:latin typeface="3ds" panose="02000503020000020004" pitchFamily="50" charset="0"/>
              </a:rPr>
              <a:t>로 </a:t>
            </a:r>
            <a:r>
              <a:rPr lang="en-US" altLang="ko-KR" dirty="0">
                <a:latin typeface="3ds" panose="02000503020000020004" pitchFamily="50" charset="0"/>
              </a:rPr>
              <a:t>JDK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(C:\R2022x\3DPassport\win_b64\code\</a:t>
            </a:r>
            <a:r>
              <a:rPr lang="en-US" altLang="ko-KR" dirty="0" err="1">
                <a:latin typeface="3ds" panose="02000503020000020004" pitchFamily="50" charset="0"/>
              </a:rPr>
              <a:t>serverjre</a:t>
            </a:r>
            <a:r>
              <a:rPr lang="en-US" altLang="ko-KR" dirty="0">
                <a:latin typeface="3ds" panose="02000503020000020004" pitchFamily="50" charset="0"/>
              </a:rPr>
              <a:t>)</a:t>
            </a:r>
          </a:p>
          <a:p>
            <a:pPr lvl="2"/>
            <a:r>
              <a:rPr lang="ko-KR" altLang="en-US" dirty="0">
                <a:latin typeface="3ds" panose="02000503020000020004" pitchFamily="50" charset="0"/>
              </a:rPr>
              <a:t>다른 서비스는 위에서 설치된 </a:t>
            </a:r>
            <a:r>
              <a:rPr lang="en-US" altLang="ko-KR" dirty="0">
                <a:latin typeface="3ds" panose="02000503020000020004" pitchFamily="50" charset="0"/>
              </a:rPr>
              <a:t>JDK</a:t>
            </a:r>
            <a:r>
              <a:rPr lang="ko-KR" altLang="en-US" dirty="0">
                <a:latin typeface="3ds" panose="02000503020000020004" pitchFamily="50" charset="0"/>
              </a:rPr>
              <a:t>를 활용 </a:t>
            </a:r>
            <a:r>
              <a:rPr lang="en-US" altLang="ko-KR" dirty="0">
                <a:latin typeface="3ds" panose="02000503020000020004" pitchFamily="50" charset="0"/>
              </a:rPr>
              <a:t>(</a:t>
            </a:r>
            <a:r>
              <a:rPr lang="ko-KR" altLang="en-US" dirty="0">
                <a:latin typeface="3ds" panose="02000503020000020004" pitchFamily="50" charset="0"/>
              </a:rPr>
              <a:t>관리의 편의를 위해 </a:t>
            </a:r>
            <a:r>
              <a:rPr lang="en-US" altLang="ko-KR" dirty="0">
                <a:latin typeface="3ds" panose="02000503020000020004" pitchFamily="50" charset="0"/>
              </a:rPr>
              <a:t>JDK</a:t>
            </a:r>
            <a:r>
              <a:rPr lang="ko-KR" altLang="en-US" dirty="0">
                <a:latin typeface="3ds" panose="02000503020000020004" pitchFamily="50" charset="0"/>
              </a:rPr>
              <a:t>는 하나만 설치하여 사용</a:t>
            </a:r>
            <a:r>
              <a:rPr lang="en-US" altLang="ko-KR" dirty="0">
                <a:latin typeface="3ds" panose="02000503020000020004" pitchFamily="50" charset="0"/>
              </a:rPr>
              <a:t>)</a:t>
            </a:r>
          </a:p>
          <a:p>
            <a:endParaRPr lang="en-US" altLang="ko-KR" dirty="0">
              <a:latin typeface="3ds" panose="02000503020000020004" pitchFamily="50" charset="0"/>
            </a:endParaRPr>
          </a:p>
          <a:p>
            <a:r>
              <a:rPr lang="en-US" altLang="ko-KR" dirty="0">
                <a:latin typeface="3ds" panose="02000503020000020004" pitchFamily="50" charset="0"/>
              </a:rPr>
              <a:t>Support Policy for Java (R2022x FD02)</a:t>
            </a:r>
          </a:p>
          <a:p>
            <a:pPr lvl="1"/>
            <a:r>
              <a:rPr lang="en-US" altLang="ko-KR" dirty="0" err="1">
                <a:latin typeface="3ds" panose="02000503020000020004" pitchFamily="50" charset="0"/>
              </a:rPr>
              <a:t>AdoptOpenJDK</a:t>
            </a:r>
            <a:r>
              <a:rPr lang="en-US" altLang="ko-KR" dirty="0">
                <a:latin typeface="3ds" panose="02000503020000020004" pitchFamily="50" charset="0"/>
              </a:rPr>
              <a:t> JDK 11.0.8 with OpenJ9 is a Qualified Platform</a:t>
            </a:r>
          </a:p>
          <a:p>
            <a:pPr lvl="1"/>
            <a:r>
              <a:rPr lang="en-US" altLang="ko-KR" dirty="0" err="1">
                <a:latin typeface="3ds" panose="02000503020000020004" pitchFamily="50" charset="0"/>
              </a:rPr>
              <a:t>AdoptOpenJDK</a:t>
            </a:r>
            <a:r>
              <a:rPr lang="en-US" altLang="ko-KR" dirty="0">
                <a:latin typeface="3ds" panose="02000503020000020004" pitchFamily="50" charset="0"/>
              </a:rPr>
              <a:t> JDK 11.0.x, with x&gt;8, with OpenJ9 is a Compatible Platform</a:t>
            </a:r>
          </a:p>
          <a:p>
            <a:pPr lvl="1"/>
            <a:r>
              <a:rPr lang="en-US" altLang="ko-KR" dirty="0" err="1">
                <a:latin typeface="3ds" panose="02000503020000020004" pitchFamily="50" charset="0"/>
              </a:rPr>
              <a:t>AdoptOpenJDK</a:t>
            </a:r>
            <a:r>
              <a:rPr lang="en-US" altLang="ko-KR" dirty="0">
                <a:latin typeface="3ds" panose="02000503020000020004" pitchFamily="50" charset="0"/>
              </a:rPr>
              <a:t> 11 with OpenJ9 Large Heap version is a Not Listed Platform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IBM </a:t>
            </a:r>
            <a:r>
              <a:rPr lang="en-US" altLang="ko-KR" dirty="0" err="1">
                <a:latin typeface="3ds" panose="02000503020000020004" pitchFamily="50" charset="0"/>
              </a:rPr>
              <a:t>Semeru</a:t>
            </a:r>
            <a:r>
              <a:rPr lang="en-US" altLang="ko-KR" dirty="0">
                <a:latin typeface="3ds" panose="02000503020000020004" pitchFamily="50" charset="0"/>
              </a:rPr>
              <a:t> Runtime Open Edition for Java 11.0.x with x &gt;=12 is a Compatible Platform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Oracle JDK 11.0.x,with x&gt;=8, is a Compatible Platform.</a:t>
            </a:r>
          </a:p>
          <a:p>
            <a:endParaRPr lang="en-US" altLang="ko-KR" dirty="0">
              <a:latin typeface="3ds" panose="02000503020000020004" pitchFamily="50" charset="0"/>
            </a:endParaRPr>
          </a:p>
          <a:p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0778" y="635388"/>
            <a:ext cx="2857630" cy="43035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Production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목적의 플랫폼 서버 설치의 경우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Appendix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의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OpenJDK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가이드 참고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62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rgbClr val="0F5486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3ds" panose="02000503020000020004" pitchFamily="50" charset="0"/>
              </a:rPr>
              <a:t>1. Installation Introduction &amp; Summary</a:t>
            </a:r>
            <a:endParaRPr lang="ko-KR" altLang="en-US" dirty="0">
              <a:solidFill>
                <a:schemeClr val="bg1"/>
              </a:solidFill>
              <a:latin typeface="3ds" panose="0200050302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solidFill>
            <a:srgbClr val="0F5486"/>
          </a:solidFill>
        </p:spPr>
        <p:txBody>
          <a:bodyPr lIns="288000" tIns="0" rIns="0" bIns="0" anchor="ctr"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3ds" panose="02000503020000020004" pitchFamily="50" charset="0"/>
              </a:rPr>
              <a:t>2. OS &amp; Third-Party Installation</a:t>
            </a:r>
            <a:endParaRPr lang="ko-KR" altLang="en-US" dirty="0">
              <a:solidFill>
                <a:schemeClr val="bg1"/>
              </a:solidFill>
              <a:latin typeface="3ds" panose="02000503020000020004" pitchFamily="50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solidFill>
            <a:srgbClr val="0F5486"/>
          </a:solidFill>
        </p:spPr>
        <p:txBody>
          <a:bodyPr lIns="288000" tIns="0" rIns="0" bIns="0" anchor="ctr"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3ds" panose="02000503020000020004" pitchFamily="50" charset="0"/>
              </a:rPr>
              <a:t>3. R2022x Server Installation</a:t>
            </a:r>
            <a:endParaRPr lang="ko-KR" altLang="en-US" dirty="0">
              <a:solidFill>
                <a:schemeClr val="bg1"/>
              </a:solidFill>
              <a:latin typeface="3ds" panose="02000503020000020004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solidFill>
            <a:srgbClr val="0F5486"/>
          </a:solidFill>
        </p:spPr>
        <p:txBody>
          <a:bodyPr lIns="288000" tIns="0" rIns="0" bIns="0" anchor="ctr"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3ds" panose="02000503020000020004" pitchFamily="50" charset="0"/>
              </a:rPr>
              <a:t>4. R2022x Client Installation</a:t>
            </a:r>
            <a:endParaRPr lang="ko-KR" altLang="en-US" dirty="0">
              <a:solidFill>
                <a:schemeClr val="bg1"/>
              </a:solidFill>
              <a:latin typeface="3ds" panose="0200050302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solidFill>
            <a:srgbClr val="0F5486"/>
          </a:solidFill>
        </p:spPr>
        <p:txBody>
          <a:bodyPr lIns="288000" tIns="0" rIns="0" bIns="0" anchor="ctr"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3ds" panose="02000503020000020004" pitchFamily="50" charset="0"/>
              </a:rPr>
              <a:t>5. Appendix</a:t>
            </a:r>
            <a:endParaRPr lang="ko-KR" altLang="en-US" dirty="0">
              <a:solidFill>
                <a:schemeClr val="bg1"/>
              </a:solidFill>
              <a:latin typeface="3ds" panose="02000503020000020004" pitchFamily="50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06C53A-D9FC-4139-A60B-C52347A0FB63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28505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Database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5079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75" y="4400318"/>
            <a:ext cx="2430767" cy="100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본 </a:t>
            </a:r>
            <a:r>
              <a:rPr lang="en-US" altLang="ko-KR" dirty="0">
                <a:latin typeface="3ds" panose="02000503020000020004" pitchFamily="50" charset="0"/>
              </a:rPr>
              <a:t>Chapter</a:t>
            </a:r>
            <a:r>
              <a:rPr lang="ko-KR" altLang="en-US" dirty="0">
                <a:latin typeface="3ds" panose="02000503020000020004" pitchFamily="50" charset="0"/>
              </a:rPr>
              <a:t>에서 </a:t>
            </a:r>
            <a:r>
              <a:rPr lang="en-US" altLang="ko-KR" dirty="0">
                <a:latin typeface="3ds" panose="02000503020000020004" pitchFamily="50" charset="0"/>
              </a:rPr>
              <a:t>Database </a:t>
            </a:r>
            <a:r>
              <a:rPr lang="ko-KR" altLang="en-US" dirty="0">
                <a:latin typeface="3ds" panose="02000503020000020004" pitchFamily="50" charset="0"/>
              </a:rPr>
              <a:t>설치 및 설정 작업을 수행합니다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grpSp>
        <p:nvGrpSpPr>
          <p:cNvPr id="160" name="Group 159"/>
          <p:cNvGrpSpPr/>
          <p:nvPr/>
        </p:nvGrpSpPr>
        <p:grpSpPr>
          <a:xfrm>
            <a:off x="284853" y="1055653"/>
            <a:ext cx="8574294" cy="3525018"/>
            <a:chOff x="292276" y="1745445"/>
            <a:chExt cx="9546938" cy="3924886"/>
          </a:xfrm>
        </p:grpSpPr>
        <p:grpSp>
          <p:nvGrpSpPr>
            <p:cNvPr id="161" name="그룹 130"/>
            <p:cNvGrpSpPr/>
            <p:nvPr/>
          </p:nvGrpSpPr>
          <p:grpSpPr>
            <a:xfrm>
              <a:off x="1329498" y="2714302"/>
              <a:ext cx="8509716" cy="2956029"/>
              <a:chOff x="1329498" y="2714302"/>
              <a:chExt cx="8509716" cy="2956029"/>
            </a:xfrm>
          </p:grpSpPr>
          <p:sp>
            <p:nvSpPr>
              <p:cNvPr id="235" name="L 도형 130"/>
              <p:cNvSpPr/>
              <p:nvPr/>
            </p:nvSpPr>
            <p:spPr>
              <a:xfrm rot="5400000">
                <a:off x="4128739" y="-40143"/>
                <a:ext cx="2956029" cy="8464920"/>
              </a:xfrm>
              <a:prstGeom prst="corner">
                <a:avLst>
                  <a:gd name="adj1" fmla="val 98404"/>
                  <a:gd name="adj2" fmla="val 100000"/>
                </a:avLst>
              </a:prstGeom>
              <a:noFill/>
              <a:ln w="12700" cap="flat" cmpd="sng" algn="ctr">
                <a:solidFill>
                  <a:srgbClr val="1F497D">
                    <a:lumMod val="60000"/>
                    <a:lumOff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ＭＳ Ｐゴシック" pitchFamily="-112" charset="-128"/>
                </a:endParaRPr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1329498" y="5229758"/>
                <a:ext cx="1282612" cy="41122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WINDOWS</a:t>
                </a:r>
              </a:p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Server 2016 R2</a:t>
                </a:r>
              </a:p>
            </p:txBody>
          </p:sp>
        </p:grpSp>
        <p:grpSp>
          <p:nvGrpSpPr>
            <p:cNvPr id="162" name="그룹 139"/>
            <p:cNvGrpSpPr/>
            <p:nvPr/>
          </p:nvGrpSpPr>
          <p:grpSpPr>
            <a:xfrm>
              <a:off x="292276" y="5018416"/>
              <a:ext cx="4850265" cy="644347"/>
              <a:chOff x="292276" y="5018416"/>
              <a:chExt cx="4850265" cy="644347"/>
            </a:xfrm>
          </p:grpSpPr>
          <p:sp>
            <p:nvSpPr>
              <p:cNvPr id="233" name="직사각형 135"/>
              <p:cNvSpPr/>
              <p:nvPr/>
            </p:nvSpPr>
            <p:spPr>
              <a:xfrm>
                <a:off x="292276" y="5018416"/>
                <a:ext cx="1027908" cy="644347"/>
              </a:xfrm>
              <a:prstGeom prst="rect">
                <a:avLst/>
              </a:prstGeom>
              <a:gradFill rotWithShape="1">
                <a:gsLst>
                  <a:gs pos="0">
                    <a:srgbClr val="E1CD00">
                      <a:shade val="51000"/>
                      <a:satMod val="130000"/>
                    </a:srgbClr>
                  </a:gs>
                  <a:gs pos="80000">
                    <a:srgbClr val="E1CD00">
                      <a:shade val="93000"/>
                      <a:satMod val="130000"/>
                    </a:srgbClr>
                  </a:gs>
                  <a:gs pos="100000">
                    <a:srgbClr val="E1C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1C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DBMS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34" name="Organigramme : Disque magnétique 21"/>
              <p:cNvSpPr/>
              <p:nvPr/>
            </p:nvSpPr>
            <p:spPr bwMode="auto">
              <a:xfrm>
                <a:off x="4127949" y="5209202"/>
                <a:ext cx="1014592" cy="386401"/>
              </a:xfrm>
              <a:prstGeom prst="can">
                <a:avLst/>
              </a:prstGeom>
              <a:gradFill rotWithShape="1">
                <a:gsLst>
                  <a:gs pos="0">
                    <a:srgbClr val="E1CD00">
                      <a:shade val="51000"/>
                      <a:satMod val="130000"/>
                    </a:srgbClr>
                  </a:gs>
                  <a:gs pos="80000">
                    <a:srgbClr val="E1CD00">
                      <a:shade val="93000"/>
                      <a:satMod val="130000"/>
                    </a:srgbClr>
                  </a:gs>
                  <a:gs pos="100000">
                    <a:srgbClr val="E1C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1CD00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tIns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ORACLE</a:t>
                </a:r>
                <a:endPara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</p:grpSp>
        <p:grpSp>
          <p:nvGrpSpPr>
            <p:cNvPr id="163" name="그룹 141"/>
            <p:cNvGrpSpPr/>
            <p:nvPr/>
          </p:nvGrpSpPr>
          <p:grpSpPr>
            <a:xfrm>
              <a:off x="292276" y="1745445"/>
              <a:ext cx="8113658" cy="1025225"/>
              <a:chOff x="292276" y="1745445"/>
              <a:chExt cx="8113658" cy="1025225"/>
            </a:xfrm>
          </p:grpSpPr>
          <p:sp>
            <p:nvSpPr>
              <p:cNvPr id="220" name="직사각형 133"/>
              <p:cNvSpPr/>
              <p:nvPr/>
            </p:nvSpPr>
            <p:spPr>
              <a:xfrm>
                <a:off x="292276" y="1745445"/>
                <a:ext cx="1027907" cy="84896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USER</a:t>
                </a:r>
              </a:p>
            </p:txBody>
          </p:sp>
          <p:pic>
            <p:nvPicPr>
              <p:cNvPr id="221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3691006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2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100977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3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2871062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4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3281034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5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510949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6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740865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7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150837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8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920921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9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30893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30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560810" y="1831128"/>
                <a:ext cx="312146" cy="239526"/>
              </a:xfrm>
              <a:prstGeom prst="rect">
                <a:avLst/>
              </a:prstGeom>
              <a:noFill/>
            </p:spPr>
          </p:pic>
          <p:sp>
            <p:nvSpPr>
              <p:cNvPr id="231" name="Rectangle à coins arrondis 67"/>
              <p:cNvSpPr/>
              <p:nvPr/>
            </p:nvSpPr>
            <p:spPr bwMode="auto">
              <a:xfrm>
                <a:off x="2087938" y="2155861"/>
                <a:ext cx="6317996" cy="38866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tIns="0" anchor="ctr" anchorCtr="0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Web Browser, Native App (CATIA V5, V6, etc.)</a:t>
                </a:r>
              </a:p>
            </p:txBody>
          </p:sp>
          <p:sp>
            <p:nvSpPr>
              <p:cNvPr id="232" name="Flèche vers le bas 77"/>
              <p:cNvSpPr/>
              <p:nvPr/>
            </p:nvSpPr>
            <p:spPr bwMode="auto">
              <a:xfrm>
                <a:off x="5076992" y="2477233"/>
                <a:ext cx="190280" cy="293437"/>
              </a:xfrm>
              <a:prstGeom prst="upDownArrow">
                <a:avLst/>
              </a:prstGeom>
              <a:solidFill>
                <a:srgbClr val="EEECE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40500" rIns="40500" bIns="0" rtlCol="0" anchor="ctr"/>
              <a:lstStyle/>
              <a:p>
                <a:pPr marL="132160" marR="0" lvl="0" indent="-132160" algn="ctr" defTabSz="68580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25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</a:endParaRPr>
              </a:p>
            </p:txBody>
          </p:sp>
        </p:grpSp>
        <p:grpSp>
          <p:nvGrpSpPr>
            <p:cNvPr id="164" name="그룹 134"/>
            <p:cNvGrpSpPr/>
            <p:nvPr/>
          </p:nvGrpSpPr>
          <p:grpSpPr>
            <a:xfrm>
              <a:off x="292276" y="2705595"/>
              <a:ext cx="6313888" cy="992091"/>
              <a:chOff x="292276" y="2705595"/>
              <a:chExt cx="6313888" cy="992091"/>
            </a:xfrm>
          </p:grpSpPr>
          <p:sp>
            <p:nvSpPr>
              <p:cNvPr id="215" name="직사각형 148"/>
              <p:cNvSpPr/>
              <p:nvPr/>
            </p:nvSpPr>
            <p:spPr>
              <a:xfrm>
                <a:off x="292276" y="2705595"/>
                <a:ext cx="1027906" cy="992091"/>
              </a:xfrm>
              <a:prstGeom prst="rect">
                <a:avLst/>
              </a:prstGeom>
              <a:gradFill rotWithShape="1">
                <a:gsLst>
                  <a:gs pos="0">
                    <a:srgbClr val="E87722">
                      <a:shade val="51000"/>
                      <a:satMod val="130000"/>
                    </a:srgbClr>
                  </a:gs>
                  <a:gs pos="80000">
                    <a:srgbClr val="E87722">
                      <a:shade val="93000"/>
                      <a:satMod val="130000"/>
                    </a:srgbClr>
                  </a:gs>
                  <a:gs pos="100000">
                    <a:srgbClr val="E87722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8772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WS</a:t>
                </a:r>
              </a:p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(Apache)</a:t>
                </a:r>
              </a:p>
            </p:txBody>
          </p:sp>
          <p:sp>
            <p:nvSpPr>
              <p:cNvPr id="216" name="직사각형 166"/>
              <p:cNvSpPr/>
              <p:nvPr/>
            </p:nvSpPr>
            <p:spPr>
              <a:xfrm>
                <a:off x="3771408" y="2805511"/>
                <a:ext cx="2834756" cy="486760"/>
              </a:xfrm>
              <a:prstGeom prst="rect">
                <a:avLst/>
              </a:prstGeom>
              <a:gradFill rotWithShape="1">
                <a:gsLst>
                  <a:gs pos="0">
                    <a:srgbClr val="E87722">
                      <a:shade val="51000"/>
                      <a:satMod val="130000"/>
                    </a:srgbClr>
                  </a:gs>
                  <a:gs pos="80000">
                    <a:srgbClr val="E87722">
                      <a:shade val="93000"/>
                      <a:satMod val="130000"/>
                    </a:srgbClr>
                  </a:gs>
                  <a:gs pos="100000">
                    <a:srgbClr val="E87722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8772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Apache HTTP Server</a:t>
                </a:r>
              </a:p>
            </p:txBody>
          </p:sp>
        </p:grpSp>
        <p:grpSp>
          <p:nvGrpSpPr>
            <p:cNvPr id="165" name="그룹 138"/>
            <p:cNvGrpSpPr/>
            <p:nvPr/>
          </p:nvGrpSpPr>
          <p:grpSpPr>
            <a:xfrm>
              <a:off x="292276" y="3070986"/>
              <a:ext cx="9232292" cy="1789290"/>
              <a:chOff x="292276" y="3070986"/>
              <a:chExt cx="9232292" cy="1789290"/>
            </a:xfrm>
          </p:grpSpPr>
          <p:sp>
            <p:nvSpPr>
              <p:cNvPr id="189" name="직사각형 134"/>
              <p:cNvSpPr/>
              <p:nvPr/>
            </p:nvSpPr>
            <p:spPr>
              <a:xfrm>
                <a:off x="292276" y="3849460"/>
                <a:ext cx="1027907" cy="1010816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WAS</a:t>
                </a:r>
              </a:p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(TomEE+)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90" name="직사각형 51"/>
              <p:cNvSpPr/>
              <p:nvPr/>
            </p:nvSpPr>
            <p:spPr>
              <a:xfrm>
                <a:off x="8463277" y="3070986"/>
                <a:ext cx="1061291" cy="442205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DSLS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grpSp>
            <p:nvGrpSpPr>
              <p:cNvPr id="191" name="그룹 27"/>
              <p:cNvGrpSpPr/>
              <p:nvPr/>
            </p:nvGrpSpPr>
            <p:grpSpPr>
              <a:xfrm>
                <a:off x="1413408" y="4123918"/>
                <a:ext cx="919460" cy="587981"/>
                <a:chOff x="1413408" y="4123918"/>
                <a:chExt cx="919460" cy="587981"/>
              </a:xfrm>
            </p:grpSpPr>
            <p:sp>
              <p:nvSpPr>
                <p:cNvPr id="213" name="직사각형 134"/>
                <p:cNvSpPr/>
                <p:nvPr/>
              </p:nvSpPr>
              <p:spPr>
                <a:xfrm>
                  <a:off x="1413408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4" name="직사각형 174"/>
                <p:cNvSpPr/>
                <p:nvPr/>
              </p:nvSpPr>
              <p:spPr>
                <a:xfrm>
                  <a:off x="1436986" y="4201908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3DPassport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2" name="그룹 102"/>
              <p:cNvGrpSpPr/>
              <p:nvPr/>
            </p:nvGrpSpPr>
            <p:grpSpPr>
              <a:xfrm>
                <a:off x="5398821" y="4123918"/>
                <a:ext cx="919460" cy="587981"/>
                <a:chOff x="6171904" y="4123918"/>
                <a:chExt cx="919460" cy="587981"/>
              </a:xfrm>
            </p:grpSpPr>
            <p:sp>
              <p:nvSpPr>
                <p:cNvPr id="211" name="직사각형 134"/>
                <p:cNvSpPr/>
                <p:nvPr/>
              </p:nvSpPr>
              <p:spPr>
                <a:xfrm>
                  <a:off x="6171904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2" name="직사각형 177"/>
                <p:cNvSpPr/>
                <p:nvPr/>
              </p:nvSpPr>
              <p:spPr>
                <a:xfrm>
                  <a:off x="6199634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3DSpace</a:t>
                  </a:r>
                </a:p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NoCAS</a:t>
                  </a:r>
                  <a:endPara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  <p:grpSp>
            <p:nvGrpSpPr>
              <p:cNvPr id="193" name="그룹 66"/>
              <p:cNvGrpSpPr/>
              <p:nvPr/>
            </p:nvGrpSpPr>
            <p:grpSpPr>
              <a:xfrm>
                <a:off x="2426690" y="4123918"/>
                <a:ext cx="919460" cy="587981"/>
                <a:chOff x="2426690" y="4123918"/>
                <a:chExt cx="919460" cy="587981"/>
              </a:xfrm>
            </p:grpSpPr>
            <p:sp>
              <p:nvSpPr>
                <p:cNvPr id="209" name="직사각형 134"/>
                <p:cNvSpPr/>
                <p:nvPr/>
              </p:nvSpPr>
              <p:spPr>
                <a:xfrm>
                  <a:off x="2426690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0" name="직사각형 170"/>
                <p:cNvSpPr/>
                <p:nvPr/>
              </p:nvSpPr>
              <p:spPr>
                <a:xfrm>
                  <a:off x="2454420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3DDashboard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4" name="그룹 67"/>
              <p:cNvGrpSpPr/>
              <p:nvPr/>
            </p:nvGrpSpPr>
            <p:grpSpPr>
              <a:xfrm>
                <a:off x="3456034" y="4123918"/>
                <a:ext cx="919460" cy="587981"/>
                <a:chOff x="3805167" y="4123918"/>
                <a:chExt cx="919460" cy="587981"/>
              </a:xfrm>
            </p:grpSpPr>
            <p:sp>
              <p:nvSpPr>
                <p:cNvPr id="207" name="직사각형 134"/>
                <p:cNvSpPr/>
                <p:nvPr/>
              </p:nvSpPr>
              <p:spPr>
                <a:xfrm>
                  <a:off x="3805167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8" name="직사각형 174"/>
                <p:cNvSpPr/>
                <p:nvPr/>
              </p:nvSpPr>
              <p:spPr>
                <a:xfrm>
                  <a:off x="3832897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3DSearch</a:t>
                  </a:r>
                </a:p>
              </p:txBody>
            </p:sp>
          </p:grpSp>
          <p:grpSp>
            <p:nvGrpSpPr>
              <p:cNvPr id="195" name="그룹 68"/>
              <p:cNvGrpSpPr/>
              <p:nvPr/>
            </p:nvGrpSpPr>
            <p:grpSpPr>
              <a:xfrm>
                <a:off x="4434474" y="4123918"/>
                <a:ext cx="919460" cy="587981"/>
                <a:chOff x="4983114" y="4123918"/>
                <a:chExt cx="919460" cy="587981"/>
              </a:xfrm>
            </p:grpSpPr>
            <p:sp>
              <p:nvSpPr>
                <p:cNvPr id="205" name="직사각형 134"/>
                <p:cNvSpPr/>
                <p:nvPr/>
              </p:nvSpPr>
              <p:spPr>
                <a:xfrm>
                  <a:off x="4983114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6" name="직사각형 177"/>
                <p:cNvSpPr/>
                <p:nvPr/>
              </p:nvSpPr>
              <p:spPr>
                <a:xfrm>
                  <a:off x="5010844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3DSpace CAS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6" name="그룹 135"/>
              <p:cNvGrpSpPr/>
              <p:nvPr/>
            </p:nvGrpSpPr>
            <p:grpSpPr>
              <a:xfrm>
                <a:off x="6397832" y="4123918"/>
                <a:ext cx="919460" cy="587981"/>
                <a:chOff x="6397832" y="4123918"/>
                <a:chExt cx="919460" cy="587981"/>
              </a:xfrm>
            </p:grpSpPr>
            <p:sp>
              <p:nvSpPr>
                <p:cNvPr id="203" name="직사각형 134"/>
                <p:cNvSpPr/>
                <p:nvPr/>
              </p:nvSpPr>
              <p:spPr>
                <a:xfrm>
                  <a:off x="6397832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4" name="직사각형 174"/>
                <p:cNvSpPr/>
                <p:nvPr/>
              </p:nvSpPr>
              <p:spPr>
                <a:xfrm>
                  <a:off x="6425562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3DComment</a:t>
                  </a:r>
                </a:p>
              </p:txBody>
            </p:sp>
          </p:grpSp>
          <p:grpSp>
            <p:nvGrpSpPr>
              <p:cNvPr id="197" name="그룹 136"/>
              <p:cNvGrpSpPr/>
              <p:nvPr/>
            </p:nvGrpSpPr>
            <p:grpSpPr>
              <a:xfrm>
                <a:off x="7371401" y="4123918"/>
                <a:ext cx="919460" cy="587981"/>
                <a:chOff x="7371401" y="4123918"/>
                <a:chExt cx="919460" cy="587981"/>
              </a:xfrm>
            </p:grpSpPr>
            <p:sp>
              <p:nvSpPr>
                <p:cNvPr id="201" name="직사각형 134"/>
                <p:cNvSpPr/>
                <p:nvPr/>
              </p:nvSpPr>
              <p:spPr>
                <a:xfrm>
                  <a:off x="7371401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2" name="직사각형 174"/>
                <p:cNvSpPr/>
                <p:nvPr/>
              </p:nvSpPr>
              <p:spPr>
                <a:xfrm>
                  <a:off x="7399131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3DSwYm</a:t>
                  </a:r>
                </a:p>
              </p:txBody>
            </p:sp>
          </p:grpSp>
          <p:grpSp>
            <p:nvGrpSpPr>
              <p:cNvPr id="198" name="그룹 137"/>
              <p:cNvGrpSpPr/>
              <p:nvPr/>
            </p:nvGrpSpPr>
            <p:grpSpPr>
              <a:xfrm>
                <a:off x="8360453" y="4123918"/>
                <a:ext cx="919460" cy="587981"/>
                <a:chOff x="8360453" y="4123918"/>
                <a:chExt cx="919460" cy="587981"/>
              </a:xfrm>
            </p:grpSpPr>
            <p:sp>
              <p:nvSpPr>
                <p:cNvPr id="199" name="직사각형 134"/>
                <p:cNvSpPr/>
                <p:nvPr/>
              </p:nvSpPr>
              <p:spPr>
                <a:xfrm>
                  <a:off x="8360453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0" name="직사각형 174"/>
                <p:cNvSpPr/>
                <p:nvPr/>
              </p:nvSpPr>
              <p:spPr>
                <a:xfrm>
                  <a:off x="8388183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3DNotification</a:t>
                  </a:r>
                </a:p>
              </p:txBody>
            </p:sp>
          </p:grpSp>
        </p:grpSp>
        <p:grpSp>
          <p:nvGrpSpPr>
            <p:cNvPr id="166" name="그룹 140"/>
            <p:cNvGrpSpPr/>
            <p:nvPr/>
          </p:nvGrpSpPr>
          <p:grpSpPr>
            <a:xfrm>
              <a:off x="1868985" y="2489268"/>
              <a:ext cx="6951198" cy="2719935"/>
              <a:chOff x="1868985" y="2489268"/>
              <a:chExt cx="6951198" cy="2719935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4966820" y="2489268"/>
                <a:ext cx="1488432" cy="2693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2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HTTPS / SSL</a:t>
                </a:r>
              </a:p>
            </p:txBody>
          </p:sp>
          <p:cxnSp>
            <p:nvCxnSpPr>
              <p:cNvPr id="172" name="꺾인 연결선 149"/>
              <p:cNvCxnSpPr>
                <a:stCxn id="214" idx="2"/>
                <a:endCxn id="234" idx="1"/>
              </p:cNvCxnSpPr>
              <p:nvPr/>
            </p:nvCxnSpPr>
            <p:spPr>
              <a:xfrm rot="16200000" flipH="1">
                <a:off x="2964468" y="3538425"/>
                <a:ext cx="575294" cy="276625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3" name="꺾인 연결선 150"/>
              <p:cNvCxnSpPr>
                <a:stCxn id="206" idx="2"/>
                <a:endCxn id="234" idx="1"/>
              </p:cNvCxnSpPr>
              <p:nvPr/>
            </p:nvCxnSpPr>
            <p:spPr>
              <a:xfrm rot="5400000">
                <a:off x="4473262" y="4788260"/>
                <a:ext cx="582926" cy="25895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4" name="꺾인 연결선 151"/>
              <p:cNvCxnSpPr>
                <a:stCxn id="210" idx="2"/>
                <a:endCxn id="234" idx="1"/>
              </p:cNvCxnSpPr>
              <p:nvPr/>
            </p:nvCxnSpPr>
            <p:spPr>
              <a:xfrm rot="16200000" flipH="1">
                <a:off x="3469369" y="4043326"/>
                <a:ext cx="582926" cy="174882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5" name="꺾인 연결선 152"/>
              <p:cNvCxnSpPr>
                <a:stCxn id="212" idx="2"/>
                <a:endCxn id="234" idx="1"/>
              </p:cNvCxnSpPr>
              <p:nvPr/>
            </p:nvCxnSpPr>
            <p:spPr>
              <a:xfrm rot="5400000">
                <a:off x="4955435" y="4306086"/>
                <a:ext cx="582926" cy="122330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6" name="꺾인 연결선 162"/>
              <p:cNvCxnSpPr>
                <a:stCxn id="216" idx="2"/>
                <a:endCxn id="214" idx="0"/>
              </p:cNvCxnSpPr>
              <p:nvPr/>
            </p:nvCxnSpPr>
            <p:spPr>
              <a:xfrm rot="5400000">
                <a:off x="3074068" y="2087189"/>
                <a:ext cx="909637" cy="3319800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7" name="꺾인 연결선 163"/>
              <p:cNvCxnSpPr>
                <a:stCxn id="216" idx="2"/>
                <a:endCxn id="206" idx="0"/>
              </p:cNvCxnSpPr>
              <p:nvPr/>
            </p:nvCxnSpPr>
            <p:spPr>
              <a:xfrm rot="5400000">
                <a:off x="4590493" y="3595982"/>
                <a:ext cx="902005" cy="294582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8" name="꺾인 연결선 164"/>
              <p:cNvCxnSpPr>
                <a:stCxn id="216" idx="2"/>
                <a:endCxn id="210" idx="0"/>
              </p:cNvCxnSpPr>
              <p:nvPr/>
            </p:nvCxnSpPr>
            <p:spPr>
              <a:xfrm rot="5400000">
                <a:off x="3586601" y="2592090"/>
                <a:ext cx="902005" cy="230236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9" name="꺾인 연결선 165"/>
              <p:cNvCxnSpPr>
                <a:stCxn id="216" idx="2"/>
                <a:endCxn id="212" idx="0"/>
              </p:cNvCxnSpPr>
              <p:nvPr/>
            </p:nvCxnSpPr>
            <p:spPr>
              <a:xfrm rot="16200000" flipH="1">
                <a:off x="5072666" y="3408390"/>
                <a:ext cx="902005" cy="66976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0" name="꺾인 연결선 164"/>
              <p:cNvCxnSpPr>
                <a:stCxn id="216" idx="2"/>
                <a:endCxn id="204" idx="0"/>
              </p:cNvCxnSpPr>
              <p:nvPr/>
            </p:nvCxnSpPr>
            <p:spPr>
              <a:xfrm rot="16200000" flipH="1">
                <a:off x="5572172" y="2908885"/>
                <a:ext cx="902005" cy="166877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1" name="꺾인 연결선 151"/>
              <p:cNvCxnSpPr>
                <a:stCxn id="208" idx="2"/>
                <a:endCxn id="234" idx="1"/>
              </p:cNvCxnSpPr>
              <p:nvPr/>
            </p:nvCxnSpPr>
            <p:spPr>
              <a:xfrm rot="16200000" flipH="1">
                <a:off x="3984041" y="4557998"/>
                <a:ext cx="582926" cy="719481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2" name="꺾인 연결선 151"/>
              <p:cNvCxnSpPr>
                <a:stCxn id="216" idx="2"/>
                <a:endCxn id="208" idx="0"/>
              </p:cNvCxnSpPr>
              <p:nvPr/>
            </p:nvCxnSpPr>
            <p:spPr>
              <a:xfrm rot="5400000">
                <a:off x="4101273" y="3106762"/>
                <a:ext cx="902005" cy="1273022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sp>
            <p:nvSpPr>
              <p:cNvPr id="183" name="TextBox 182"/>
              <p:cNvSpPr txBox="1"/>
              <p:nvPr/>
            </p:nvSpPr>
            <p:spPr>
              <a:xfrm>
                <a:off x="3309346" y="3174267"/>
                <a:ext cx="1211738" cy="90483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2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Reverse Proxy</a:t>
                </a:r>
              </a:p>
            </p:txBody>
          </p:sp>
          <p:cxnSp>
            <p:nvCxnSpPr>
              <p:cNvPr id="184" name="꺾인 연결선 164"/>
              <p:cNvCxnSpPr>
                <a:stCxn id="216" idx="2"/>
                <a:endCxn id="202" idx="0"/>
              </p:cNvCxnSpPr>
              <p:nvPr/>
            </p:nvCxnSpPr>
            <p:spPr>
              <a:xfrm rot="16200000" flipH="1">
                <a:off x="6058956" y="2422100"/>
                <a:ext cx="902005" cy="264234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5" name="꺾인 연결선 164"/>
              <p:cNvCxnSpPr>
                <a:stCxn id="216" idx="2"/>
                <a:endCxn id="200" idx="0"/>
              </p:cNvCxnSpPr>
              <p:nvPr/>
            </p:nvCxnSpPr>
            <p:spPr>
              <a:xfrm rot="16200000" flipH="1">
                <a:off x="6553482" y="1927574"/>
                <a:ext cx="902005" cy="363139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6" name="꺾인 연결선 152"/>
              <p:cNvCxnSpPr>
                <a:stCxn id="204" idx="2"/>
                <a:endCxn id="234" idx="1"/>
              </p:cNvCxnSpPr>
              <p:nvPr/>
            </p:nvCxnSpPr>
            <p:spPr>
              <a:xfrm rot="5400000">
                <a:off x="5454941" y="3806581"/>
                <a:ext cx="582926" cy="222231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7" name="꺾인 연결선 152"/>
              <p:cNvCxnSpPr>
                <a:stCxn id="202" idx="2"/>
                <a:endCxn id="234" idx="1"/>
              </p:cNvCxnSpPr>
              <p:nvPr/>
            </p:nvCxnSpPr>
            <p:spPr>
              <a:xfrm rot="5400000">
                <a:off x="5941725" y="3319796"/>
                <a:ext cx="582926" cy="319588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8" name="꺾인 연결선 152"/>
              <p:cNvCxnSpPr>
                <a:stCxn id="200" idx="2"/>
                <a:endCxn id="234" idx="1"/>
              </p:cNvCxnSpPr>
              <p:nvPr/>
            </p:nvCxnSpPr>
            <p:spPr>
              <a:xfrm rot="5400000">
                <a:off x="6436251" y="2825270"/>
                <a:ext cx="582926" cy="4184938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</p:grpSp>
        <p:pic>
          <p:nvPicPr>
            <p:cNvPr id="168" name="그림 5"/>
            <p:cNvPicPr>
              <a:picLocks noChangeAspect="1"/>
            </p:cNvPicPr>
            <p:nvPr/>
          </p:nvPicPr>
          <p:blipFill rotWithShape="1">
            <a:blip r:embed="rId4"/>
            <a:srcRect l="2858" t="5787" b="-1"/>
            <a:stretch/>
          </p:blipFill>
          <p:spPr>
            <a:xfrm>
              <a:off x="5165123" y="5404022"/>
              <a:ext cx="1809295" cy="146842"/>
            </a:xfrm>
            <a:prstGeom prst="rect">
              <a:avLst/>
            </a:prstGeom>
          </p:spPr>
        </p:pic>
      </p:grpSp>
      <p:sp>
        <p:nvSpPr>
          <p:cNvPr id="85" name="Rectangle 2"/>
          <p:cNvSpPr/>
          <p:nvPr/>
        </p:nvSpPr>
        <p:spPr>
          <a:xfrm>
            <a:off x="242678" y="3940753"/>
            <a:ext cx="6043539" cy="709963"/>
          </a:xfrm>
          <a:prstGeom prst="rect">
            <a:avLst/>
          </a:prstGeom>
          <a:solidFill>
            <a:srgbClr val="FFCC00">
              <a:alpha val="50196"/>
            </a:srgbClr>
          </a:solidFill>
          <a:ln w="25400" cap="flat" cmpd="sng" algn="ctr">
            <a:solidFill>
              <a:srgbClr val="FFCC00"/>
            </a:solidFill>
            <a:prstDash val="solid"/>
          </a:ln>
          <a:effectLst/>
        </p:spPr>
        <p:txBody>
          <a:bodyPr lIns="107287" tIns="53643" rIns="107287" bIns="53643" rtlCol="0" anchor="ctr"/>
          <a:lstStyle/>
          <a:p>
            <a:pPr marL="0" marR="0" lvl="0" indent="0" algn="ctr" defTabSz="12102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86" name="Picture 4"/>
          <p:cNvPicPr>
            <a:picLocks noChangeAspect="1"/>
          </p:cNvPicPr>
          <p:nvPr/>
        </p:nvPicPr>
        <p:blipFill rotWithShape="1">
          <a:blip r:embed="rId5"/>
          <a:srcRect t="31440"/>
          <a:stretch/>
        </p:blipFill>
        <p:spPr>
          <a:xfrm>
            <a:off x="1404787" y="2158984"/>
            <a:ext cx="1279598" cy="305356"/>
          </a:xfrm>
          <a:prstGeom prst="rect">
            <a:avLst/>
          </a:prstGeom>
        </p:spPr>
      </p:pic>
      <p:pic>
        <p:nvPicPr>
          <p:cNvPr id="87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216" y="2007789"/>
            <a:ext cx="1553466" cy="155347"/>
          </a:xfrm>
          <a:prstGeom prst="rect">
            <a:avLst/>
          </a:prstGeom>
        </p:spPr>
      </p:pic>
      <p:pic>
        <p:nvPicPr>
          <p:cNvPr id="89" name="Picture 2" descr="adoptopenjdk에 대한 이미지 검색결과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89" y="4096559"/>
            <a:ext cx="1648183" cy="19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617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Database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Overview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Database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Database Schema </a:t>
            </a:r>
            <a:r>
              <a:rPr lang="ko-KR" altLang="en-US" dirty="0">
                <a:latin typeface="3ds" panose="02000503020000020004" pitchFamily="50" charset="0"/>
              </a:rPr>
              <a:t>생성</a:t>
            </a:r>
            <a:r>
              <a:rPr lang="en-US" altLang="ko-KR" dirty="0">
                <a:latin typeface="3ds" panose="02000503020000020004" pitchFamily="50" charset="0"/>
              </a:rPr>
              <a:t>(with </a:t>
            </a:r>
            <a:r>
              <a:rPr lang="en-US" altLang="ko-KR" dirty="0" err="1">
                <a:latin typeface="3ds" panose="02000503020000020004" pitchFamily="50" charset="0"/>
              </a:rPr>
              <a:t>sqlplus</a:t>
            </a:r>
            <a:r>
              <a:rPr lang="en-US" altLang="ko-KR" dirty="0">
                <a:latin typeface="3ds" panose="02000503020000020004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7338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본 가이드에서는 사용하는 </a:t>
            </a:r>
            <a:r>
              <a:rPr lang="en-US" altLang="ko-KR" dirty="0">
                <a:latin typeface="3ds" panose="02000503020000020004" pitchFamily="50" charset="0"/>
              </a:rPr>
              <a:t>Database</a:t>
            </a:r>
            <a:r>
              <a:rPr lang="ko-KR" altLang="en-US" dirty="0">
                <a:latin typeface="3ds" panose="02000503020000020004" pitchFamily="50" charset="0"/>
              </a:rPr>
              <a:t>는 </a:t>
            </a:r>
            <a:r>
              <a:rPr lang="en-US" altLang="ko-KR" dirty="0">
                <a:latin typeface="3ds" panose="02000503020000020004" pitchFamily="50" charset="0"/>
              </a:rPr>
              <a:t>ORACLE </a:t>
            </a:r>
            <a:r>
              <a:rPr lang="ko-KR" altLang="en-US" dirty="0">
                <a:latin typeface="3ds" panose="02000503020000020004" pitchFamily="50" charset="0"/>
              </a:rPr>
              <a:t>이며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ko-KR" altLang="en-US" dirty="0">
                <a:latin typeface="3ds" panose="02000503020000020004" pitchFamily="50" charset="0"/>
              </a:rPr>
              <a:t>본 가이드에서는 </a:t>
            </a:r>
            <a:r>
              <a:rPr lang="en-US" altLang="ko-KR" b="1" dirty="0">
                <a:solidFill>
                  <a:srgbClr val="FF0000"/>
                </a:solidFill>
                <a:latin typeface="3ds" panose="02000503020000020004" pitchFamily="50" charset="0"/>
              </a:rPr>
              <a:t>Oracle 19c</a:t>
            </a:r>
            <a:r>
              <a:rPr lang="ko-KR" altLang="en-US" dirty="0">
                <a:latin typeface="3ds" panose="02000503020000020004" pitchFamily="50" charset="0"/>
              </a:rPr>
              <a:t>를 설치 합니다</a:t>
            </a:r>
            <a:r>
              <a:rPr lang="en-US" altLang="ko-KR" dirty="0">
                <a:latin typeface="3ds" panose="02000503020000020004" pitchFamily="50" charset="0"/>
              </a:rPr>
              <a:t>. (Oracle 12c</a:t>
            </a:r>
            <a:r>
              <a:rPr lang="ko-KR" altLang="en-US" dirty="0">
                <a:latin typeface="3ds" panose="02000503020000020004" pitchFamily="50" charset="0"/>
              </a:rPr>
              <a:t>로도 설치 가능</a:t>
            </a:r>
            <a:r>
              <a:rPr lang="en-US" altLang="ko-KR" dirty="0">
                <a:latin typeface="3ds" panose="02000503020000020004" pitchFamily="50" charset="0"/>
              </a:rPr>
              <a:t>, Appendix </a:t>
            </a:r>
            <a:r>
              <a:rPr lang="ko-KR" altLang="en-US" dirty="0">
                <a:latin typeface="3ds" panose="02000503020000020004" pitchFamily="50" charset="0"/>
              </a:rPr>
              <a:t>참조</a:t>
            </a:r>
            <a:r>
              <a:rPr lang="en-US" altLang="ko-KR" dirty="0">
                <a:latin typeface="3ds" panose="02000503020000020004" pitchFamily="50" charset="0"/>
              </a:rPr>
              <a:t>)</a:t>
            </a:r>
          </a:p>
          <a:p>
            <a:r>
              <a:rPr lang="ko-KR" altLang="en-US" dirty="0">
                <a:latin typeface="3ds" panose="02000503020000020004" pitchFamily="50" charset="0"/>
              </a:rPr>
              <a:t>설치를 진행 후 </a:t>
            </a:r>
            <a:r>
              <a:rPr lang="en-US" altLang="ko-KR" dirty="0">
                <a:latin typeface="3ds" panose="02000503020000020004" pitchFamily="50" charset="0"/>
              </a:rPr>
              <a:t>3DPassport, 3DSpace, 3DDashboard, 3DSwYm, 3DComment, 3DNotification </a:t>
            </a:r>
            <a:r>
              <a:rPr lang="ko-KR" altLang="en-US" dirty="0">
                <a:latin typeface="3ds" panose="02000503020000020004" pitchFamily="50" charset="0"/>
              </a:rPr>
              <a:t>에서 사용하는 </a:t>
            </a:r>
            <a:r>
              <a:rPr lang="en-US" altLang="ko-KR" dirty="0">
                <a:latin typeface="3ds" panose="02000503020000020004" pitchFamily="50" charset="0"/>
              </a:rPr>
              <a:t>Schema(</a:t>
            </a:r>
            <a:r>
              <a:rPr lang="en-US" altLang="ko-KR" dirty="0" err="1">
                <a:latin typeface="3ds" panose="02000503020000020004" pitchFamily="50" charset="0"/>
              </a:rPr>
              <a:t>Tablespace</a:t>
            </a:r>
            <a:r>
              <a:rPr lang="en-US" altLang="ko-KR" dirty="0">
                <a:latin typeface="3ds" panose="02000503020000020004" pitchFamily="50" charset="0"/>
              </a:rPr>
              <a:t>, User, etc.)</a:t>
            </a:r>
            <a:r>
              <a:rPr lang="ko-KR" altLang="en-US" dirty="0">
                <a:latin typeface="3ds" panose="02000503020000020004" pitchFamily="50" charset="0"/>
              </a:rPr>
              <a:t>를 생성합니다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SQL </a:t>
            </a:r>
            <a:r>
              <a:rPr lang="ko-KR" altLang="en-US" dirty="0">
                <a:solidFill>
                  <a:srgbClr val="FF0000"/>
                </a:solidFill>
                <a:latin typeface="3ds" panose="02000503020000020004" pitchFamily="50" charset="0"/>
              </a:rPr>
              <a:t>생성 관련 내용은 설치 진행 전에 반드시 </a:t>
            </a:r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Online Document</a:t>
            </a:r>
            <a:r>
              <a:rPr lang="ko-KR" altLang="en-US" dirty="0">
                <a:solidFill>
                  <a:srgbClr val="FF0000"/>
                </a:solidFill>
                <a:latin typeface="3ds" panose="02000503020000020004" pitchFamily="50" charset="0"/>
              </a:rPr>
              <a:t>나 </a:t>
            </a:r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Program Directory</a:t>
            </a:r>
            <a:r>
              <a:rPr lang="ko-KR" altLang="en-US" dirty="0">
                <a:solidFill>
                  <a:srgbClr val="FF0000"/>
                </a:solidFill>
                <a:latin typeface="3ds" panose="02000503020000020004" pitchFamily="50" charset="0"/>
              </a:rPr>
              <a:t>를 확인할 것</a:t>
            </a:r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" y="2446036"/>
            <a:ext cx="3852975" cy="181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154" y="2446036"/>
            <a:ext cx="3852975" cy="18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3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주의사항</a:t>
            </a:r>
            <a:r>
              <a:rPr lang="en-US" altLang="ko-KR" dirty="0">
                <a:latin typeface="3ds" panose="02000503020000020004" pitchFamily="50" charset="0"/>
              </a:rPr>
              <a:t>!</a:t>
            </a:r>
            <a:br>
              <a:rPr lang="en-US" altLang="ko-KR" dirty="0">
                <a:latin typeface="3ds" panose="02000503020000020004" pitchFamily="50" charset="0"/>
              </a:rPr>
            </a:br>
            <a:r>
              <a:rPr lang="en-US" altLang="ko-KR" dirty="0">
                <a:latin typeface="3ds" panose="02000503020000020004" pitchFamily="50" charset="0"/>
              </a:rPr>
              <a:t>Oracle setup.exe </a:t>
            </a:r>
            <a:r>
              <a:rPr lang="ko-KR" altLang="en-US" dirty="0">
                <a:latin typeface="3ds" panose="02000503020000020004" pitchFamily="50" charset="0"/>
              </a:rPr>
              <a:t>실행 시 아래와 같은 오류 발생시</a:t>
            </a:r>
            <a:r>
              <a:rPr lang="en-US" altLang="ko-KR" dirty="0">
                <a:latin typeface="3ds" panose="02000503020000020004" pitchFamily="50" charset="0"/>
              </a:rPr>
              <a:t>, Microsoft Visual C++ Redistributable </a:t>
            </a:r>
            <a:r>
              <a:rPr lang="ko-KR" altLang="en-US" dirty="0">
                <a:latin typeface="3ds" panose="02000503020000020004" pitchFamily="50" charset="0"/>
              </a:rPr>
              <a:t>를 설치할 것</a:t>
            </a:r>
            <a:endParaRPr lang="en-US" altLang="ko-KR" dirty="0">
              <a:latin typeface="3ds" panose="02000503020000020004" pitchFamily="50" charset="0"/>
            </a:endParaRPr>
          </a:p>
          <a:p>
            <a:endParaRPr lang="en-US" altLang="ko-KR" dirty="0">
              <a:solidFill>
                <a:srgbClr val="FF0000"/>
              </a:solidFill>
              <a:latin typeface="3ds" panose="02000503020000020004" pitchFamily="50" charset="0"/>
            </a:endParaRPr>
          </a:p>
        </p:txBody>
      </p:sp>
      <p:pic>
        <p:nvPicPr>
          <p:cNvPr id="8" name="그림 5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98" y="1809435"/>
            <a:ext cx="3997003" cy="152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309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Oracle 19c </a:t>
            </a:r>
            <a:r>
              <a:rPr lang="ko-KR" altLang="en-US" dirty="0">
                <a:latin typeface="3ds" panose="02000503020000020004" pitchFamily="50" charset="0"/>
              </a:rPr>
              <a:t>설치 준비</a:t>
            </a:r>
            <a:endParaRPr lang="en-US" altLang="ko-KR" dirty="0">
              <a:latin typeface="3ds" panose="02000503020000020004" pitchFamily="50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30504" y="1174718"/>
            <a:ext cx="3569967" cy="2682304"/>
            <a:chOff x="382904" y="1201948"/>
            <a:chExt cx="3569967" cy="2682304"/>
          </a:xfrm>
        </p:grpSpPr>
        <p:pic>
          <p:nvPicPr>
            <p:cNvPr id="7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904" y="1201948"/>
              <a:ext cx="2156180" cy="180615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85" b="52424"/>
            <a:stretch/>
          </p:blipFill>
          <p:spPr>
            <a:xfrm>
              <a:off x="888225" y="1995924"/>
              <a:ext cx="3064646" cy="188832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07" b="35840"/>
          <a:stretch/>
        </p:blipFill>
        <p:spPr>
          <a:xfrm>
            <a:off x="4442684" y="1164806"/>
            <a:ext cx="4485191" cy="2712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825" y="3883230"/>
            <a:ext cx="2611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설치 미디어 압축 해제 후 아래 경로로 이동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r>
              <a:rPr lang="en-US" altLang="ko-KR" sz="1000" dirty="0">
                <a:latin typeface="3ds" panose="02000503020000020004" pitchFamily="50" charset="0"/>
              </a:rPr>
              <a:t>Ex) C:\Oracle19c</a:t>
            </a:r>
            <a:endParaRPr lang="ko-KR" altLang="en-US" sz="1000" dirty="0">
              <a:latin typeface="3ds" panose="02000503020000020004" pitchFamily="50" charset="0"/>
            </a:endParaRPr>
          </a:p>
        </p:txBody>
      </p:sp>
      <p:sp>
        <p:nvSpPr>
          <p:cNvPr id="11" name="Isosceles Triangle 10"/>
          <p:cNvSpPr/>
          <p:nvPr/>
        </p:nvSpPr>
        <p:spPr>
          <a:xfrm rot="5400000">
            <a:off x="3647962" y="2369963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42684" y="3986919"/>
            <a:ext cx="3847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setup.exe</a:t>
            </a:r>
            <a:r>
              <a:rPr lang="ko-KR" altLang="en-US" sz="1000" b="1" dirty="0">
                <a:latin typeface="3ds" panose="02000503020000020004" pitchFamily="50" charset="0"/>
              </a:rPr>
              <a:t>를 관리자 권한으로 실행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C:\Oracle19c\WINDOWS.X64_193000_db_home\setup.exe</a:t>
            </a:r>
          </a:p>
        </p:txBody>
      </p:sp>
      <p:sp>
        <p:nvSpPr>
          <p:cNvPr id="16" name="직사각형 16"/>
          <p:cNvSpPr/>
          <p:nvPr/>
        </p:nvSpPr>
        <p:spPr>
          <a:xfrm>
            <a:off x="571646" y="1624655"/>
            <a:ext cx="955054" cy="156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291" y="1713576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구부러진 연결선 11"/>
          <p:cNvCxnSpPr/>
          <p:nvPr/>
        </p:nvCxnSpPr>
        <p:spPr>
          <a:xfrm rot="16200000" flipH="1">
            <a:off x="985047" y="1721998"/>
            <a:ext cx="1456723" cy="1651350"/>
          </a:xfrm>
          <a:prstGeom prst="curvedConnector3">
            <a:avLst/>
          </a:prstGeom>
          <a:ln w="19050">
            <a:solidFill>
              <a:srgbClr val="0F5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44"/>
          <p:cNvSpPr/>
          <p:nvPr/>
        </p:nvSpPr>
        <p:spPr>
          <a:xfrm>
            <a:off x="338244" y="1429364"/>
            <a:ext cx="305886" cy="3228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37"/>
          <p:cNvSpPr/>
          <p:nvPr/>
        </p:nvSpPr>
        <p:spPr>
          <a:xfrm>
            <a:off x="1592362" y="2405045"/>
            <a:ext cx="305886" cy="3228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1646" y="4338646"/>
            <a:ext cx="3141575" cy="40858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 : \ Oracle19c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폴더 절대 삭제하면 안됨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  <a:b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Oracle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데이터베이스 홈 디렉토리로 사용됨</a:t>
            </a:r>
          </a:p>
        </p:txBody>
      </p:sp>
      <p:sp>
        <p:nvSpPr>
          <p:cNvPr id="24" name="직사각형 16"/>
          <p:cNvSpPr/>
          <p:nvPr/>
        </p:nvSpPr>
        <p:spPr>
          <a:xfrm>
            <a:off x="5586113" y="2565411"/>
            <a:ext cx="743830" cy="162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grpSp>
        <p:nvGrpSpPr>
          <p:cNvPr id="26" name="그룹 80"/>
          <p:cNvGrpSpPr/>
          <p:nvPr/>
        </p:nvGrpSpPr>
        <p:grpSpPr>
          <a:xfrm>
            <a:off x="6741873" y="2585547"/>
            <a:ext cx="2113822" cy="413544"/>
            <a:chOff x="5101879" y="3224783"/>
            <a:chExt cx="2113822" cy="413544"/>
          </a:xfrm>
        </p:grpSpPr>
        <p:sp>
          <p:nvSpPr>
            <p:cNvPr id="28" name="직사각형 16"/>
            <p:cNvSpPr/>
            <p:nvPr/>
          </p:nvSpPr>
          <p:spPr>
            <a:xfrm>
              <a:off x="5328300" y="3419212"/>
              <a:ext cx="1887401" cy="2191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9" name="타원 82"/>
            <p:cNvSpPr/>
            <p:nvPr/>
          </p:nvSpPr>
          <p:spPr>
            <a:xfrm>
              <a:off x="5101879" y="3224783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002" y="2912863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6425797" y="1872163"/>
            <a:ext cx="2202205" cy="26818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경로에는 한글이 없어야 함</a:t>
            </a:r>
          </a:p>
        </p:txBody>
      </p:sp>
    </p:spTree>
    <p:extLst>
      <p:ext uri="{BB962C8B-B14F-4D97-AF65-F5344CB8AC3E}">
        <p14:creationId xmlns:p14="http://schemas.microsoft.com/office/powerpoint/2010/main" val="2877562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Oracle 19c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(1 of 8)</a:t>
            </a:r>
          </a:p>
        </p:txBody>
      </p:sp>
      <p:sp>
        <p:nvSpPr>
          <p:cNvPr id="11" name="Isosceles Triangle 10"/>
          <p:cNvSpPr/>
          <p:nvPr/>
        </p:nvSpPr>
        <p:spPr>
          <a:xfrm rot="5400000">
            <a:off x="4098383" y="2540056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8" y="1138939"/>
            <a:ext cx="3773322" cy="28467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608" y="1138939"/>
            <a:ext cx="3773322" cy="28467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7068" y="4046322"/>
            <a:ext cx="304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Create and configure a single instance database.</a:t>
            </a:r>
          </a:p>
          <a:p>
            <a:r>
              <a:rPr lang="ko-KR" altLang="en-US" sz="1000" b="1" dirty="0">
                <a:latin typeface="3ds" panose="02000503020000020004" pitchFamily="50" charset="0"/>
              </a:rPr>
              <a:t>선택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3608" y="4046322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Server Class </a:t>
            </a:r>
            <a:r>
              <a:rPr lang="ko-KR" altLang="en-US" sz="1000" b="1" dirty="0">
                <a:latin typeface="3ds" panose="02000503020000020004" pitchFamily="50" charset="0"/>
              </a:rPr>
              <a:t>선택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grpSp>
        <p:nvGrpSpPr>
          <p:cNvPr id="18" name="그룹 1"/>
          <p:cNvGrpSpPr/>
          <p:nvPr/>
        </p:nvGrpSpPr>
        <p:grpSpPr>
          <a:xfrm>
            <a:off x="1120973" y="1529346"/>
            <a:ext cx="1861348" cy="544674"/>
            <a:chOff x="1657167" y="2401955"/>
            <a:chExt cx="1861348" cy="544674"/>
          </a:xfrm>
        </p:grpSpPr>
        <p:sp>
          <p:nvSpPr>
            <p:cNvPr id="19" name="직사각형 16"/>
            <p:cNvSpPr/>
            <p:nvPr/>
          </p:nvSpPr>
          <p:spPr>
            <a:xfrm>
              <a:off x="1853242" y="2590635"/>
              <a:ext cx="1546386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0" name="타원 45"/>
            <p:cNvSpPr/>
            <p:nvPr/>
          </p:nvSpPr>
          <p:spPr>
            <a:xfrm>
              <a:off x="1657167" y="2401955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1206" y="268932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그룹 49"/>
          <p:cNvGrpSpPr/>
          <p:nvPr/>
        </p:nvGrpSpPr>
        <p:grpSpPr>
          <a:xfrm>
            <a:off x="2963384" y="3643774"/>
            <a:ext cx="759419" cy="551338"/>
            <a:chOff x="3095081" y="3835152"/>
            <a:chExt cx="759419" cy="551338"/>
          </a:xfrm>
        </p:grpSpPr>
        <p:grpSp>
          <p:nvGrpSpPr>
            <p:cNvPr id="23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25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그룹 67"/>
          <p:cNvGrpSpPr/>
          <p:nvPr/>
        </p:nvGrpSpPr>
        <p:grpSpPr>
          <a:xfrm>
            <a:off x="5661637" y="1718026"/>
            <a:ext cx="1061733" cy="536145"/>
            <a:chOff x="6126375" y="2426942"/>
            <a:chExt cx="1061733" cy="536145"/>
          </a:xfrm>
        </p:grpSpPr>
        <p:sp>
          <p:nvSpPr>
            <p:cNvPr id="28" name="직사각형 16"/>
            <p:cNvSpPr/>
            <p:nvPr/>
          </p:nvSpPr>
          <p:spPr>
            <a:xfrm>
              <a:off x="6317294" y="2617497"/>
              <a:ext cx="685070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9" name="타원 70"/>
            <p:cNvSpPr/>
            <p:nvPr/>
          </p:nvSpPr>
          <p:spPr>
            <a:xfrm>
              <a:off x="6126375" y="2426942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799" y="270577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" name="그룹 49"/>
          <p:cNvGrpSpPr/>
          <p:nvPr/>
        </p:nvGrpSpPr>
        <p:grpSpPr>
          <a:xfrm>
            <a:off x="7521189" y="3643774"/>
            <a:ext cx="759419" cy="551338"/>
            <a:chOff x="3095081" y="3835152"/>
            <a:chExt cx="759419" cy="551338"/>
          </a:xfrm>
        </p:grpSpPr>
        <p:grpSp>
          <p:nvGrpSpPr>
            <p:cNvPr id="37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39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58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57" y="1138938"/>
            <a:ext cx="3773321" cy="2846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8" y="1138939"/>
            <a:ext cx="3773321" cy="2846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Oracle 19c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(2 of 8)</a:t>
            </a:r>
          </a:p>
        </p:txBody>
      </p:sp>
      <p:sp>
        <p:nvSpPr>
          <p:cNvPr id="11" name="Isosceles Triangle 10"/>
          <p:cNvSpPr/>
          <p:nvPr/>
        </p:nvSpPr>
        <p:spPr>
          <a:xfrm rot="5400000">
            <a:off x="4098383" y="2540056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07068" y="4046322"/>
            <a:ext cx="2526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Advanced install </a:t>
            </a:r>
            <a:r>
              <a:rPr lang="ko-KR" altLang="en-US" sz="1000" b="1" dirty="0">
                <a:latin typeface="3ds" panose="02000503020000020004" pitchFamily="50" charset="0"/>
              </a:rPr>
              <a:t>선택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3608" y="4046322"/>
            <a:ext cx="2616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Enterprise Edition </a:t>
            </a:r>
            <a:r>
              <a:rPr lang="ko-KR" altLang="en-US" sz="1000" b="1" dirty="0">
                <a:latin typeface="3ds" panose="02000503020000020004" pitchFamily="50" charset="0"/>
              </a:rPr>
              <a:t>선택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grpSp>
        <p:nvGrpSpPr>
          <p:cNvPr id="14" name="그룹 1"/>
          <p:cNvGrpSpPr/>
          <p:nvPr/>
        </p:nvGrpSpPr>
        <p:grpSpPr>
          <a:xfrm>
            <a:off x="1203001" y="1626445"/>
            <a:ext cx="1005139" cy="565891"/>
            <a:chOff x="1684797" y="2521026"/>
            <a:chExt cx="1005139" cy="565891"/>
          </a:xfrm>
        </p:grpSpPr>
        <p:sp>
          <p:nvSpPr>
            <p:cNvPr id="15" name="직사각형 16"/>
            <p:cNvSpPr/>
            <p:nvPr/>
          </p:nvSpPr>
          <p:spPr>
            <a:xfrm>
              <a:off x="1893114" y="2723109"/>
              <a:ext cx="554642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8" name="타원 30"/>
            <p:cNvSpPr/>
            <p:nvPr/>
          </p:nvSpPr>
          <p:spPr>
            <a:xfrm>
              <a:off x="1684797" y="2521026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627" y="282960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그룹 49"/>
          <p:cNvGrpSpPr/>
          <p:nvPr/>
        </p:nvGrpSpPr>
        <p:grpSpPr>
          <a:xfrm>
            <a:off x="2963384" y="3643774"/>
            <a:ext cx="759419" cy="551338"/>
            <a:chOff x="3095081" y="3835152"/>
            <a:chExt cx="759419" cy="551338"/>
          </a:xfrm>
        </p:grpSpPr>
        <p:grpSp>
          <p:nvGrpSpPr>
            <p:cNvPr id="21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23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그룹 67"/>
          <p:cNvGrpSpPr/>
          <p:nvPr/>
        </p:nvGrpSpPr>
        <p:grpSpPr>
          <a:xfrm>
            <a:off x="5716907" y="1527536"/>
            <a:ext cx="1061733" cy="536145"/>
            <a:chOff x="6126375" y="2426942"/>
            <a:chExt cx="1061733" cy="536145"/>
          </a:xfrm>
        </p:grpSpPr>
        <p:sp>
          <p:nvSpPr>
            <p:cNvPr id="31" name="직사각형 16"/>
            <p:cNvSpPr/>
            <p:nvPr/>
          </p:nvSpPr>
          <p:spPr>
            <a:xfrm>
              <a:off x="6317294" y="2617497"/>
              <a:ext cx="685070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2" name="타원 70"/>
            <p:cNvSpPr/>
            <p:nvPr/>
          </p:nvSpPr>
          <p:spPr>
            <a:xfrm>
              <a:off x="6126375" y="2426942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799" y="270577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4" name="그룹 49"/>
          <p:cNvGrpSpPr/>
          <p:nvPr/>
        </p:nvGrpSpPr>
        <p:grpSpPr>
          <a:xfrm>
            <a:off x="7521189" y="3643774"/>
            <a:ext cx="759419" cy="551338"/>
            <a:chOff x="3095081" y="3835152"/>
            <a:chExt cx="759419" cy="551338"/>
          </a:xfrm>
        </p:grpSpPr>
        <p:grpSp>
          <p:nvGrpSpPr>
            <p:cNvPr id="35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37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3010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57" y="1138937"/>
            <a:ext cx="3773321" cy="2846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8" y="1138938"/>
            <a:ext cx="3773321" cy="2846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Oracle 19c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(3 of 8)</a:t>
            </a:r>
          </a:p>
        </p:txBody>
      </p:sp>
      <p:sp>
        <p:nvSpPr>
          <p:cNvPr id="11" name="Isosceles Triangle 10"/>
          <p:cNvSpPr/>
          <p:nvPr/>
        </p:nvSpPr>
        <p:spPr>
          <a:xfrm rot="5400000">
            <a:off x="4098383" y="2540056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07068" y="4046322"/>
            <a:ext cx="326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Oracle </a:t>
            </a:r>
            <a:r>
              <a:rPr lang="ko-KR" altLang="en-US" sz="1000" b="1" dirty="0">
                <a:latin typeface="3ds" panose="02000503020000020004" pitchFamily="50" charset="0"/>
              </a:rPr>
              <a:t>설치 및 관리를 위한 </a:t>
            </a:r>
            <a:r>
              <a:rPr lang="en-US" altLang="ko-KR" sz="1000" b="1" dirty="0">
                <a:latin typeface="3ds" panose="02000503020000020004" pitchFamily="50" charset="0"/>
              </a:rPr>
              <a:t>Window </a:t>
            </a:r>
            <a:r>
              <a:rPr lang="ko-KR" altLang="en-US" sz="1000" b="1" dirty="0">
                <a:latin typeface="3ds" panose="02000503020000020004" pitchFamily="50" charset="0"/>
              </a:rPr>
              <a:t>사용자를 생성 후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 </a:t>
            </a:r>
            <a:r>
              <a:rPr lang="en-US" altLang="ko-KR" sz="1000" b="1" dirty="0">
                <a:latin typeface="3ds" panose="02000503020000020004" pitchFamily="50" charset="0"/>
              </a:rPr>
              <a:t>ex) oracle19c / Qwer1234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3608" y="4046322"/>
            <a:ext cx="2630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Oracle </a:t>
            </a:r>
            <a:r>
              <a:rPr lang="ko-KR" altLang="en-US" sz="1000" b="1" dirty="0">
                <a:latin typeface="3ds" panose="02000503020000020004" pitchFamily="50" charset="0"/>
              </a:rPr>
              <a:t>설치 경로를 입력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  <a:br>
              <a:rPr lang="ko-KR" altLang="en-US" sz="1000" b="1" dirty="0">
                <a:latin typeface="3ds" panose="02000503020000020004" pitchFamily="50" charset="0"/>
              </a:rPr>
            </a:br>
            <a:r>
              <a:rPr lang="ko-KR" altLang="en-US" sz="1000" b="1" dirty="0">
                <a:latin typeface="3ds" panose="02000503020000020004" pitchFamily="50" charset="0"/>
              </a:rPr>
              <a:t> </a:t>
            </a:r>
            <a:r>
              <a:rPr lang="en-US" altLang="ko-KR" sz="1000" b="1" dirty="0">
                <a:latin typeface="3ds" panose="02000503020000020004" pitchFamily="50" charset="0"/>
              </a:rPr>
              <a:t>ex) C:\oracle</a:t>
            </a:r>
          </a:p>
        </p:txBody>
      </p:sp>
      <p:sp>
        <p:nvSpPr>
          <p:cNvPr id="9" name="Rectangle 8"/>
          <p:cNvSpPr/>
          <p:nvPr/>
        </p:nvSpPr>
        <p:spPr>
          <a:xfrm>
            <a:off x="407067" y="4446432"/>
            <a:ext cx="3773321" cy="55990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Oracle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재설치의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경우 이전 설치에서 이미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Window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사용자를 만들었기에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Use Existing Windows User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선택 후 해당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User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account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정보를 입력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grpSp>
        <p:nvGrpSpPr>
          <p:cNvPr id="13" name="그룹 1"/>
          <p:cNvGrpSpPr/>
          <p:nvPr/>
        </p:nvGrpSpPr>
        <p:grpSpPr>
          <a:xfrm>
            <a:off x="1206833" y="2226546"/>
            <a:ext cx="2872797" cy="928635"/>
            <a:chOff x="1684797" y="2521026"/>
            <a:chExt cx="2872797" cy="928635"/>
          </a:xfrm>
        </p:grpSpPr>
        <p:sp>
          <p:nvSpPr>
            <p:cNvPr id="14" name="직사각형 16"/>
            <p:cNvSpPr/>
            <p:nvPr/>
          </p:nvSpPr>
          <p:spPr>
            <a:xfrm>
              <a:off x="1893113" y="2723108"/>
              <a:ext cx="2664481" cy="7265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5" name="타원 30"/>
            <p:cNvSpPr/>
            <p:nvPr/>
          </p:nvSpPr>
          <p:spPr>
            <a:xfrm>
              <a:off x="1684797" y="2521026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49"/>
          <p:cNvGrpSpPr/>
          <p:nvPr/>
        </p:nvGrpSpPr>
        <p:grpSpPr>
          <a:xfrm>
            <a:off x="2963384" y="3643774"/>
            <a:ext cx="759419" cy="551338"/>
            <a:chOff x="3095081" y="3835152"/>
            <a:chExt cx="759419" cy="551338"/>
          </a:xfrm>
        </p:grpSpPr>
        <p:grpSp>
          <p:nvGrpSpPr>
            <p:cNvPr id="20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22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그룹 67"/>
          <p:cNvGrpSpPr/>
          <p:nvPr/>
        </p:nvGrpSpPr>
        <p:grpSpPr>
          <a:xfrm>
            <a:off x="6138938" y="1646275"/>
            <a:ext cx="2172577" cy="324259"/>
            <a:chOff x="6126375" y="2426942"/>
            <a:chExt cx="2172577" cy="324259"/>
          </a:xfrm>
        </p:grpSpPr>
        <p:sp>
          <p:nvSpPr>
            <p:cNvPr id="30" name="직사각형 16"/>
            <p:cNvSpPr/>
            <p:nvPr/>
          </p:nvSpPr>
          <p:spPr>
            <a:xfrm>
              <a:off x="6328724" y="2617497"/>
              <a:ext cx="1970228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1" name="타원 70"/>
            <p:cNvSpPr/>
            <p:nvPr/>
          </p:nvSpPr>
          <p:spPr>
            <a:xfrm>
              <a:off x="6126375" y="2426942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49"/>
          <p:cNvGrpSpPr/>
          <p:nvPr/>
        </p:nvGrpSpPr>
        <p:grpSpPr>
          <a:xfrm>
            <a:off x="7521189" y="3643774"/>
            <a:ext cx="759419" cy="551338"/>
            <a:chOff x="3095081" y="3835152"/>
            <a:chExt cx="759419" cy="551338"/>
          </a:xfrm>
        </p:grpSpPr>
        <p:grpSp>
          <p:nvGrpSpPr>
            <p:cNvPr id="34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36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677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32" y="1138938"/>
            <a:ext cx="3773321" cy="2846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8" y="1138938"/>
            <a:ext cx="3773321" cy="2846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Oracle 19c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(4 of 8)</a:t>
            </a:r>
          </a:p>
        </p:txBody>
      </p:sp>
      <p:sp>
        <p:nvSpPr>
          <p:cNvPr id="11" name="Isosceles Triangle 10"/>
          <p:cNvSpPr/>
          <p:nvPr/>
        </p:nvSpPr>
        <p:spPr>
          <a:xfrm rot="5400000">
            <a:off x="4098383" y="2540056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07068" y="4046322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General Purpose / Transaction Processing</a:t>
            </a:r>
            <a:r>
              <a:rPr lang="ko-KR" altLang="en-US" sz="1000" b="1" dirty="0">
                <a:latin typeface="3ds" panose="02000503020000020004" pitchFamily="50" charset="0"/>
              </a:rPr>
              <a:t>을 선택 후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3608" y="4046322"/>
            <a:ext cx="3603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Global database name</a:t>
            </a:r>
            <a:r>
              <a:rPr lang="ko-KR" altLang="en-US" sz="1000" b="1" dirty="0">
                <a:latin typeface="3ds" panose="02000503020000020004" pitchFamily="50" charset="0"/>
              </a:rPr>
              <a:t>를 입력</a:t>
            </a:r>
            <a:r>
              <a:rPr lang="en-US" altLang="ko-KR" sz="1000" b="1" dirty="0">
                <a:latin typeface="3ds" panose="02000503020000020004" pitchFamily="50" charset="0"/>
              </a:rPr>
              <a:t>, ex) </a:t>
            </a:r>
            <a:r>
              <a:rPr lang="en-US" altLang="ko-KR" sz="1000" b="1" dirty="0" err="1">
                <a:latin typeface="3ds" panose="02000503020000020004" pitchFamily="50" charset="0"/>
              </a:rPr>
              <a:t>orcl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r>
              <a:rPr lang="en-US" altLang="ko-KR" sz="1000" b="1" dirty="0">
                <a:latin typeface="3ds" panose="02000503020000020004" pitchFamily="50" charset="0"/>
              </a:rPr>
              <a:t>Create as Container database </a:t>
            </a:r>
            <a:r>
              <a:rPr lang="ko-KR" altLang="en-US" sz="1000" b="1" dirty="0">
                <a:latin typeface="3ds" panose="02000503020000020004" pitchFamily="50" charset="0"/>
              </a:rPr>
              <a:t>선택 해제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 </a:t>
            </a:r>
          </a:p>
        </p:txBody>
      </p:sp>
      <p:grpSp>
        <p:nvGrpSpPr>
          <p:cNvPr id="12" name="그룹 49"/>
          <p:cNvGrpSpPr/>
          <p:nvPr/>
        </p:nvGrpSpPr>
        <p:grpSpPr>
          <a:xfrm>
            <a:off x="2963384" y="3643774"/>
            <a:ext cx="759419" cy="551338"/>
            <a:chOff x="3095081" y="3835152"/>
            <a:chExt cx="759419" cy="551338"/>
          </a:xfrm>
        </p:grpSpPr>
        <p:grpSp>
          <p:nvGrpSpPr>
            <p:cNvPr id="13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15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그룹 1"/>
          <p:cNvGrpSpPr/>
          <p:nvPr/>
        </p:nvGrpSpPr>
        <p:grpSpPr>
          <a:xfrm>
            <a:off x="1173492" y="1506261"/>
            <a:ext cx="1368741" cy="347827"/>
            <a:chOff x="1684797" y="2521026"/>
            <a:chExt cx="1368741" cy="347827"/>
          </a:xfrm>
        </p:grpSpPr>
        <p:sp>
          <p:nvSpPr>
            <p:cNvPr id="25" name="직사각형 16"/>
            <p:cNvSpPr/>
            <p:nvPr/>
          </p:nvSpPr>
          <p:spPr>
            <a:xfrm>
              <a:off x="1893113" y="2723108"/>
              <a:ext cx="1160425" cy="1457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6" name="타원 30"/>
            <p:cNvSpPr/>
            <p:nvPr/>
          </p:nvSpPr>
          <p:spPr>
            <a:xfrm>
              <a:off x="1684797" y="2521026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67"/>
          <p:cNvGrpSpPr/>
          <p:nvPr/>
        </p:nvGrpSpPr>
        <p:grpSpPr>
          <a:xfrm>
            <a:off x="6485601" y="1750435"/>
            <a:ext cx="1232349" cy="316639"/>
            <a:chOff x="6126375" y="2426942"/>
            <a:chExt cx="1232349" cy="316639"/>
          </a:xfrm>
        </p:grpSpPr>
        <p:sp>
          <p:nvSpPr>
            <p:cNvPr id="28" name="직사각형 16"/>
            <p:cNvSpPr/>
            <p:nvPr/>
          </p:nvSpPr>
          <p:spPr>
            <a:xfrm>
              <a:off x="6328724" y="2609877"/>
              <a:ext cx="1030000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9" name="타원 70"/>
            <p:cNvSpPr/>
            <p:nvPr/>
          </p:nvSpPr>
          <p:spPr>
            <a:xfrm>
              <a:off x="6126375" y="2426942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67"/>
          <p:cNvGrpSpPr/>
          <p:nvPr/>
        </p:nvGrpSpPr>
        <p:grpSpPr>
          <a:xfrm>
            <a:off x="5691108" y="2027302"/>
            <a:ext cx="1121172" cy="324259"/>
            <a:chOff x="6126375" y="2426942"/>
            <a:chExt cx="1121172" cy="324259"/>
          </a:xfrm>
        </p:grpSpPr>
        <p:sp>
          <p:nvSpPr>
            <p:cNvPr id="31" name="직사각형 16"/>
            <p:cNvSpPr/>
            <p:nvPr/>
          </p:nvSpPr>
          <p:spPr>
            <a:xfrm>
              <a:off x="6328724" y="2617497"/>
              <a:ext cx="918823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2" name="타원 70"/>
            <p:cNvSpPr/>
            <p:nvPr/>
          </p:nvSpPr>
          <p:spPr>
            <a:xfrm>
              <a:off x="6126375" y="2426942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49"/>
          <p:cNvGrpSpPr/>
          <p:nvPr/>
        </p:nvGrpSpPr>
        <p:grpSpPr>
          <a:xfrm>
            <a:off x="7521189" y="3643774"/>
            <a:ext cx="759419" cy="551338"/>
            <a:chOff x="3095081" y="3835152"/>
            <a:chExt cx="759419" cy="551338"/>
          </a:xfrm>
        </p:grpSpPr>
        <p:grpSp>
          <p:nvGrpSpPr>
            <p:cNvPr id="34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36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401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14" y="2079308"/>
            <a:ext cx="5015275" cy="984885"/>
          </a:xfrm>
        </p:spPr>
        <p:txBody>
          <a:bodyPr/>
          <a:lstStyle/>
          <a:p>
            <a:r>
              <a:rPr lang="en-US" altLang="ko-KR" sz="2700" dirty="0"/>
              <a:t>Installation</a:t>
            </a:r>
            <a:br>
              <a:rPr lang="en-US" altLang="ko-KR" sz="2700" dirty="0"/>
            </a:br>
            <a:r>
              <a:rPr lang="en-US" altLang="ko-KR" sz="2700" dirty="0"/>
              <a:t>introduction &amp; summary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16767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32" y="1138938"/>
            <a:ext cx="3773321" cy="2846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8" y="1138938"/>
            <a:ext cx="3773321" cy="2846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Oracle 19c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(5 of 8)</a:t>
            </a:r>
          </a:p>
        </p:txBody>
      </p:sp>
      <p:sp>
        <p:nvSpPr>
          <p:cNvPr id="11" name="Isosceles Triangle 10"/>
          <p:cNvSpPr/>
          <p:nvPr/>
        </p:nvSpPr>
        <p:spPr>
          <a:xfrm rot="5400000">
            <a:off x="4098383" y="2540056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07068" y="4046322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Character sets </a:t>
            </a:r>
            <a:r>
              <a:rPr lang="ko-KR" altLang="en-US" sz="1000" b="1" dirty="0">
                <a:latin typeface="3ds" panose="02000503020000020004" pitchFamily="50" charset="0"/>
              </a:rPr>
              <a:t>탭 선택</a:t>
            </a:r>
            <a:r>
              <a:rPr lang="en-US" altLang="ko-KR" sz="1000" b="1" dirty="0">
                <a:latin typeface="3ds" panose="02000503020000020004" pitchFamily="50" charset="0"/>
              </a:rPr>
              <a:t>,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Use Unicode (AL32UTF8) </a:t>
            </a:r>
            <a:r>
              <a:rPr lang="ko-KR" altLang="en-US" sz="1000" b="1" dirty="0">
                <a:latin typeface="3ds" panose="02000503020000020004" pitchFamily="50" charset="0"/>
              </a:rPr>
              <a:t>선택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3608" y="4046322"/>
            <a:ext cx="2358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File system</a:t>
            </a:r>
            <a:r>
              <a:rPr lang="ko-KR" altLang="en-US" sz="1000" b="1" dirty="0">
                <a:latin typeface="3ds" panose="02000503020000020004" pitchFamily="50" charset="0"/>
              </a:rPr>
              <a:t>을 선택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6" t="16162" r="2293" b="31910"/>
          <a:stretch/>
        </p:blipFill>
        <p:spPr>
          <a:xfrm>
            <a:off x="3013143" y="257793"/>
            <a:ext cx="2628900" cy="14782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37781" y="1147557"/>
            <a:ext cx="2785965" cy="28745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Database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서버의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Memory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고려하여 설정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grpSp>
        <p:nvGrpSpPr>
          <p:cNvPr id="14" name="그룹 49"/>
          <p:cNvGrpSpPr/>
          <p:nvPr/>
        </p:nvGrpSpPr>
        <p:grpSpPr>
          <a:xfrm>
            <a:off x="2963384" y="3643774"/>
            <a:ext cx="759419" cy="551338"/>
            <a:chOff x="3095081" y="3835152"/>
            <a:chExt cx="759419" cy="551338"/>
          </a:xfrm>
        </p:grpSpPr>
        <p:grpSp>
          <p:nvGrpSpPr>
            <p:cNvPr id="15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19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그룹 49"/>
          <p:cNvGrpSpPr/>
          <p:nvPr/>
        </p:nvGrpSpPr>
        <p:grpSpPr>
          <a:xfrm>
            <a:off x="7521189" y="3643774"/>
            <a:ext cx="759419" cy="551338"/>
            <a:chOff x="3095081" y="3835152"/>
            <a:chExt cx="759419" cy="551338"/>
          </a:xfrm>
        </p:grpSpPr>
        <p:grpSp>
          <p:nvGrpSpPr>
            <p:cNvPr id="27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29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그룹 1"/>
          <p:cNvGrpSpPr/>
          <p:nvPr/>
        </p:nvGrpSpPr>
        <p:grpSpPr>
          <a:xfrm>
            <a:off x="1518050" y="1399844"/>
            <a:ext cx="1005139" cy="565891"/>
            <a:chOff x="1684797" y="2521026"/>
            <a:chExt cx="1005139" cy="565891"/>
          </a:xfrm>
        </p:grpSpPr>
        <p:sp>
          <p:nvSpPr>
            <p:cNvPr id="32" name="직사각형 16"/>
            <p:cNvSpPr/>
            <p:nvPr/>
          </p:nvSpPr>
          <p:spPr>
            <a:xfrm>
              <a:off x="1893114" y="2723109"/>
              <a:ext cx="554642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3" name="타원 30"/>
            <p:cNvSpPr/>
            <p:nvPr/>
          </p:nvSpPr>
          <p:spPr>
            <a:xfrm>
              <a:off x="1684797" y="2521026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627" y="282960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그룹 67"/>
          <p:cNvGrpSpPr/>
          <p:nvPr/>
        </p:nvGrpSpPr>
        <p:grpSpPr>
          <a:xfrm>
            <a:off x="1292917" y="1812119"/>
            <a:ext cx="934028" cy="324259"/>
            <a:chOff x="6126375" y="2426942"/>
            <a:chExt cx="934028" cy="324259"/>
          </a:xfrm>
        </p:grpSpPr>
        <p:sp>
          <p:nvSpPr>
            <p:cNvPr id="36" name="직사각형 16"/>
            <p:cNvSpPr/>
            <p:nvPr/>
          </p:nvSpPr>
          <p:spPr>
            <a:xfrm>
              <a:off x="6328724" y="2617497"/>
              <a:ext cx="731679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7" name="타원 70"/>
            <p:cNvSpPr/>
            <p:nvPr/>
          </p:nvSpPr>
          <p:spPr>
            <a:xfrm>
              <a:off x="6126375" y="2426942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7947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608" y="1138938"/>
            <a:ext cx="3777691" cy="2850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8" y="1138938"/>
            <a:ext cx="3777691" cy="2850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Oracle 19c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(6 of 8)</a:t>
            </a:r>
          </a:p>
        </p:txBody>
      </p:sp>
      <p:sp>
        <p:nvSpPr>
          <p:cNvPr id="11" name="Isosceles Triangle 10"/>
          <p:cNvSpPr/>
          <p:nvPr/>
        </p:nvSpPr>
        <p:spPr>
          <a:xfrm rot="5400000">
            <a:off x="4098383" y="2540056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07068" y="4046322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3608" y="4046322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grpSp>
        <p:nvGrpSpPr>
          <p:cNvPr id="13" name="그룹 49"/>
          <p:cNvGrpSpPr/>
          <p:nvPr/>
        </p:nvGrpSpPr>
        <p:grpSpPr>
          <a:xfrm>
            <a:off x="2963384" y="3643774"/>
            <a:ext cx="759419" cy="551338"/>
            <a:chOff x="3095081" y="3835152"/>
            <a:chExt cx="759419" cy="551338"/>
          </a:xfrm>
        </p:grpSpPr>
        <p:grpSp>
          <p:nvGrpSpPr>
            <p:cNvPr id="14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18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그룹 49"/>
          <p:cNvGrpSpPr/>
          <p:nvPr/>
        </p:nvGrpSpPr>
        <p:grpSpPr>
          <a:xfrm>
            <a:off x="7521189" y="3643774"/>
            <a:ext cx="759419" cy="551338"/>
            <a:chOff x="3095081" y="3835152"/>
            <a:chExt cx="759419" cy="551338"/>
          </a:xfrm>
        </p:grpSpPr>
        <p:grpSp>
          <p:nvGrpSpPr>
            <p:cNvPr id="21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23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8578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608" y="1138938"/>
            <a:ext cx="3777691" cy="2850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8" y="1138938"/>
            <a:ext cx="3777691" cy="2850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Oracle 19c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(7 of 8)</a:t>
            </a:r>
          </a:p>
        </p:txBody>
      </p:sp>
      <p:sp>
        <p:nvSpPr>
          <p:cNvPr id="11" name="Isosceles Triangle 10"/>
          <p:cNvSpPr/>
          <p:nvPr/>
        </p:nvSpPr>
        <p:spPr>
          <a:xfrm rot="5400000">
            <a:off x="4098383" y="2540056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07068" y="4046322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Use the same password for all accounts</a:t>
            </a:r>
            <a:r>
              <a:rPr lang="ko-KR" altLang="en-US" sz="1000" b="1" dirty="0">
                <a:latin typeface="3ds" panose="02000503020000020004" pitchFamily="50" charset="0"/>
              </a:rPr>
              <a:t>를 선택</a:t>
            </a:r>
            <a:r>
              <a:rPr lang="en-US" altLang="ko-KR" sz="1000" b="1" dirty="0">
                <a:latin typeface="3ds" panose="02000503020000020004" pitchFamily="50" charset="0"/>
              </a:rPr>
              <a:t>,</a:t>
            </a:r>
          </a:p>
          <a:p>
            <a:r>
              <a:rPr lang="en-US" altLang="ko-KR" sz="1000" b="1" dirty="0">
                <a:latin typeface="3ds" panose="02000503020000020004" pitchFamily="50" charset="0"/>
              </a:rPr>
              <a:t>Password</a:t>
            </a:r>
            <a:r>
              <a:rPr lang="ko-KR" altLang="en-US" sz="1000" b="1" dirty="0">
                <a:latin typeface="3ds" panose="02000503020000020004" pitchFamily="50" charset="0"/>
              </a:rPr>
              <a:t>를 입력 후 </a:t>
            </a:r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 </a:t>
            </a:r>
            <a:r>
              <a:rPr lang="en-US" altLang="ko-KR" sz="1000" b="1" dirty="0">
                <a:latin typeface="3ds" panose="02000503020000020004" pitchFamily="50" charset="0"/>
              </a:rPr>
              <a:t>ex) </a:t>
            </a:r>
            <a:r>
              <a:rPr lang="en-US" altLang="ko-KR" sz="1000" b="1" dirty="0" err="1">
                <a:latin typeface="3ds" panose="02000503020000020004" pitchFamily="50" charset="0"/>
              </a:rPr>
              <a:t>orcl</a:t>
            </a:r>
            <a:endParaRPr lang="en-US" altLang="ko-KR" sz="1000" b="1" dirty="0">
              <a:latin typeface="3ds" panose="0200050302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63608" y="4046322"/>
            <a:ext cx="1148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Install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11" y="1081644"/>
            <a:ext cx="2701969" cy="923525"/>
          </a:xfrm>
          <a:prstGeom prst="rect">
            <a:avLst/>
          </a:prstGeom>
        </p:spPr>
      </p:pic>
      <p:grpSp>
        <p:nvGrpSpPr>
          <p:cNvPr id="13" name="그룹 49"/>
          <p:cNvGrpSpPr/>
          <p:nvPr/>
        </p:nvGrpSpPr>
        <p:grpSpPr>
          <a:xfrm>
            <a:off x="2963384" y="3643774"/>
            <a:ext cx="759419" cy="551338"/>
            <a:chOff x="3095081" y="3835152"/>
            <a:chExt cx="759419" cy="551338"/>
          </a:xfrm>
        </p:grpSpPr>
        <p:grpSp>
          <p:nvGrpSpPr>
            <p:cNvPr id="14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18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그룹 49"/>
          <p:cNvGrpSpPr/>
          <p:nvPr/>
        </p:nvGrpSpPr>
        <p:grpSpPr>
          <a:xfrm>
            <a:off x="7521189" y="3643774"/>
            <a:ext cx="759419" cy="551338"/>
            <a:chOff x="3095081" y="3835152"/>
            <a:chExt cx="759419" cy="551338"/>
          </a:xfrm>
        </p:grpSpPr>
        <p:grpSp>
          <p:nvGrpSpPr>
            <p:cNvPr id="21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23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그룹 49"/>
          <p:cNvGrpSpPr/>
          <p:nvPr/>
        </p:nvGrpSpPr>
        <p:grpSpPr>
          <a:xfrm>
            <a:off x="3250122" y="1632118"/>
            <a:ext cx="784184" cy="551338"/>
            <a:chOff x="3095081" y="3835152"/>
            <a:chExt cx="784184" cy="551338"/>
          </a:xfrm>
        </p:grpSpPr>
        <p:grpSp>
          <p:nvGrpSpPr>
            <p:cNvPr id="26" name="그룹 50"/>
            <p:cNvGrpSpPr/>
            <p:nvPr/>
          </p:nvGrpSpPr>
          <p:grpSpPr>
            <a:xfrm>
              <a:off x="3095081" y="3835152"/>
              <a:ext cx="563687" cy="342721"/>
              <a:chOff x="5467387" y="3238818"/>
              <a:chExt cx="563687" cy="342721"/>
            </a:xfrm>
          </p:grpSpPr>
          <p:sp>
            <p:nvSpPr>
              <p:cNvPr id="28" name="직사각형 16"/>
              <p:cNvSpPr/>
              <p:nvPr/>
            </p:nvSpPr>
            <p:spPr>
              <a:xfrm>
                <a:off x="5664147" y="3429373"/>
                <a:ext cx="366927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956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그룹 67"/>
          <p:cNvGrpSpPr/>
          <p:nvPr/>
        </p:nvGrpSpPr>
        <p:grpSpPr>
          <a:xfrm>
            <a:off x="1182385" y="2433360"/>
            <a:ext cx="1311260" cy="331879"/>
            <a:chOff x="6126375" y="2426942"/>
            <a:chExt cx="1311260" cy="331879"/>
          </a:xfrm>
        </p:grpSpPr>
        <p:sp>
          <p:nvSpPr>
            <p:cNvPr id="31" name="직사각형 16"/>
            <p:cNvSpPr/>
            <p:nvPr/>
          </p:nvSpPr>
          <p:spPr>
            <a:xfrm>
              <a:off x="6328724" y="2625117"/>
              <a:ext cx="1108911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2" name="타원 70"/>
            <p:cNvSpPr/>
            <p:nvPr/>
          </p:nvSpPr>
          <p:spPr>
            <a:xfrm>
              <a:off x="6126375" y="2426942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67"/>
          <p:cNvGrpSpPr/>
          <p:nvPr/>
        </p:nvGrpSpPr>
        <p:grpSpPr>
          <a:xfrm>
            <a:off x="1271920" y="2870889"/>
            <a:ext cx="1440800" cy="316460"/>
            <a:chOff x="6092085" y="2625117"/>
            <a:chExt cx="1440800" cy="316460"/>
          </a:xfrm>
        </p:grpSpPr>
        <p:sp>
          <p:nvSpPr>
            <p:cNvPr id="34" name="직사각형 16"/>
            <p:cNvSpPr/>
            <p:nvPr/>
          </p:nvSpPr>
          <p:spPr>
            <a:xfrm>
              <a:off x="6328724" y="2625117"/>
              <a:ext cx="1204161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타원 70"/>
            <p:cNvSpPr/>
            <p:nvPr/>
          </p:nvSpPr>
          <p:spPr>
            <a:xfrm>
              <a:off x="6092085" y="265357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67"/>
          <p:cNvGrpSpPr/>
          <p:nvPr/>
        </p:nvGrpSpPr>
        <p:grpSpPr>
          <a:xfrm>
            <a:off x="2533838" y="2870889"/>
            <a:ext cx="1565722" cy="356653"/>
            <a:chOff x="6132278" y="2625117"/>
            <a:chExt cx="1565722" cy="356653"/>
          </a:xfrm>
        </p:grpSpPr>
        <p:sp>
          <p:nvSpPr>
            <p:cNvPr id="37" name="직사각형 16"/>
            <p:cNvSpPr/>
            <p:nvPr/>
          </p:nvSpPr>
          <p:spPr>
            <a:xfrm>
              <a:off x="6328724" y="2625117"/>
              <a:ext cx="1369276" cy="133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8" name="타원 70"/>
            <p:cNvSpPr/>
            <p:nvPr/>
          </p:nvSpPr>
          <p:spPr>
            <a:xfrm>
              <a:off x="6132278" y="269377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543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608" y="1138938"/>
            <a:ext cx="3777691" cy="2850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8" y="1138938"/>
            <a:ext cx="3777691" cy="2850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Oracle 19c </a:t>
            </a:r>
            <a:r>
              <a:rPr lang="ko-KR" altLang="en-US" dirty="0">
                <a:latin typeface="3ds" panose="02000503020000020004" pitchFamily="50" charset="0"/>
              </a:rPr>
              <a:t>설치 </a:t>
            </a:r>
            <a:r>
              <a:rPr lang="en-US" altLang="ko-KR" dirty="0">
                <a:latin typeface="3ds" panose="02000503020000020004" pitchFamily="50" charset="0"/>
              </a:rPr>
              <a:t>(8 of 8)</a:t>
            </a:r>
          </a:p>
        </p:txBody>
      </p:sp>
      <p:sp>
        <p:nvSpPr>
          <p:cNvPr id="11" name="Isosceles Triangle 10"/>
          <p:cNvSpPr/>
          <p:nvPr/>
        </p:nvSpPr>
        <p:spPr>
          <a:xfrm rot="5400000">
            <a:off x="4098383" y="2540056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63608" y="4046322"/>
            <a:ext cx="3600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EM URL</a:t>
            </a:r>
            <a:r>
              <a:rPr lang="ko-KR" altLang="en-US" sz="1000" b="1" dirty="0">
                <a:latin typeface="3ds" panose="02000503020000020004" pitchFamily="50" charset="0"/>
              </a:rPr>
              <a:t>을 복사 후 </a:t>
            </a:r>
            <a:r>
              <a:rPr lang="en-US" altLang="ko-KR" sz="1000" b="1" dirty="0">
                <a:latin typeface="3ds" panose="02000503020000020004" pitchFamily="50" charset="0"/>
              </a:rPr>
              <a:t>Close </a:t>
            </a:r>
            <a:r>
              <a:rPr lang="ko-KR" altLang="en-US" sz="1000" b="1" dirty="0">
                <a:latin typeface="3ds" panose="02000503020000020004" pitchFamily="50" charset="0"/>
              </a:rPr>
              <a:t>버튼 클릭으로 </a:t>
            </a:r>
            <a:r>
              <a:rPr lang="en-US" altLang="ko-KR" sz="1000" b="1" dirty="0">
                <a:latin typeface="3ds" panose="02000503020000020004" pitchFamily="50" charset="0"/>
              </a:rPr>
              <a:t>Oracle19c </a:t>
            </a:r>
            <a:r>
              <a:rPr lang="ko-KR" altLang="en-US" sz="1000" b="1" dirty="0">
                <a:latin typeface="3ds" panose="02000503020000020004" pitchFamily="50" charset="0"/>
              </a:rPr>
              <a:t>설치 완료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5529" y="4329144"/>
            <a:ext cx="2115770" cy="28745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약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30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분 정도의 설치 시간 필요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grpSp>
        <p:nvGrpSpPr>
          <p:cNvPr id="14" name="그룹 49"/>
          <p:cNvGrpSpPr/>
          <p:nvPr/>
        </p:nvGrpSpPr>
        <p:grpSpPr>
          <a:xfrm>
            <a:off x="8191749" y="3643774"/>
            <a:ext cx="759419" cy="551338"/>
            <a:chOff x="3095081" y="3835152"/>
            <a:chExt cx="759419" cy="551338"/>
          </a:xfrm>
        </p:grpSpPr>
        <p:grpSp>
          <p:nvGrpSpPr>
            <p:cNvPr id="15" name="그룹 50"/>
            <p:cNvGrpSpPr/>
            <p:nvPr/>
          </p:nvGrpSpPr>
          <p:grpSpPr>
            <a:xfrm>
              <a:off x="3095081" y="3835152"/>
              <a:ext cx="524439" cy="342721"/>
              <a:chOff x="5467387" y="3238818"/>
              <a:chExt cx="524439" cy="342721"/>
            </a:xfrm>
          </p:grpSpPr>
          <p:sp>
            <p:nvSpPr>
              <p:cNvPr id="19" name="직사각형 16"/>
              <p:cNvSpPr/>
              <p:nvPr/>
            </p:nvSpPr>
            <p:spPr>
              <a:xfrm>
                <a:off x="5664148" y="3429373"/>
                <a:ext cx="327678" cy="152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타원 57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191" y="41291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직사각형 16"/>
          <p:cNvSpPr/>
          <p:nvPr/>
        </p:nvSpPr>
        <p:spPr>
          <a:xfrm>
            <a:off x="7190955" y="1834569"/>
            <a:ext cx="617925" cy="133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8658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Oracle 19c </a:t>
            </a:r>
            <a:r>
              <a:rPr lang="ko-KR" altLang="en-US" dirty="0">
                <a:latin typeface="3ds" panose="02000503020000020004" pitchFamily="50" charset="0"/>
              </a:rPr>
              <a:t>설치 확인</a:t>
            </a:r>
          </a:p>
        </p:txBody>
      </p:sp>
      <p:pic>
        <p:nvPicPr>
          <p:cNvPr id="13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0" y="1121021"/>
            <a:ext cx="3630898" cy="2600508"/>
          </a:xfrm>
          <a:prstGeom prst="rect">
            <a:avLst/>
          </a:prstGeom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11" y="216192"/>
            <a:ext cx="2212727" cy="198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64" y="2409244"/>
            <a:ext cx="3985821" cy="15415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10" y="3072671"/>
            <a:ext cx="1302929" cy="138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9"/>
          <p:cNvGrpSpPr/>
          <p:nvPr/>
        </p:nvGrpSpPr>
        <p:grpSpPr>
          <a:xfrm>
            <a:off x="4362402" y="2770563"/>
            <a:ext cx="1150493" cy="334394"/>
            <a:chOff x="5467387" y="3238818"/>
            <a:chExt cx="1241941" cy="360974"/>
          </a:xfrm>
        </p:grpSpPr>
        <p:sp>
          <p:nvSpPr>
            <p:cNvPr id="22" name="직사각형 16"/>
            <p:cNvSpPr/>
            <p:nvPr/>
          </p:nvSpPr>
          <p:spPr>
            <a:xfrm>
              <a:off x="5664148" y="3429373"/>
              <a:ext cx="1045180" cy="1704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3" name="타원 12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41"/>
          <p:cNvGrpSpPr/>
          <p:nvPr/>
        </p:nvGrpSpPr>
        <p:grpSpPr>
          <a:xfrm>
            <a:off x="5815362" y="3454735"/>
            <a:ext cx="944669" cy="523276"/>
            <a:chOff x="3095081" y="3835152"/>
            <a:chExt cx="1019757" cy="564869"/>
          </a:xfrm>
        </p:grpSpPr>
        <p:grpSp>
          <p:nvGrpSpPr>
            <p:cNvPr id="25" name="그룹 42"/>
            <p:cNvGrpSpPr/>
            <p:nvPr/>
          </p:nvGrpSpPr>
          <p:grpSpPr>
            <a:xfrm>
              <a:off x="3095081" y="3835152"/>
              <a:ext cx="891103" cy="360974"/>
              <a:chOff x="5467387" y="3238818"/>
              <a:chExt cx="891103" cy="360974"/>
            </a:xfrm>
          </p:grpSpPr>
          <p:sp>
            <p:nvSpPr>
              <p:cNvPr id="27" name="직사각형 16"/>
              <p:cNvSpPr/>
              <p:nvPr/>
            </p:nvSpPr>
            <p:spPr>
              <a:xfrm>
                <a:off x="5664147" y="3429373"/>
                <a:ext cx="694343" cy="17041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타원 45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529" y="414271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그룹 52"/>
          <p:cNvGrpSpPr/>
          <p:nvPr/>
        </p:nvGrpSpPr>
        <p:grpSpPr>
          <a:xfrm>
            <a:off x="5815362" y="3816504"/>
            <a:ext cx="944669" cy="523276"/>
            <a:chOff x="3095081" y="3835152"/>
            <a:chExt cx="1019757" cy="564869"/>
          </a:xfrm>
        </p:grpSpPr>
        <p:grpSp>
          <p:nvGrpSpPr>
            <p:cNvPr id="30" name="그룹 53"/>
            <p:cNvGrpSpPr/>
            <p:nvPr/>
          </p:nvGrpSpPr>
          <p:grpSpPr>
            <a:xfrm>
              <a:off x="3095081" y="3835152"/>
              <a:ext cx="891103" cy="360974"/>
              <a:chOff x="5467387" y="3238818"/>
              <a:chExt cx="891103" cy="360974"/>
            </a:xfrm>
          </p:grpSpPr>
          <p:sp>
            <p:nvSpPr>
              <p:cNvPr id="32" name="직사각형 16"/>
              <p:cNvSpPr/>
              <p:nvPr/>
            </p:nvSpPr>
            <p:spPr>
              <a:xfrm>
                <a:off x="5664147" y="3429373"/>
                <a:ext cx="694343" cy="17041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타원 56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529" y="414271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4" name="그룹 57"/>
          <p:cNvGrpSpPr/>
          <p:nvPr/>
        </p:nvGrpSpPr>
        <p:grpSpPr>
          <a:xfrm>
            <a:off x="8050016" y="3237179"/>
            <a:ext cx="532009" cy="523277"/>
            <a:chOff x="3095081" y="3835152"/>
            <a:chExt cx="574296" cy="564870"/>
          </a:xfrm>
        </p:grpSpPr>
        <p:grpSp>
          <p:nvGrpSpPr>
            <p:cNvPr id="35" name="그룹 58"/>
            <p:cNvGrpSpPr/>
            <p:nvPr/>
          </p:nvGrpSpPr>
          <p:grpSpPr>
            <a:xfrm>
              <a:off x="3095081" y="3835152"/>
              <a:ext cx="437213" cy="360974"/>
              <a:chOff x="5467387" y="3238818"/>
              <a:chExt cx="437213" cy="360974"/>
            </a:xfrm>
          </p:grpSpPr>
          <p:sp>
            <p:nvSpPr>
              <p:cNvPr id="37" name="직사각형 16"/>
              <p:cNvSpPr/>
              <p:nvPr/>
            </p:nvSpPr>
            <p:spPr>
              <a:xfrm>
                <a:off x="5664148" y="3429373"/>
                <a:ext cx="240452" cy="17041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타원 61"/>
              <p:cNvSpPr/>
              <p:nvPr/>
            </p:nvSpPr>
            <p:spPr>
              <a:xfrm>
                <a:off x="5467387" y="3238818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068" y="4142713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574246" y="3769105"/>
            <a:ext cx="3171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Firefox</a:t>
            </a:r>
            <a:r>
              <a:rPr lang="ko-KR" altLang="en-US" sz="1000" b="1" dirty="0">
                <a:latin typeface="3ds" panose="02000503020000020004" pitchFamily="50" charset="0"/>
              </a:rPr>
              <a:t>에서 </a:t>
            </a:r>
            <a:r>
              <a:rPr lang="en-US" altLang="ko-KR" sz="1000" b="1" dirty="0">
                <a:latin typeface="3ds" panose="02000503020000020004" pitchFamily="50" charset="0"/>
              </a:rPr>
              <a:t>EM URL(https://localhost:5500/em)</a:t>
            </a:r>
            <a:r>
              <a:rPr lang="ko-KR" altLang="en-US" sz="1000" b="1" dirty="0">
                <a:latin typeface="3ds" panose="02000503020000020004" pitchFamily="50" charset="0"/>
              </a:rPr>
              <a:t>로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r>
              <a:rPr lang="ko-KR" altLang="en-US" sz="1000" b="1" dirty="0">
                <a:latin typeface="3ds" panose="02000503020000020004" pitchFamily="50" charset="0"/>
              </a:rPr>
              <a:t>접속 후 위 화면이 표시되는 지 확인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1210" y="4236919"/>
            <a:ext cx="3692665" cy="69234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EM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DB Schema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생성하려면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Adobe Flash Player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설치해야 하지만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본 가이드에서는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sqlplus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DB Schema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생성하기에 설치 하지 않고 진행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접속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Error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발생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EM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재설치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794516" y="1337707"/>
            <a:ext cx="3692665" cy="69234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Site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접속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Adobe Flash Player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등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Internet Explorer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화면이 뜨면서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blocking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되는 경우는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Server Manager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IE Enhanced Security Configuration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off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할 것</a:t>
            </a:r>
          </a:p>
        </p:txBody>
      </p:sp>
    </p:spTree>
    <p:extLst>
      <p:ext uri="{BB962C8B-B14F-4D97-AF65-F5344CB8AC3E}">
        <p14:creationId xmlns:p14="http://schemas.microsoft.com/office/powerpoint/2010/main" val="4208180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Verifying Oracle database connection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2904" y="3819581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Cmd</a:t>
            </a:r>
            <a:r>
              <a:rPr lang="ko-KR" altLang="en-US" sz="1000" b="1" dirty="0">
                <a:latin typeface="3ds" panose="02000503020000020004" pitchFamily="50" charset="0"/>
              </a:rPr>
              <a:t>창 오픈 후 아래와 같이 명령어 입력 후 확인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C:\&gt; </a:t>
            </a:r>
            <a:r>
              <a:rPr lang="en-US" altLang="ko-KR" sz="1000" dirty="0" err="1">
                <a:latin typeface="3ds" panose="02000503020000020004" pitchFamily="50" charset="0"/>
              </a:rPr>
              <a:t>lsnrctl</a:t>
            </a:r>
            <a:r>
              <a:rPr lang="en-US" altLang="ko-KR" sz="1000" dirty="0">
                <a:latin typeface="3ds" panose="02000503020000020004" pitchFamily="50" charset="0"/>
              </a:rPr>
              <a:t> status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1102" y="1425371"/>
            <a:ext cx="3975239" cy="2374726"/>
            <a:chOff x="219456" y="1272187"/>
            <a:chExt cx="4401312" cy="26292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573" r="778" b="1318"/>
            <a:stretch/>
          </p:blipFill>
          <p:spPr>
            <a:xfrm>
              <a:off x="219456" y="1272187"/>
              <a:ext cx="4401312" cy="262925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904864" y="1381336"/>
              <a:ext cx="761919" cy="1933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1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98106" y="1425371"/>
            <a:ext cx="3996763" cy="2374726"/>
            <a:chOff x="4798106" y="1272187"/>
            <a:chExt cx="4425143" cy="262925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l="733" r="755" b="1318"/>
            <a:stretch/>
          </p:blipFill>
          <p:spPr>
            <a:xfrm>
              <a:off x="4828033" y="1272187"/>
              <a:ext cx="4395216" cy="2629253"/>
            </a:xfrm>
            <a:prstGeom prst="rect">
              <a:avLst/>
            </a:prstGeom>
          </p:spPr>
        </p:pic>
        <p:pic>
          <p:nvPicPr>
            <p:cNvPr id="19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7066" y="2566648"/>
              <a:ext cx="3710857" cy="792271"/>
            </a:xfrm>
            <a:prstGeom prst="rect">
              <a:avLst/>
            </a:prstGeom>
          </p:spPr>
        </p:pic>
        <p:sp>
          <p:nvSpPr>
            <p:cNvPr id="20" name="직사각형 4"/>
            <p:cNvSpPr/>
            <p:nvPr/>
          </p:nvSpPr>
          <p:spPr>
            <a:xfrm>
              <a:off x="4827066" y="3365991"/>
              <a:ext cx="739076" cy="4805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1626" y="1439809"/>
              <a:ext cx="269713" cy="169277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ORCL</a:t>
              </a:r>
              <a:endParaRPr lang="ko-KR" altLang="en-US" sz="5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89468" y="1433048"/>
              <a:ext cx="761919" cy="1933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1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34911" y="2524192"/>
              <a:ext cx="1301070" cy="1933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1"/>
            </a:p>
          </p:txBody>
        </p:sp>
        <p:sp>
          <p:nvSpPr>
            <p:cNvPr id="14" name="Rectangle 11"/>
            <p:cNvSpPr/>
            <p:nvPr/>
          </p:nvSpPr>
          <p:spPr>
            <a:xfrm>
              <a:off x="4798106" y="3453388"/>
              <a:ext cx="501619" cy="1452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1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24263" y="3819581"/>
            <a:ext cx="3759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Cmd</a:t>
            </a:r>
            <a:r>
              <a:rPr lang="ko-KR" altLang="en-US" sz="1000" b="1" dirty="0">
                <a:latin typeface="3ds" panose="02000503020000020004" pitchFamily="50" charset="0"/>
              </a:rPr>
              <a:t>창 오픈 후 아래와 같이 명령어 입력 후 확인 </a:t>
            </a:r>
            <a:r>
              <a:rPr lang="en-US" altLang="ko-KR" sz="1000" b="1" dirty="0">
                <a:latin typeface="3ds" panose="02000503020000020004" pitchFamily="50" charset="0"/>
              </a:rPr>
              <a:t>(</a:t>
            </a:r>
            <a:r>
              <a:rPr lang="ko-KR" altLang="en-US" sz="1000" b="1" dirty="0">
                <a:latin typeface="3ds" panose="02000503020000020004" pitchFamily="50" charset="0"/>
              </a:rPr>
              <a:t>한 줄씩 입력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C:\&gt; </a:t>
            </a:r>
            <a:r>
              <a:rPr lang="en-US" altLang="ko-KR" sz="1000" dirty="0" err="1">
                <a:latin typeface="3ds" panose="02000503020000020004" pitchFamily="50" charset="0"/>
              </a:rPr>
              <a:t>tnsping</a:t>
            </a:r>
            <a:r>
              <a:rPr lang="en-US" altLang="ko-KR" sz="1000" dirty="0">
                <a:latin typeface="3ds" panose="02000503020000020004" pitchFamily="50" charset="0"/>
              </a:rPr>
              <a:t> ORCL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C:\&gt; </a:t>
            </a:r>
            <a:r>
              <a:rPr lang="en-US" altLang="ko-KR" sz="1000" dirty="0" err="1">
                <a:latin typeface="3ds" panose="02000503020000020004" pitchFamily="50" charset="0"/>
              </a:rPr>
              <a:t>sqlplus</a:t>
            </a:r>
            <a:r>
              <a:rPr lang="en-US" altLang="ko-KR" sz="1000" dirty="0">
                <a:latin typeface="3ds" panose="02000503020000020004" pitchFamily="50" charset="0"/>
              </a:rPr>
              <a:t> system/</a:t>
            </a:r>
            <a:r>
              <a:rPr lang="en-US" altLang="ko-KR" sz="1000" dirty="0" err="1">
                <a:latin typeface="3ds" panose="02000503020000020004" pitchFamily="50" charset="0"/>
              </a:rPr>
              <a:t>orcl@orcl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SQL&gt; exit</a:t>
            </a:r>
          </a:p>
        </p:txBody>
      </p:sp>
    </p:spTree>
    <p:extLst>
      <p:ext uri="{BB962C8B-B14F-4D97-AF65-F5344CB8AC3E}">
        <p14:creationId xmlns:p14="http://schemas.microsoft.com/office/powerpoint/2010/main" val="4160876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Listener.ora</a:t>
            </a:r>
            <a:r>
              <a:rPr lang="ko-KR" altLang="en-US" dirty="0">
                <a:latin typeface="3ds" panose="02000503020000020004" pitchFamily="50" charset="0"/>
              </a:rPr>
              <a:t>와 </a:t>
            </a:r>
            <a:r>
              <a:rPr lang="en-US" altLang="ko-KR" dirty="0" err="1">
                <a:latin typeface="3ds" panose="02000503020000020004" pitchFamily="50" charset="0"/>
              </a:rPr>
              <a:t>tnsnames.ora</a:t>
            </a:r>
            <a:r>
              <a:rPr lang="ko-KR" altLang="en-US" dirty="0">
                <a:latin typeface="3ds" panose="02000503020000020004" pitchFamily="50" charset="0"/>
              </a:rPr>
              <a:t>의 </a:t>
            </a:r>
            <a:r>
              <a:rPr lang="en-US" altLang="ko-KR" dirty="0">
                <a:latin typeface="3ds" panose="02000503020000020004" pitchFamily="50" charset="0"/>
              </a:rPr>
              <a:t>Hostname </a:t>
            </a:r>
            <a:r>
              <a:rPr lang="ko-KR" altLang="en-US" dirty="0">
                <a:latin typeface="3ds" panose="02000503020000020004" pitchFamily="50" charset="0"/>
              </a:rPr>
              <a:t>확인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9971" y="4162146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listener.ora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C:\Oracle19c\WINDOWS.X64_193000_db_home\network\admin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7613" b="35537"/>
          <a:stretch/>
        </p:blipFill>
        <p:spPr>
          <a:xfrm>
            <a:off x="279971" y="1805963"/>
            <a:ext cx="2875666" cy="180230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978" y="1378370"/>
            <a:ext cx="4607889" cy="2657485"/>
          </a:xfrm>
          <a:prstGeom prst="rect">
            <a:avLst/>
          </a:prstGeom>
        </p:spPr>
      </p:pic>
      <p:sp>
        <p:nvSpPr>
          <p:cNvPr id="13" name="Isosceles Triangle 12"/>
          <p:cNvSpPr/>
          <p:nvPr/>
        </p:nvSpPr>
        <p:spPr>
          <a:xfrm rot="5400000">
            <a:off x="3270192" y="2533961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331978" y="4162146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Hostname </a:t>
            </a:r>
            <a:r>
              <a:rPr lang="ko-KR" altLang="en-US" sz="1000" b="1" dirty="0">
                <a:latin typeface="3ds" panose="02000503020000020004" pitchFamily="50" charset="0"/>
              </a:rPr>
              <a:t>확인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04708" y="3464536"/>
            <a:ext cx="3346010" cy="28745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Hostname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과 다를 경우는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Hostname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기입 후 저장</a:t>
            </a:r>
          </a:p>
        </p:txBody>
      </p:sp>
      <p:grpSp>
        <p:nvGrpSpPr>
          <p:cNvPr id="16" name="그룹 9"/>
          <p:cNvGrpSpPr/>
          <p:nvPr/>
        </p:nvGrpSpPr>
        <p:grpSpPr>
          <a:xfrm>
            <a:off x="847917" y="2737463"/>
            <a:ext cx="878404" cy="360974"/>
            <a:chOff x="5467387" y="3238818"/>
            <a:chExt cx="878404" cy="360974"/>
          </a:xfrm>
        </p:grpSpPr>
        <p:sp>
          <p:nvSpPr>
            <p:cNvPr id="18" name="직사각형 16"/>
            <p:cNvSpPr/>
            <p:nvPr/>
          </p:nvSpPr>
          <p:spPr>
            <a:xfrm>
              <a:off x="5664148" y="3429373"/>
              <a:ext cx="681643" cy="1704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9" name="타원 12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42"/>
          <p:cNvGrpSpPr/>
          <p:nvPr/>
        </p:nvGrpSpPr>
        <p:grpSpPr>
          <a:xfrm>
            <a:off x="5588668" y="2840857"/>
            <a:ext cx="891103" cy="369212"/>
            <a:chOff x="5467387" y="3238818"/>
            <a:chExt cx="891103" cy="369212"/>
          </a:xfrm>
        </p:grpSpPr>
        <p:sp>
          <p:nvSpPr>
            <p:cNvPr id="21" name="직사각형 16"/>
            <p:cNvSpPr/>
            <p:nvPr/>
          </p:nvSpPr>
          <p:spPr>
            <a:xfrm>
              <a:off x="5664147" y="3437611"/>
              <a:ext cx="694343" cy="1704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2" name="타원 45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98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77" y="1378369"/>
            <a:ext cx="4607889" cy="26574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47678" b="35922"/>
          <a:stretch/>
        </p:blipFill>
        <p:spPr>
          <a:xfrm>
            <a:off x="279971" y="1803012"/>
            <a:ext cx="2872076" cy="179152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Listener.ora</a:t>
            </a:r>
            <a:r>
              <a:rPr lang="ko-KR" altLang="en-US" dirty="0">
                <a:latin typeface="3ds" panose="02000503020000020004" pitchFamily="50" charset="0"/>
              </a:rPr>
              <a:t>와 </a:t>
            </a:r>
            <a:r>
              <a:rPr lang="en-US" altLang="ko-KR" dirty="0" err="1">
                <a:latin typeface="3ds" panose="02000503020000020004" pitchFamily="50" charset="0"/>
              </a:rPr>
              <a:t>tnsnames.ora</a:t>
            </a:r>
            <a:r>
              <a:rPr lang="ko-KR" altLang="en-US" dirty="0">
                <a:latin typeface="3ds" panose="02000503020000020004" pitchFamily="50" charset="0"/>
              </a:rPr>
              <a:t>의 </a:t>
            </a:r>
            <a:r>
              <a:rPr lang="en-US" altLang="ko-KR" dirty="0">
                <a:latin typeface="3ds" panose="02000503020000020004" pitchFamily="50" charset="0"/>
              </a:rPr>
              <a:t>Hostname </a:t>
            </a:r>
            <a:r>
              <a:rPr lang="ko-KR" altLang="en-US" dirty="0">
                <a:latin typeface="3ds" panose="02000503020000020004" pitchFamily="50" charset="0"/>
              </a:rPr>
              <a:t>확인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9971" y="4162146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tnsnames.ora</a:t>
            </a:r>
            <a:r>
              <a:rPr lang="ko-KR" altLang="en-US" sz="1000" b="1" dirty="0">
                <a:latin typeface="3ds" panose="02000503020000020004" pitchFamily="50" charset="0"/>
              </a:rPr>
              <a:t>를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C:\Oracle19c\WINDOWS.X64_193000_db_home\network\admin</a:t>
            </a:r>
          </a:p>
        </p:txBody>
      </p:sp>
      <p:sp>
        <p:nvSpPr>
          <p:cNvPr id="13" name="Isosceles Triangle 12"/>
          <p:cNvSpPr/>
          <p:nvPr/>
        </p:nvSpPr>
        <p:spPr>
          <a:xfrm rot="5400000">
            <a:off x="3270192" y="2533961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331978" y="4162146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Hostname </a:t>
            </a:r>
            <a:r>
              <a:rPr lang="ko-KR" altLang="en-US" sz="1000" b="1" dirty="0">
                <a:latin typeface="3ds" panose="02000503020000020004" pitchFamily="50" charset="0"/>
              </a:rPr>
              <a:t>확인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20532" y="3594540"/>
            <a:ext cx="3346010" cy="28745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Hostname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과 다를 경우는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Hostname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기입 후 저장</a:t>
            </a:r>
          </a:p>
        </p:txBody>
      </p:sp>
      <p:grpSp>
        <p:nvGrpSpPr>
          <p:cNvPr id="18" name="그룹 9"/>
          <p:cNvGrpSpPr/>
          <p:nvPr/>
        </p:nvGrpSpPr>
        <p:grpSpPr>
          <a:xfrm>
            <a:off x="837605" y="3039650"/>
            <a:ext cx="878404" cy="360974"/>
            <a:chOff x="5467387" y="3238818"/>
            <a:chExt cx="878404" cy="360974"/>
          </a:xfrm>
        </p:grpSpPr>
        <p:sp>
          <p:nvSpPr>
            <p:cNvPr id="19" name="직사각형 16"/>
            <p:cNvSpPr/>
            <p:nvPr/>
          </p:nvSpPr>
          <p:spPr>
            <a:xfrm>
              <a:off x="5664148" y="3429373"/>
              <a:ext cx="681643" cy="1704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0" name="타원 12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42"/>
          <p:cNvGrpSpPr/>
          <p:nvPr/>
        </p:nvGrpSpPr>
        <p:grpSpPr>
          <a:xfrm>
            <a:off x="5496148" y="3143044"/>
            <a:ext cx="891103" cy="369212"/>
            <a:chOff x="5467387" y="3238818"/>
            <a:chExt cx="891103" cy="369212"/>
          </a:xfrm>
        </p:grpSpPr>
        <p:sp>
          <p:nvSpPr>
            <p:cNvPr id="22" name="직사각형 16"/>
            <p:cNvSpPr/>
            <p:nvPr/>
          </p:nvSpPr>
          <p:spPr>
            <a:xfrm>
              <a:off x="5664147" y="3437611"/>
              <a:ext cx="694343" cy="1704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3" name="타원 45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303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Schema </a:t>
            </a:r>
            <a:r>
              <a:rPr lang="ko-KR" altLang="en-US" dirty="0"/>
              <a:t>생성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17" name="TextBox 16"/>
          <p:cNvSpPr txBox="1"/>
          <p:nvPr/>
        </p:nvSpPr>
        <p:spPr>
          <a:xfrm>
            <a:off x="291497" y="3972570"/>
            <a:ext cx="3797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CMD </a:t>
            </a:r>
            <a:r>
              <a:rPr lang="ko-KR" altLang="en-US" sz="1000" b="1" dirty="0">
                <a:latin typeface="3ds" panose="02000503020000020004" pitchFamily="50" charset="0"/>
              </a:rPr>
              <a:t>에서 각 </a:t>
            </a:r>
            <a:r>
              <a:rPr lang="en-US" altLang="ko-KR" sz="1000" b="1" dirty="0">
                <a:latin typeface="3ds" panose="02000503020000020004" pitchFamily="50" charset="0"/>
              </a:rPr>
              <a:t>Service</a:t>
            </a:r>
            <a:r>
              <a:rPr lang="ko-KR" altLang="en-US" sz="1000" b="1" dirty="0">
                <a:latin typeface="3ds" panose="02000503020000020004" pitchFamily="50" charset="0"/>
              </a:rPr>
              <a:t>의 </a:t>
            </a:r>
            <a:r>
              <a:rPr lang="en-US" altLang="ko-KR" sz="1000" b="1" dirty="0">
                <a:latin typeface="3ds" panose="02000503020000020004" pitchFamily="50" charset="0"/>
              </a:rPr>
              <a:t>User </a:t>
            </a:r>
            <a:r>
              <a:rPr lang="ko-KR" altLang="en-US" sz="1000" b="1" dirty="0">
                <a:latin typeface="3ds" panose="02000503020000020004" pitchFamily="50" charset="0"/>
              </a:rPr>
              <a:t>및 </a:t>
            </a:r>
            <a:r>
              <a:rPr lang="en-US" altLang="ko-KR" sz="1000" b="1" dirty="0" err="1">
                <a:latin typeface="3ds" panose="02000503020000020004" pitchFamily="50" charset="0"/>
              </a:rPr>
              <a:t>Tablespace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생성 명령어를 입력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1985" y="4242858"/>
            <a:ext cx="3427165" cy="28745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명령어 실행 후 정상적으로 생성 되었는지 확인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pic>
        <p:nvPicPr>
          <p:cNvPr id="20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53" y="771774"/>
            <a:ext cx="2381288" cy="2937039"/>
          </a:xfrm>
          <a:prstGeom prst="rect">
            <a:avLst/>
          </a:prstGeom>
        </p:spPr>
      </p:pic>
      <p:pic>
        <p:nvPicPr>
          <p:cNvPr id="21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10" y="977400"/>
            <a:ext cx="2381288" cy="2937039"/>
          </a:xfrm>
          <a:prstGeom prst="rect">
            <a:avLst/>
          </a:prstGeom>
        </p:spPr>
      </p:pic>
      <p:sp>
        <p:nvSpPr>
          <p:cNvPr id="23" name="직사각형 3"/>
          <p:cNvSpPr/>
          <p:nvPr/>
        </p:nvSpPr>
        <p:spPr>
          <a:xfrm>
            <a:off x="4773168" y="500913"/>
            <a:ext cx="4773167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sqlplus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 / as 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sysdba</a:t>
            </a: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"X3DPASS_ADMIN_TS"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\X3DPASS_ADMIN_TS.dbf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USER X3DPASS_ADMIN IDENTIFIED BY X3DPASS_ADMIN;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SEQUENCE TO X3DPASS_ADMIN;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SESSION TO X3DPASS_ADMIN;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SYNONYM TO X3DPASS_ADMIN;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TABLE TO X3DPASS_ADMIN;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X3DPASS_ADMIN DEFAULT TABLESPACE "X3DPASS_ADMIN_TS";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X3DPASS_ADMIN QUOTA UNLIMITED ON "X3DPASS_ADMIN_TS";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UNLIMITED TABLESPACE TO X3DPASS_ADMIN;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"X3DPASS_TOKEN_TS"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\X3DPASS_TOKEN_TS.dbf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USER X3DPASS_TOKEN IDENTIFIED BY X3DPASS_TOKEN;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SEQUENCE TO X3DPASS_TOKEN;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SESSION TO X3DPASS_TOKEN;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SYNONYM TO X3DPASS_TOKEN;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TABLE TO X3DPASS_TOKEN;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X3DPASS_TOKEN DEFAULT TABLESPACE "X3DPASS_TOKEN_TS";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X3DPASS_TOKEN QUOTA UNLIMITED ON "X3DPASS_TOKEN_TS";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UNLIMITED TABLESPACE TO X3DPASS_TOKEN;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X3DDASH_ADMIN_TS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\X3DDASH_ADMIN_TS.dbf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USER X3DDASH_ADMIN IDENTIFIED BY X3DDASH_ADMIN;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SESSION TO X3DDASH_ADMIN;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RESOURCE TO X3DDASH_ADMIN;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X3DDASH_ADMIN DEFAULT TABLESPACE X3DDASH_ADMIN_TS;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X3DDASH_ADMIN QUOTA UNLIMITED ON X3DDASH_ADMIN_TS;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UNLIMITED TABLESPACE TO X3DDASH_ADMIN;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"X3DSPACE_ADMIN_TS"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\X3DSPACE_ADMIN_TS.dbf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 ; 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"X3DSPACE_ADMIN_IDX"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\X3DSPACE_ADMIN_IDX.dbf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 ; 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"X3DSPACE_DATA_TS"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\X3DSPACE_DATA_TS.dbf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 ; 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"X3DSPACE_DATA_IDX"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\X3DSPACE_DATA_IDX.db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f' SIZE 10M AUTOEXTEND ON NEXT 10M MAXSIZE UNLIMITED EXTENT MANAGEMENT LOCAL SEGMENT SPACE MANAGEMENT AUTO 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"X3DSPACE_VPLM_TS"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\X3DSPACE_VPLM_TS.dbf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 ; 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"X3DSPACE_VPLM_IDX"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\X3DSPACE_VPLM_IDX.dbf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 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USER X3DSPACE IDENTIFIED BY X3DSPACE; 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CONNECT, RESOURCE, CREATE VIEW TO X3DSPACE; 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"X3DSPACE"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\X3DSPACE.dbf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 ; 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X3DSPACE DEFAULT TABLESPACE X3DSPACE;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UNLIMITED TABLESPACE TO X3DSPACE;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"X3DSWYM_SOCIAL_TS"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\X3DSWYM_SOCIAL_TS.DBF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USER X3DSWYM_ADMIN IDENTIFIED BY X3DSWYM_ADMIN;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SEQUENCE TO X3DSWYM_ADMIN;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SESSION TO X3DSWYM_ADMIN;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TABLE TO X3DSWYM_ADMIN;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VIEW TO X3DSWYM_ADMIN;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PROCEDURE TO X3DSWYM_ADMIN;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TRIGGER TO X3DSWYM_ADMIN;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X3DSWYM_ADMIN DEFAULT TABLESPACE "X3DSWYM_SOCIAL_TS";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X3DSWYM_ADMIN QUOTA UNLIMITED ON "X3DSWYM_SOCIAL_TS";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UNLIMITED TABLESPACE TO X3DSWYM_ADMIN;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USER X3DSWYM_MEDIA IDENTIFIED BY X3DSWYM_MEDIA;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SEQUENCE TO X3DSWYM_MEDIA;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SESSION TO X3DSWYM_MEDIA;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TABLE TO X3DSWYM_MEDIA;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VIEW TO X3DSWYM_MEDIA;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PROCEDURE TO X3DSWYM_MEDIA;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TRIGGER TO X3DSWYM_MEDIA;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"X3DSWYM_MEDIA_TS"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\X3DSWYM_MEDIA_TS.DBF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X3DSWYM_MEDIA DEFAULT TABLESPACE "X3DSWYM_MEDIA_TS";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X3DSWYM_MEDIA QUOTA UNLIMITED ON "X3DSWYM_MEDIA_TS";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UNLIMITED TABLESPACE TO X3DSWYM_MEDIA;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USER X3DSWYM_WIDGET IDENTIFIED BY X3DSWYM_WIDGET;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SEQUENCE TO X3DSWYM_WIDGET;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SESSION TO X3DSWYM_WIDGET;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TABLE TO X3DSWYM_WIDGET;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VIEW TO X3DSWYM_WIDGET;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PROCEDURE TO X3DSWYM_WIDGET;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TRIGGER TO X3DSWYM_WIDGET;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"X3DSWYM_WIDGET_TS"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\X3DSWYM_WIDGET_TS.DBF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X3DSWYM_WIDGET DEFAULT TABLESPACE "X3DSWYM_WIDGET_TS";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X3DSWYM_WIDGET QUOTA UNLIMITED ON "X3DSWYM_WIDGET_TS";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UNLIMITED TABLESPACE TO X3DSWYM_WIDGET;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USER X3DCOMMENT_ADMIN IDENTIFIED BY X3DCOMMENT_ADMIN;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SEQUENCE TO X3DCOMMENT_ADMIN;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SESSION TO X3DCOMMENT_ADMIN;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TABLE TO X3DCOMMENT_ADMIN;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VIEW TO X3DCOMMENT_ADMIN;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PROCEDURE TO X3DCOMMENT_ADMIN;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TRIGGER TO X3DCOMMENT_ADMIN;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"X3DCOMMENT_ADMIN_TS"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\X3DCOMMENT_ADMIN_TS.dbf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10M AUTOEXTEND ON NEXT 10M MAXSIZE UNLIMITED EXTENT MANAGEMENT LOCAL SEGMENT SPACE MANAGEMENT AUTO;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X3DCOMMENT_ADMIN DEFAULT TABLESPACE "X3DCOMMENT_ADMIN_TS";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X3DCOMMENT_ADMIN QUOTA UNLIMITED ON "X3DCOMMENT_ADMIN_TS";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UNLIMITED TABLESPACE TO X3DCOMMENT_ADMIN;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USER X3DNOTIF_ADMIN IDENTIFIED BY X3DNOTIF_ADMIN;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SEQUENCE TO X3DNOTIF_ADMIN;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SESSION TO X3DNOTIF_ADMIN;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TABLE TO X3DNOTIF_ADMIN;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VIEW TO X3DNOTIF_ADMIN;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PROCEDURE TO X3DNOTIF_ADMIN;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CREATE TRIGGER TO X3DNOTIF_ADMIN;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CREATE SMALLFILE TABLESPACE "X3DNOTIF_TS" LOGGING DATAFILE '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C:\oracle\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oradata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</a:t>
            </a:r>
            <a:r>
              <a:rPr kumimoji="0" lang="en-US" altLang="ko-KR" sz="25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orcl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\X3DNOTIF_TS.DBF</a:t>
            </a: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' SIZE 50M AUTOEXTEND ON NEXT 50M MAXSIZE UNLIMITED EXTENT MANAGEMENT LOCAL SEGMENT SPACE MANAGEMENT AUTO;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X3DNOTIF_ADMIN DEFAULT TABLESPACE "X3DNOTIF_TS";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ALTER USER X3DNOTIF_ADMIN QUOTA UNLIMITED ON "X3DNOTIF_TS";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GRANT UNLIMITED TABLESPACE TO X3DNOTIF_ADMIN;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ALTER SYSTEM SET "_NLJ_BATCHING_ENABLED" = 0;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ALTER PROFILE DEFAULT LIMIT PASSWORD_LIFE_TIME UNLIMITED;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 panose="02000503020000020004" pitchFamily="50" charset="0"/>
            </a:endParaRP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commit;</a:t>
            </a:r>
          </a:p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50" charset="0"/>
              </a:rPr>
              <a:t>exit;</a:t>
            </a:r>
          </a:p>
        </p:txBody>
      </p:sp>
      <p:sp>
        <p:nvSpPr>
          <p:cNvPr id="25" name="직사각형 11"/>
          <p:cNvSpPr/>
          <p:nvPr/>
        </p:nvSpPr>
        <p:spPr>
          <a:xfrm>
            <a:off x="244308" y="4651926"/>
            <a:ext cx="4198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QA00000051120 : Oracle query sends wrong result at first execution</a:t>
            </a:r>
          </a:p>
          <a:p>
            <a:pPr marL="0" marR="0" lvl="0" indent="0" algn="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Password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3ds" panose="02000503020000020004" pitchFamily="50" charset="0"/>
              </a:rPr>
              <a:t>유효기간 해제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442893" y="4851981"/>
            <a:ext cx="3474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79150" y="314824"/>
            <a:ext cx="4633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3ds" panose="02000503020000020004" pitchFamily="50" charset="0"/>
              </a:rPr>
              <a:t>3DPassport, 3DSpace, 3DDashboard, 3DSwYm, 3DComment, 3DNotification</a:t>
            </a:r>
          </a:p>
        </p:txBody>
      </p:sp>
    </p:spTree>
    <p:extLst>
      <p:ext uri="{BB962C8B-B14F-4D97-AF65-F5344CB8AC3E}">
        <p14:creationId xmlns:p14="http://schemas.microsoft.com/office/powerpoint/2010/main" val="3926123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– Password </a:t>
            </a:r>
            <a:r>
              <a:rPr lang="ko-KR" altLang="en-US" dirty="0"/>
              <a:t>유효기간 해제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Sqlplus</a:t>
            </a:r>
            <a:r>
              <a:rPr lang="ko-KR" altLang="en-US" dirty="0">
                <a:latin typeface="3ds" panose="02000503020000020004" pitchFamily="50" charset="0"/>
              </a:rPr>
              <a:t>에서 </a:t>
            </a:r>
            <a:r>
              <a:rPr lang="en-US" altLang="ko-KR" dirty="0">
                <a:latin typeface="3ds" panose="02000503020000020004" pitchFamily="50" charset="0"/>
              </a:rPr>
              <a:t>Password </a:t>
            </a:r>
            <a:r>
              <a:rPr lang="ko-KR" altLang="en-US" dirty="0">
                <a:latin typeface="3ds" panose="02000503020000020004" pitchFamily="50" charset="0"/>
              </a:rPr>
              <a:t>유효기간 해제</a:t>
            </a:r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5304" y="3971206"/>
            <a:ext cx="30620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CMD </a:t>
            </a:r>
            <a:r>
              <a:rPr lang="ko-KR" altLang="en-US" sz="1000" b="1" dirty="0">
                <a:latin typeface="3ds" panose="02000503020000020004" pitchFamily="50" charset="0"/>
              </a:rPr>
              <a:t>에서 </a:t>
            </a:r>
            <a:r>
              <a:rPr lang="en-US" altLang="ko-KR" sz="1000" b="1" dirty="0">
                <a:latin typeface="3ds" panose="02000503020000020004" pitchFamily="50" charset="0"/>
              </a:rPr>
              <a:t>Password </a:t>
            </a:r>
            <a:r>
              <a:rPr lang="ko-KR" altLang="en-US" sz="1000" b="1" dirty="0">
                <a:latin typeface="3ds" panose="02000503020000020004" pitchFamily="50" charset="0"/>
              </a:rPr>
              <a:t>유효기간 해제 명령어를 입력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3"/>
          <a:stretch/>
        </p:blipFill>
        <p:spPr>
          <a:xfrm>
            <a:off x="535304" y="1240991"/>
            <a:ext cx="3707512" cy="26345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32310" y="2318663"/>
            <a:ext cx="44230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cmd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실행 후 아래 명령어 입력</a:t>
            </a:r>
            <a:endParaRPr lang="en-US" altLang="ko-KR" sz="1000" b="1" dirty="0">
              <a:latin typeface="3ds" panose="02000503020000020004" pitchFamily="50" charset="0"/>
            </a:endParaRPr>
          </a:p>
          <a:p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latin typeface="3ds" panose="02000503020000020004" pitchFamily="50" charset="0"/>
              </a:rPr>
              <a:t>sqlplus</a:t>
            </a:r>
            <a:r>
              <a:rPr lang="en-US" altLang="ko-KR" sz="1000" dirty="0">
                <a:latin typeface="3ds" panose="02000503020000020004" pitchFamily="50" charset="0"/>
              </a:rPr>
              <a:t> / as </a:t>
            </a:r>
            <a:r>
              <a:rPr lang="en-US" altLang="ko-KR" sz="1000" dirty="0" err="1">
                <a:latin typeface="3ds" panose="02000503020000020004" pitchFamily="50" charset="0"/>
              </a:rPr>
              <a:t>sysdba</a:t>
            </a:r>
            <a:endParaRPr lang="en-US" altLang="ko-KR" sz="1000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ALTER PROFILE DEFAULT LIMIT PASSWORD_LIFE_TIME UNLIMITED;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commit;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quit;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9265" y="1218559"/>
            <a:ext cx="3346010" cy="100469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ORACLE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의 경우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Password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유효기간은 기본적으로</a:t>
            </a:r>
            <a:b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180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일 간 입니다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. Password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주기적으로 변경하지</a:t>
            </a:r>
            <a:b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</a:b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않으면 유효기간이 지나 사용자에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lock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이 걸려 로그인 할 수 없게 되니 주의 해야 합니다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설정은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고객사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규정에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따르시길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바랍니다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5304" y="4299061"/>
            <a:ext cx="3427165" cy="28745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명령어 실행 후 정상적으로 생성 되었는지 확인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02030" y="3429733"/>
            <a:ext cx="3327962" cy="37959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본 가이드에서는 이전 페이지 명령어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(Database Schema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생성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)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해당 명령어 포함되어 있음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1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legacy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pic>
        <p:nvPicPr>
          <p:cNvPr id="33" name="Picture 32" descr="A picture containing table, sitting, front, small&#10;&#10;Description automatically generated">
            <a:extLst>
              <a:ext uri="{FF2B5EF4-FFF2-40B4-BE49-F238E27FC236}">
                <a16:creationId xmlns:a16="http://schemas.microsoft.com/office/drawing/2014/main" id="{90C1D5D7-6EC9-403A-B8D7-0FC10DCFEF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1" b="5304"/>
          <a:stretch/>
        </p:blipFill>
        <p:spPr>
          <a:xfrm>
            <a:off x="6407716" y="1005871"/>
            <a:ext cx="1981394" cy="2200282"/>
          </a:xfrm>
          <a:prstGeom prst="rect">
            <a:avLst/>
          </a:prstGeom>
        </p:spPr>
      </p:pic>
      <p:pic>
        <p:nvPicPr>
          <p:cNvPr id="34" name="Picture 33" descr="A picture containing table, toy, indoor, computer&#10;&#10;Description automatically generated">
            <a:extLst>
              <a:ext uri="{FF2B5EF4-FFF2-40B4-BE49-F238E27FC236}">
                <a16:creationId xmlns:a16="http://schemas.microsoft.com/office/drawing/2014/main" id="{04D763F3-ADB5-4FC2-AAB6-9E5EB4A7A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7"/>
          <a:stretch/>
        </p:blipFill>
        <p:spPr>
          <a:xfrm>
            <a:off x="2603901" y="1625161"/>
            <a:ext cx="2294402" cy="158369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3009E49-664B-49F8-AF03-136DB9A4F5E4}"/>
              </a:ext>
            </a:extLst>
          </p:cNvPr>
          <p:cNvSpPr/>
          <p:nvPr/>
        </p:nvSpPr>
        <p:spPr>
          <a:xfrm>
            <a:off x="2536797" y="1703130"/>
            <a:ext cx="810072" cy="1651335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2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2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BE63D9-7A62-41B0-B9D0-B496A570067B}"/>
              </a:ext>
            </a:extLst>
          </p:cNvPr>
          <p:cNvSpPr/>
          <p:nvPr/>
        </p:nvSpPr>
        <p:spPr>
          <a:xfrm flipH="1">
            <a:off x="4265673" y="1703130"/>
            <a:ext cx="744345" cy="1651335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2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2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Picture 36" descr="A picture containing table, sitting, front, small&#10;&#10;Description automatically generated">
            <a:extLst>
              <a:ext uri="{FF2B5EF4-FFF2-40B4-BE49-F238E27FC236}">
                <a16:creationId xmlns:a16="http://schemas.microsoft.com/office/drawing/2014/main" id="{8E935DAB-3B30-4C30-AAE6-635DA206C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83" b="5304"/>
          <a:stretch/>
        </p:blipFill>
        <p:spPr>
          <a:xfrm>
            <a:off x="3600735" y="1005871"/>
            <a:ext cx="2864272" cy="2200282"/>
          </a:xfrm>
          <a:prstGeom prst="rect">
            <a:avLst/>
          </a:prstGeom>
        </p:spPr>
      </p:pic>
      <p:sp>
        <p:nvSpPr>
          <p:cNvPr id="38" name="ZoneTexte 4">
            <a:extLst>
              <a:ext uri="{FF2B5EF4-FFF2-40B4-BE49-F238E27FC236}">
                <a16:creationId xmlns:a16="http://schemas.microsoft.com/office/drawing/2014/main" id="{CA9BBA78-7537-4A55-96E4-3B6AE0E1ADB5}"/>
              </a:ext>
            </a:extLst>
          </p:cNvPr>
          <p:cNvSpPr txBox="1"/>
          <p:nvPr/>
        </p:nvSpPr>
        <p:spPr>
          <a:xfrm>
            <a:off x="522611" y="3375041"/>
            <a:ext cx="769185" cy="729720"/>
          </a:xfrm>
          <a:prstGeom prst="rect">
            <a:avLst/>
          </a:prstGeom>
          <a:noFill/>
        </p:spPr>
        <p:txBody>
          <a:bodyPr wrap="none" lIns="55721" tIns="27861" rIns="55721" bIns="27861" rtlCol="0" anchor="t">
            <a:spAutoFit/>
          </a:bodyPr>
          <a:lstStyle/>
          <a:p>
            <a:pPr algn="ctr" defTabSz="1031509">
              <a:lnSpc>
                <a:spcPct val="90000"/>
              </a:lnSpc>
            </a:pP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1981</a:t>
            </a:r>
          </a:p>
          <a:p>
            <a:pPr algn="ctr" defTabSz="1031509">
              <a:lnSpc>
                <a:spcPct val="90000"/>
              </a:lnSpc>
            </a:pPr>
            <a:r>
              <a:rPr lang="en-US" sz="1621" b="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3D</a:t>
            </a:r>
            <a:br>
              <a:rPr lang="en-US" sz="1621" b="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621" b="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39" name="ZoneTexte 4">
            <a:extLst>
              <a:ext uri="{FF2B5EF4-FFF2-40B4-BE49-F238E27FC236}">
                <a16:creationId xmlns:a16="http://schemas.microsoft.com/office/drawing/2014/main" id="{2EBD72A7-A7DA-4886-B6C8-CBBB35BF9D36}"/>
              </a:ext>
            </a:extLst>
          </p:cNvPr>
          <p:cNvSpPr txBox="1"/>
          <p:nvPr/>
        </p:nvSpPr>
        <p:spPr>
          <a:xfrm>
            <a:off x="1595700" y="3375042"/>
            <a:ext cx="935128" cy="954204"/>
          </a:xfrm>
          <a:prstGeom prst="rect">
            <a:avLst/>
          </a:prstGeom>
          <a:noFill/>
        </p:spPr>
        <p:txBody>
          <a:bodyPr wrap="none" lIns="55721" tIns="27861" rIns="55721" bIns="27861" rtlCol="0" anchor="t">
            <a:spAutoFit/>
          </a:bodyPr>
          <a:lstStyle/>
          <a:p>
            <a:pPr algn="ctr" defTabSz="1031509">
              <a:lnSpc>
                <a:spcPct val="90000"/>
              </a:lnSpc>
            </a:pP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1989</a:t>
            </a:r>
          </a:p>
          <a:p>
            <a:pPr algn="ctr" defTabSz="1031509">
              <a:lnSpc>
                <a:spcPct val="90000"/>
              </a:lnSpc>
            </a:pPr>
            <a:r>
              <a:rPr lang="en-US" sz="1621" b="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3D DMU</a:t>
            </a:r>
            <a:b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Digital </a:t>
            </a:r>
            <a:b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Mock-up</a:t>
            </a:r>
          </a:p>
        </p:txBody>
      </p:sp>
      <p:sp>
        <p:nvSpPr>
          <p:cNvPr id="40" name="ZoneTexte 4">
            <a:extLst>
              <a:ext uri="{FF2B5EF4-FFF2-40B4-BE49-F238E27FC236}">
                <a16:creationId xmlns:a16="http://schemas.microsoft.com/office/drawing/2014/main" id="{3EB62FE3-6B7C-4563-A52A-F49381317208}"/>
              </a:ext>
            </a:extLst>
          </p:cNvPr>
          <p:cNvSpPr txBox="1"/>
          <p:nvPr/>
        </p:nvSpPr>
        <p:spPr>
          <a:xfrm>
            <a:off x="5435858" y="3375041"/>
            <a:ext cx="1664237" cy="729720"/>
          </a:xfrm>
          <a:prstGeom prst="rect">
            <a:avLst/>
          </a:prstGeom>
          <a:noFill/>
        </p:spPr>
        <p:txBody>
          <a:bodyPr wrap="none" lIns="55721" tIns="27861" rIns="55721" bIns="27861" rtlCol="0" anchor="t">
            <a:spAutoFit/>
          </a:bodyPr>
          <a:lstStyle/>
          <a:p>
            <a:pPr algn="ctr" defTabSz="1031509">
              <a:lnSpc>
                <a:spcPct val="90000"/>
              </a:lnSpc>
            </a:pP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2012</a:t>
            </a:r>
          </a:p>
          <a:p>
            <a:pPr algn="ctr" defTabSz="1031509">
              <a:lnSpc>
                <a:spcPct val="90000"/>
              </a:lnSpc>
            </a:pPr>
            <a:r>
              <a:rPr lang="en-US" sz="1621" b="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3D</a:t>
            </a: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EXPERIENCE</a:t>
            </a:r>
            <a:r>
              <a:rPr lang="en-US" sz="1621" baseline="30000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®</a:t>
            </a:r>
            <a:b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621" b="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platform</a:t>
            </a:r>
          </a:p>
        </p:txBody>
      </p:sp>
      <p:sp>
        <p:nvSpPr>
          <p:cNvPr id="41" name="ZoneTexte 4">
            <a:extLst>
              <a:ext uri="{FF2B5EF4-FFF2-40B4-BE49-F238E27FC236}">
                <a16:creationId xmlns:a16="http://schemas.microsoft.com/office/drawing/2014/main" id="{3E219FC4-53DC-4205-BF72-32043066F094}"/>
              </a:ext>
            </a:extLst>
          </p:cNvPr>
          <p:cNvSpPr txBox="1"/>
          <p:nvPr/>
        </p:nvSpPr>
        <p:spPr>
          <a:xfrm>
            <a:off x="2879485" y="3375042"/>
            <a:ext cx="1704889" cy="954204"/>
          </a:xfrm>
          <a:prstGeom prst="rect">
            <a:avLst/>
          </a:prstGeom>
          <a:noFill/>
        </p:spPr>
        <p:txBody>
          <a:bodyPr wrap="none" lIns="55721" tIns="27861" rIns="55721" bIns="27861" rtlCol="0" anchor="t">
            <a:spAutoFit/>
          </a:bodyPr>
          <a:lstStyle/>
          <a:p>
            <a:pPr algn="ctr" defTabSz="1031509">
              <a:lnSpc>
                <a:spcPct val="90000"/>
              </a:lnSpc>
            </a:pP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1999</a:t>
            </a:r>
          </a:p>
          <a:p>
            <a:pPr algn="ctr" defTabSz="1031509">
              <a:lnSpc>
                <a:spcPct val="90000"/>
              </a:lnSpc>
            </a:pPr>
            <a:r>
              <a:rPr lang="en-US" sz="1621" b="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3D PLM</a:t>
            </a:r>
            <a:b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Product Lifestyle</a:t>
            </a:r>
            <a:b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Management</a:t>
            </a:r>
          </a:p>
        </p:txBody>
      </p:sp>
      <p:sp>
        <p:nvSpPr>
          <p:cNvPr id="42" name="ZoneTexte 4">
            <a:extLst>
              <a:ext uri="{FF2B5EF4-FFF2-40B4-BE49-F238E27FC236}">
                <a16:creationId xmlns:a16="http://schemas.microsoft.com/office/drawing/2014/main" id="{FF47A5ED-22D1-445A-AC90-D42B45F33892}"/>
              </a:ext>
            </a:extLst>
          </p:cNvPr>
          <p:cNvSpPr txBox="1"/>
          <p:nvPr/>
        </p:nvSpPr>
        <p:spPr>
          <a:xfrm>
            <a:off x="7842135" y="3375042"/>
            <a:ext cx="1254639" cy="954204"/>
          </a:xfrm>
          <a:prstGeom prst="rect">
            <a:avLst/>
          </a:prstGeom>
          <a:noFill/>
        </p:spPr>
        <p:txBody>
          <a:bodyPr wrap="none" lIns="55721" tIns="27861" rIns="55721" bIns="27861" rtlCol="0" anchor="t">
            <a:spAutoFit/>
          </a:bodyPr>
          <a:lstStyle/>
          <a:p>
            <a:pPr algn="ctr" defTabSz="1031509">
              <a:lnSpc>
                <a:spcPct val="90000"/>
              </a:lnSpc>
            </a:pP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2020</a:t>
            </a:r>
          </a:p>
          <a:p>
            <a:pPr algn="ctr" defTabSz="1031509">
              <a:lnSpc>
                <a:spcPct val="90000"/>
              </a:lnSpc>
            </a:pP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Virtual Twin</a:t>
            </a:r>
            <a:b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Experience </a:t>
            </a:r>
            <a:b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62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of </a:t>
            </a:r>
            <a:r>
              <a:rPr lang="en-US" sz="1621" b="1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Humans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235C6B-64BF-4644-A0E3-AECFE3C1EB13}"/>
              </a:ext>
            </a:extLst>
          </p:cNvPr>
          <p:cNvGrpSpPr/>
          <p:nvPr/>
        </p:nvGrpSpPr>
        <p:grpSpPr>
          <a:xfrm>
            <a:off x="4898302" y="3401292"/>
            <a:ext cx="581192" cy="671547"/>
            <a:chOff x="3942795" y="2405722"/>
            <a:chExt cx="2549657" cy="2944377"/>
          </a:xfrm>
        </p:grpSpPr>
        <p:pic>
          <p:nvPicPr>
            <p:cNvPr id="44" name="Picture 4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249C8CA4-1C2F-4717-83AF-E3A8318E9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78"/>
            <a:stretch/>
          </p:blipFill>
          <p:spPr>
            <a:xfrm>
              <a:off x="3942795" y="5019675"/>
              <a:ext cx="2549657" cy="330424"/>
            </a:xfrm>
            <a:prstGeom prst="rect">
              <a:avLst/>
            </a:prstGeom>
          </p:spPr>
        </p:pic>
        <p:pic>
          <p:nvPicPr>
            <p:cNvPr id="45" name="Picture 4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2330198-4065-4E19-B08F-A40E70834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51"/>
            <a:stretch/>
          </p:blipFill>
          <p:spPr>
            <a:xfrm>
              <a:off x="3942795" y="2405725"/>
              <a:ext cx="2549657" cy="2480598"/>
            </a:xfrm>
            <a:prstGeom prst="rect">
              <a:avLst/>
            </a:prstGeom>
          </p:spPr>
        </p:pic>
      </p:grpSp>
      <p:pic>
        <p:nvPicPr>
          <p:cNvPr id="46" name="Picture 45" descr="A close up of a device&#10;&#10;Description automatically generated">
            <a:extLst>
              <a:ext uri="{FF2B5EF4-FFF2-40B4-BE49-F238E27FC236}">
                <a16:creationId xmlns:a16="http://schemas.microsoft.com/office/drawing/2014/main" id="{215B1A6B-6EA4-437B-B34B-1F5A502EE9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7" y="2266773"/>
            <a:ext cx="502871" cy="811987"/>
          </a:xfrm>
          <a:prstGeom prst="rect">
            <a:avLst/>
          </a:prstGeom>
        </p:spPr>
      </p:pic>
      <p:pic>
        <p:nvPicPr>
          <p:cNvPr id="47" name="Picture 46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C88EE499-6954-444F-9924-5D188A3D0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68" y="2023761"/>
            <a:ext cx="2252208" cy="1082650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D04CDA16-DCEF-4AFD-B88D-7C602A524BAD}"/>
              </a:ext>
            </a:extLst>
          </p:cNvPr>
          <p:cNvSpPr/>
          <p:nvPr/>
        </p:nvSpPr>
        <p:spPr>
          <a:xfrm>
            <a:off x="855920" y="3165587"/>
            <a:ext cx="81153" cy="81199"/>
          </a:xfrm>
          <a:prstGeom prst="ellipse">
            <a:avLst/>
          </a:prstGeom>
          <a:solidFill>
            <a:srgbClr val="00497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2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2CE3B1-2BC4-4D6D-879A-CA76A39983E4}"/>
              </a:ext>
            </a:extLst>
          </p:cNvPr>
          <p:cNvSpPr/>
          <p:nvPr/>
        </p:nvSpPr>
        <p:spPr>
          <a:xfrm>
            <a:off x="3695689" y="3165587"/>
            <a:ext cx="81153" cy="81199"/>
          </a:xfrm>
          <a:prstGeom prst="ellipse">
            <a:avLst/>
          </a:prstGeom>
          <a:solidFill>
            <a:srgbClr val="00497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2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B33A747-0870-4B26-9FB0-AEE27B9C6E3D}"/>
              </a:ext>
            </a:extLst>
          </p:cNvPr>
          <p:cNvSpPr/>
          <p:nvPr/>
        </p:nvSpPr>
        <p:spPr>
          <a:xfrm>
            <a:off x="5616407" y="3165587"/>
            <a:ext cx="81153" cy="81199"/>
          </a:xfrm>
          <a:prstGeom prst="ellipse">
            <a:avLst/>
          </a:prstGeom>
          <a:solidFill>
            <a:srgbClr val="00497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2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" name="Picture 50" descr="A picture containing table, sitting, front, small&#10;&#10;Description automatically generated">
            <a:extLst>
              <a:ext uri="{FF2B5EF4-FFF2-40B4-BE49-F238E27FC236}">
                <a16:creationId xmlns:a16="http://schemas.microsoft.com/office/drawing/2014/main" id="{1B228722-0727-49B1-8610-433B53C12A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3" r="26718" b="5304"/>
          <a:stretch/>
        </p:blipFill>
        <p:spPr>
          <a:xfrm>
            <a:off x="5831301" y="1005871"/>
            <a:ext cx="1278460" cy="2200282"/>
          </a:xfrm>
          <a:custGeom>
            <a:avLst/>
            <a:gdLst>
              <a:gd name="connsiteX0" fmla="*/ 0 w 1701402"/>
              <a:gd name="connsiteY0" fmla="*/ 0 h 2926529"/>
              <a:gd name="connsiteX1" fmla="*/ 794050 w 1701402"/>
              <a:gd name="connsiteY1" fmla="*/ 0 h 2926529"/>
              <a:gd name="connsiteX2" fmla="*/ 802700 w 1701402"/>
              <a:gd name="connsiteY2" fmla="*/ 13493 h 2926529"/>
              <a:gd name="connsiteX3" fmla="*/ 1678462 w 1701402"/>
              <a:gd name="connsiteY3" fmla="*/ 2624849 h 2926529"/>
              <a:gd name="connsiteX4" fmla="*/ 1701402 w 1701402"/>
              <a:gd name="connsiteY4" fmla="*/ 2926529 h 2926529"/>
              <a:gd name="connsiteX5" fmla="*/ 689964 w 1701402"/>
              <a:gd name="connsiteY5" fmla="*/ 2926529 h 292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1402" h="2926529">
                <a:moveTo>
                  <a:pt x="0" y="0"/>
                </a:moveTo>
                <a:lnTo>
                  <a:pt x="794050" y="0"/>
                </a:lnTo>
                <a:lnTo>
                  <a:pt x="802700" y="13493"/>
                </a:lnTo>
                <a:cubicBezTo>
                  <a:pt x="1274208" y="789491"/>
                  <a:pt x="1582091" y="1675906"/>
                  <a:pt x="1678462" y="2624849"/>
                </a:cubicBezTo>
                <a:lnTo>
                  <a:pt x="1701402" y="2926529"/>
                </a:lnTo>
                <a:lnTo>
                  <a:pt x="689964" y="2926529"/>
                </a:lnTo>
                <a:close/>
              </a:path>
            </a:pathLst>
          </a:cu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D794F5AF-8F19-42C5-9931-54FD619B05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0" r="50524"/>
          <a:stretch/>
        </p:blipFill>
        <p:spPr>
          <a:xfrm>
            <a:off x="6764285" y="2644603"/>
            <a:ext cx="302328" cy="328396"/>
          </a:xfrm>
          <a:prstGeom prst="rect">
            <a:avLst/>
          </a:prstGeom>
        </p:spPr>
      </p:pic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1C8DDF-1CE8-4E65-9AD7-63A310463A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"/>
          <a:stretch/>
        </p:blipFill>
        <p:spPr>
          <a:xfrm>
            <a:off x="6780760" y="628405"/>
            <a:ext cx="1834418" cy="2577747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4017C219-4890-425B-A89F-877CE20E9BE7}"/>
              </a:ext>
            </a:extLst>
          </p:cNvPr>
          <p:cNvSpPr/>
          <p:nvPr/>
        </p:nvSpPr>
        <p:spPr>
          <a:xfrm>
            <a:off x="8151681" y="3165587"/>
            <a:ext cx="81153" cy="81199"/>
          </a:xfrm>
          <a:prstGeom prst="ellipse">
            <a:avLst/>
          </a:prstGeom>
          <a:solidFill>
            <a:srgbClr val="00497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2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F406841-6BCB-46C0-B6C9-B78B8EE6A58A}"/>
              </a:ext>
            </a:extLst>
          </p:cNvPr>
          <p:cNvCxnSpPr>
            <a:cxnSpLocks/>
          </p:cNvCxnSpPr>
          <p:nvPr/>
        </p:nvCxnSpPr>
        <p:spPr>
          <a:xfrm>
            <a:off x="885444" y="3207700"/>
            <a:ext cx="8258556" cy="0"/>
          </a:xfrm>
          <a:prstGeom prst="line">
            <a:avLst/>
          </a:prstGeom>
          <a:noFill/>
          <a:ln w="25400" cap="flat" cmpd="sng" algn="ctr">
            <a:solidFill>
              <a:srgbClr val="00497B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56" name="Freeform: Shape 71">
            <a:extLst>
              <a:ext uri="{FF2B5EF4-FFF2-40B4-BE49-F238E27FC236}">
                <a16:creationId xmlns:a16="http://schemas.microsoft.com/office/drawing/2014/main" id="{70DCE113-0C53-4405-9EEE-E02C9AE590CA}"/>
              </a:ext>
            </a:extLst>
          </p:cNvPr>
          <p:cNvSpPr/>
          <p:nvPr/>
        </p:nvSpPr>
        <p:spPr>
          <a:xfrm>
            <a:off x="5591617" y="-11334"/>
            <a:ext cx="1076826" cy="1464482"/>
          </a:xfrm>
          <a:custGeom>
            <a:avLst/>
            <a:gdLst>
              <a:gd name="connsiteX0" fmla="*/ 0 w 1433062"/>
              <a:gd name="connsiteY0" fmla="*/ 0 h 1947863"/>
              <a:gd name="connsiteX1" fmla="*/ 192537 w 1433062"/>
              <a:gd name="connsiteY1" fmla="*/ 183566 h 1947863"/>
              <a:gd name="connsiteX2" fmla="*/ 1411249 w 1433062"/>
              <a:gd name="connsiteY2" fmla="*/ 1899613 h 1947863"/>
              <a:gd name="connsiteX3" fmla="*/ 1433062 w 1433062"/>
              <a:gd name="connsiteY3" fmla="*/ 1947863 h 1947863"/>
              <a:gd name="connsiteX4" fmla="*/ 459232 w 1433062"/>
              <a:gd name="connsiteY4" fmla="*/ 1947863 h 1947863"/>
              <a:gd name="connsiteX5" fmla="*/ 0 w 1433062"/>
              <a:gd name="connsiteY5" fmla="*/ 0 h 1947863"/>
              <a:gd name="connsiteX0" fmla="*/ 459232 w 1433062"/>
              <a:gd name="connsiteY0" fmla="*/ 1947863 h 2039303"/>
              <a:gd name="connsiteX1" fmla="*/ 0 w 1433062"/>
              <a:gd name="connsiteY1" fmla="*/ 0 h 2039303"/>
              <a:gd name="connsiteX2" fmla="*/ 192537 w 1433062"/>
              <a:gd name="connsiteY2" fmla="*/ 183566 h 2039303"/>
              <a:gd name="connsiteX3" fmla="*/ 1411249 w 1433062"/>
              <a:gd name="connsiteY3" fmla="*/ 1899613 h 2039303"/>
              <a:gd name="connsiteX4" fmla="*/ 1433062 w 1433062"/>
              <a:gd name="connsiteY4" fmla="*/ 1947863 h 2039303"/>
              <a:gd name="connsiteX5" fmla="*/ 550672 w 1433062"/>
              <a:gd name="connsiteY5" fmla="*/ 2039303 h 2039303"/>
              <a:gd name="connsiteX0" fmla="*/ 0 w 1433062"/>
              <a:gd name="connsiteY0" fmla="*/ 0 h 2039303"/>
              <a:gd name="connsiteX1" fmla="*/ 192537 w 1433062"/>
              <a:gd name="connsiteY1" fmla="*/ 183566 h 2039303"/>
              <a:gd name="connsiteX2" fmla="*/ 1411249 w 1433062"/>
              <a:gd name="connsiteY2" fmla="*/ 1899613 h 2039303"/>
              <a:gd name="connsiteX3" fmla="*/ 1433062 w 1433062"/>
              <a:gd name="connsiteY3" fmla="*/ 1947863 h 2039303"/>
              <a:gd name="connsiteX4" fmla="*/ 550672 w 1433062"/>
              <a:gd name="connsiteY4" fmla="*/ 2039303 h 2039303"/>
              <a:gd name="connsiteX0" fmla="*/ 0 w 1433062"/>
              <a:gd name="connsiteY0" fmla="*/ 0 h 1947863"/>
              <a:gd name="connsiteX1" fmla="*/ 192537 w 1433062"/>
              <a:gd name="connsiteY1" fmla="*/ 183566 h 1947863"/>
              <a:gd name="connsiteX2" fmla="*/ 1411249 w 1433062"/>
              <a:gd name="connsiteY2" fmla="*/ 1899613 h 1947863"/>
              <a:gd name="connsiteX3" fmla="*/ 1433062 w 1433062"/>
              <a:gd name="connsiteY3" fmla="*/ 1947863 h 194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3062" h="1947863">
                <a:moveTo>
                  <a:pt x="0" y="0"/>
                </a:moveTo>
                <a:lnTo>
                  <a:pt x="192537" y="183566"/>
                </a:lnTo>
                <a:cubicBezTo>
                  <a:pt x="689174" y="680203"/>
                  <a:pt x="1102921" y="1259729"/>
                  <a:pt x="1411249" y="1899613"/>
                </a:cubicBezTo>
                <a:lnTo>
                  <a:pt x="1433062" y="1947863"/>
                </a:lnTo>
              </a:path>
            </a:pathLst>
          </a:custGeom>
          <a:noFill/>
          <a:ln w="9525" cap="flat" cmpd="sng" algn="ctr">
            <a:solidFill>
              <a:srgbClr val="00497B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21" b="0" i="0" u="none" strike="noStrike" kern="0" cap="none" spc="0" normalizeH="0" baseline="0" noProof="0">
              <a:ln w="3175">
                <a:solidFill>
                  <a:srgbClr val="005386"/>
                </a:solidFill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7" name="Freeform: Shape 68">
            <a:extLst>
              <a:ext uri="{FF2B5EF4-FFF2-40B4-BE49-F238E27FC236}">
                <a16:creationId xmlns:a16="http://schemas.microsoft.com/office/drawing/2014/main" id="{659B70FA-0010-4457-8546-4572B77F221D}"/>
              </a:ext>
            </a:extLst>
          </p:cNvPr>
          <p:cNvSpPr/>
          <p:nvPr/>
        </p:nvSpPr>
        <p:spPr>
          <a:xfrm>
            <a:off x="6806550" y="3284122"/>
            <a:ext cx="310311" cy="1860663"/>
          </a:xfrm>
          <a:custGeom>
            <a:avLst/>
            <a:gdLst>
              <a:gd name="connsiteX0" fmla="*/ 0 w 996435"/>
              <a:gd name="connsiteY0" fmla="*/ 0 h 2474812"/>
              <a:gd name="connsiteX1" fmla="*/ 990468 w 996435"/>
              <a:gd name="connsiteY1" fmla="*/ 0 h 2474812"/>
              <a:gd name="connsiteX2" fmla="*/ 996435 w 996435"/>
              <a:gd name="connsiteY2" fmla="*/ 235983 h 2474812"/>
              <a:gd name="connsiteX3" fmla="*/ 615797 w 996435"/>
              <a:gd name="connsiteY3" fmla="*/ 2392814 h 2474812"/>
              <a:gd name="connsiteX4" fmla="*/ 583467 w 996435"/>
              <a:gd name="connsiteY4" fmla="*/ 2474812 h 2474812"/>
              <a:gd name="connsiteX5" fmla="*/ 0 w 996435"/>
              <a:gd name="connsiteY5" fmla="*/ 0 h 2474812"/>
              <a:gd name="connsiteX0" fmla="*/ 0 w 996435"/>
              <a:gd name="connsiteY0" fmla="*/ 0 h 2474812"/>
              <a:gd name="connsiteX1" fmla="*/ 990468 w 996435"/>
              <a:gd name="connsiteY1" fmla="*/ 0 h 2474812"/>
              <a:gd name="connsiteX2" fmla="*/ 996435 w 996435"/>
              <a:gd name="connsiteY2" fmla="*/ 235983 h 2474812"/>
              <a:gd name="connsiteX3" fmla="*/ 615797 w 996435"/>
              <a:gd name="connsiteY3" fmla="*/ 2392814 h 2474812"/>
              <a:gd name="connsiteX4" fmla="*/ 583467 w 996435"/>
              <a:gd name="connsiteY4" fmla="*/ 2474812 h 2474812"/>
              <a:gd name="connsiteX5" fmla="*/ 91440 w 996435"/>
              <a:gd name="connsiteY5" fmla="*/ 91440 h 2474812"/>
              <a:gd name="connsiteX0" fmla="*/ 899028 w 904995"/>
              <a:gd name="connsiteY0" fmla="*/ 0 h 2474812"/>
              <a:gd name="connsiteX1" fmla="*/ 904995 w 904995"/>
              <a:gd name="connsiteY1" fmla="*/ 235983 h 2474812"/>
              <a:gd name="connsiteX2" fmla="*/ 524357 w 904995"/>
              <a:gd name="connsiteY2" fmla="*/ 2392814 h 2474812"/>
              <a:gd name="connsiteX3" fmla="*/ 492027 w 904995"/>
              <a:gd name="connsiteY3" fmla="*/ 2474812 h 2474812"/>
              <a:gd name="connsiteX4" fmla="*/ 0 w 904995"/>
              <a:gd name="connsiteY4" fmla="*/ 91440 h 2474812"/>
              <a:gd name="connsiteX0" fmla="*/ 407001 w 412968"/>
              <a:gd name="connsiteY0" fmla="*/ 0 h 2474812"/>
              <a:gd name="connsiteX1" fmla="*/ 412968 w 412968"/>
              <a:gd name="connsiteY1" fmla="*/ 235983 h 2474812"/>
              <a:gd name="connsiteX2" fmla="*/ 32330 w 412968"/>
              <a:gd name="connsiteY2" fmla="*/ 2392814 h 2474812"/>
              <a:gd name="connsiteX3" fmla="*/ 0 w 412968"/>
              <a:gd name="connsiteY3" fmla="*/ 2474812 h 2474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968" h="2474812">
                <a:moveTo>
                  <a:pt x="407001" y="0"/>
                </a:moveTo>
                <a:lnTo>
                  <a:pt x="412968" y="235983"/>
                </a:lnTo>
                <a:cubicBezTo>
                  <a:pt x="412968" y="993826"/>
                  <a:pt x="278578" y="1720280"/>
                  <a:pt x="32330" y="2392814"/>
                </a:cubicBezTo>
                <a:lnTo>
                  <a:pt x="0" y="2474812"/>
                </a:lnTo>
              </a:path>
            </a:pathLst>
          </a:custGeom>
          <a:noFill/>
          <a:ln w="9525" cap="flat" cmpd="sng" algn="ctr">
            <a:solidFill>
              <a:srgbClr val="00497B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21" b="0" i="0" u="none" strike="noStrike" kern="0" cap="none" spc="0" normalizeH="0" baseline="0" noProof="0">
              <a:ln w="3175">
                <a:solidFill>
                  <a:srgbClr val="005386"/>
                </a:solidFill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8" name="Image 2">
            <a:extLst>
              <a:ext uri="{FF2B5EF4-FFF2-40B4-BE49-F238E27FC236}">
                <a16:creationId xmlns:a16="http://schemas.microsoft.com/office/drawing/2014/main" id="{9FF11C11-3E28-5148-9527-C7AAF698049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65" y="3380408"/>
            <a:ext cx="613059" cy="69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80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- Password</a:t>
            </a:r>
            <a:r>
              <a:rPr lang="ko-KR" altLang="en-US" dirty="0"/>
              <a:t> 유효기간 해제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Oracle Processes </a:t>
            </a:r>
            <a:r>
              <a:rPr lang="ko-KR" altLang="en-US" dirty="0">
                <a:latin typeface="3ds" panose="02000503020000020004" pitchFamily="50" charset="0"/>
              </a:rPr>
              <a:t>수정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6559" y="1122393"/>
            <a:ext cx="3058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rgbClr val="005386"/>
                </a:solidFill>
                <a:latin typeface="3ds" panose="02000503020000020004" pitchFamily="50" charset="0"/>
              </a:rPr>
              <a:t>cmd</a:t>
            </a:r>
            <a:r>
              <a:rPr lang="en-US" altLang="ko-KR" sz="1000" b="1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solidFill>
                  <a:srgbClr val="005386"/>
                </a:solidFill>
                <a:latin typeface="3ds" panose="02000503020000020004" pitchFamily="50" charset="0"/>
              </a:rPr>
              <a:t>실행 후 아래 명령어 입력</a:t>
            </a:r>
            <a:endParaRPr lang="en-US" altLang="ko-KR" sz="1000" b="1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rgbClr val="005386"/>
                </a:solidFill>
                <a:latin typeface="3ds" panose="02000503020000020004" pitchFamily="50" charset="0"/>
              </a:rPr>
              <a:t>sqlplus</a:t>
            </a: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</a:rPr>
              <a:t> / as </a:t>
            </a:r>
            <a:r>
              <a:rPr lang="en-US" altLang="ko-KR" sz="1000" dirty="0" err="1">
                <a:solidFill>
                  <a:srgbClr val="005386"/>
                </a:solidFill>
                <a:latin typeface="3ds" panose="02000503020000020004" pitchFamily="50" charset="0"/>
              </a:rPr>
              <a:t>sysdba</a:t>
            </a:r>
            <a:endParaRPr lang="en-US" altLang="ko-KR" sz="100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</a:rPr>
              <a:t>alter system set processes=3000 scope=</a:t>
            </a:r>
            <a:r>
              <a:rPr lang="en-US" altLang="ko-KR" sz="1000" dirty="0" err="1">
                <a:solidFill>
                  <a:srgbClr val="005386"/>
                </a:solidFill>
                <a:latin typeface="3ds" panose="02000503020000020004" pitchFamily="50" charset="0"/>
              </a:rPr>
              <a:t>spfile</a:t>
            </a: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</a:rPr>
              <a:t>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</a:rPr>
              <a:t>shutdown immediate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</a:rPr>
              <a:t>startup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005386"/>
                </a:solidFill>
                <a:latin typeface="3ds" panose="02000503020000020004" pitchFamily="50" charset="0"/>
              </a:rPr>
              <a:t>quit;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02" y="1286169"/>
            <a:ext cx="2945602" cy="2094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6381" b="41022"/>
          <a:stretch/>
        </p:blipFill>
        <p:spPr>
          <a:xfrm>
            <a:off x="806919" y="3544510"/>
            <a:ext cx="3454185" cy="1234334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33" y="1575712"/>
            <a:ext cx="2184408" cy="1641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532" y="1334404"/>
            <a:ext cx="1536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3ds" panose="02000503020000020004" pitchFamily="50" charset="0"/>
              </a:rPr>
              <a:t>설치 </a:t>
            </a:r>
            <a:r>
              <a:rPr lang="en-US" altLang="ko-KR" sz="1100" b="1" dirty="0">
                <a:latin typeface="3ds" panose="02000503020000020004" pitchFamily="50" charset="0"/>
              </a:rPr>
              <a:t>Error</a:t>
            </a:r>
            <a:endParaRPr lang="ko-KR" altLang="en-US" sz="1100" b="1" dirty="0">
              <a:latin typeface="3ds" panose="0200050302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2986" y="2121920"/>
            <a:ext cx="1202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3ds" panose="02000503020000020004" pitchFamily="50" charset="0"/>
              </a:rPr>
              <a:t>Login</a:t>
            </a:r>
            <a:r>
              <a:rPr lang="ko-KR" altLang="en-US" sz="1100" b="1" dirty="0">
                <a:latin typeface="3ds" panose="02000503020000020004" pitchFamily="50" charset="0"/>
              </a:rPr>
              <a:t> </a:t>
            </a:r>
            <a:r>
              <a:rPr lang="en-US" altLang="ko-KR" sz="1100" b="1" dirty="0">
                <a:latin typeface="3ds" panose="02000503020000020004" pitchFamily="50" charset="0"/>
              </a:rPr>
              <a:t>Error</a:t>
            </a:r>
            <a:endParaRPr lang="ko-KR" altLang="en-US" sz="1100" b="1" dirty="0">
              <a:latin typeface="3ds" panose="0200050302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476" y="3319949"/>
            <a:ext cx="1241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3ds" panose="02000503020000020004" pitchFamily="50" charset="0"/>
              </a:rPr>
              <a:t>SQL </a:t>
            </a:r>
            <a:r>
              <a:rPr lang="ko-KR" altLang="en-US" sz="1100" b="1" dirty="0">
                <a:latin typeface="3ds" panose="02000503020000020004" pitchFamily="50" charset="0"/>
              </a:rPr>
              <a:t>접속 </a:t>
            </a:r>
            <a:r>
              <a:rPr lang="en-US" altLang="ko-KR" sz="1100" b="1" dirty="0">
                <a:latin typeface="3ds" panose="02000503020000020004" pitchFamily="50" charset="0"/>
              </a:rPr>
              <a:t>Error</a:t>
            </a:r>
            <a:endParaRPr lang="ko-KR" altLang="en-US" sz="1100" b="1" dirty="0">
              <a:latin typeface="3ds" panose="02000503020000020004" pitchFamily="50" charset="0"/>
            </a:endParaRPr>
          </a:p>
        </p:txBody>
      </p:sp>
      <p:pic>
        <p:nvPicPr>
          <p:cNvPr id="13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184" y="2138056"/>
            <a:ext cx="3984820" cy="249916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14000" y="266056"/>
            <a:ext cx="3704447" cy="75654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R2021x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부터 설치 및 각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Service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사용에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Oracle processes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초과 관련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Error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가 발생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Oracle processes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는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고객사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상황에 맞게 설정할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Oracle 19c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default process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값은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600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으로 설정되어 있음</a:t>
            </a:r>
          </a:p>
        </p:txBody>
      </p:sp>
    </p:spTree>
    <p:extLst>
      <p:ext uri="{BB962C8B-B14F-4D97-AF65-F5344CB8AC3E}">
        <p14:creationId xmlns:p14="http://schemas.microsoft.com/office/powerpoint/2010/main" val="41679825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Database Schema </a:t>
            </a:r>
            <a:r>
              <a:rPr lang="ko-KR" altLang="en-US" dirty="0">
                <a:latin typeface="3ds" panose="02000503020000020004" pitchFamily="50" charset="0"/>
              </a:rPr>
              <a:t>생성에 문제가 있을 경우 아래 명령어로 생성한 </a:t>
            </a:r>
            <a:r>
              <a:rPr lang="en-US" altLang="ko-KR" dirty="0">
                <a:latin typeface="3ds" panose="02000503020000020004" pitchFamily="50" charset="0"/>
              </a:rPr>
              <a:t>Schema</a:t>
            </a:r>
            <a:r>
              <a:rPr lang="ko-KR" altLang="en-US" dirty="0">
                <a:latin typeface="3ds" panose="02000503020000020004" pitchFamily="50" charset="0"/>
              </a:rPr>
              <a:t>들을 삭제 할 수 있습니다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84232" y="1489299"/>
            <a:ext cx="2230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3ds" panose="02000503020000020004" pitchFamily="50" charset="0"/>
              </a:rPr>
              <a:t>3DPassport User &amp; </a:t>
            </a:r>
            <a:r>
              <a:rPr lang="en-US" altLang="ko-KR" sz="1000" dirty="0" err="1">
                <a:latin typeface="3ds" panose="02000503020000020004" pitchFamily="50" charset="0"/>
              </a:rPr>
              <a:t>Tablespace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삭제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522" y="1241420"/>
            <a:ext cx="332155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879152">
              <a:defRPr sz="1050" b="1">
                <a:latin typeface="Arial Narrow" panose="020B0606020202030204" pitchFamily="34" charset="0"/>
                <a:ea typeface="맑은 고딕" panose="020B0503020000020004" pitchFamily="50" charset="-127"/>
              </a:defRPr>
            </a:lvl1pPr>
            <a:lvl2pPr marL="439576" defTabSz="879152">
              <a:defRPr sz="1700"/>
            </a:lvl2pPr>
            <a:lvl3pPr marL="879152" defTabSz="879152">
              <a:defRPr sz="1700"/>
            </a:lvl3pPr>
            <a:lvl4pPr marL="1318728" defTabSz="879152">
              <a:defRPr sz="1700"/>
            </a:lvl4pPr>
            <a:lvl5pPr marL="1758303" defTabSz="879152">
              <a:defRPr sz="1700"/>
            </a:lvl5pPr>
            <a:lvl6pPr marL="2197879" defTabSz="879152">
              <a:defRPr sz="1700"/>
            </a:lvl6pPr>
            <a:lvl7pPr marL="2637455" defTabSz="879152">
              <a:defRPr sz="1700"/>
            </a:lvl7pPr>
            <a:lvl8pPr marL="3077031" defTabSz="879152">
              <a:defRPr sz="1700"/>
            </a:lvl8pPr>
            <a:lvl9pPr marL="3516607" defTabSz="879152">
              <a:defRPr sz="1700"/>
            </a:lvl9pPr>
          </a:lstStyle>
          <a:p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sqlplus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/ as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sysdba</a:t>
            </a:r>
            <a:endParaRPr lang="en-US" altLang="ko-KR" sz="700" b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user X3DPASS_ADMIN cascade;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user X3DPASS_TOKEN cascade;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X3DPASS_ADMIN_TS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X3DPASS_TOKEN_TS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endParaRPr lang="en-US" altLang="ko-KR" sz="700" b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user X3DDASH_ADMIN cascade;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X3DDASH_ADMIN_TS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endParaRPr lang="en-US" altLang="ko-KR" sz="700" b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user X3DCOMMENT_ADMIN cascade;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X3DCOMMENT_ADMIN_TS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endParaRPr lang="en-US" altLang="ko-KR" sz="700" b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user X3DNOTIF_ADMIN cascade;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X3DNOTIF_TS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endParaRPr lang="en-US" altLang="ko-KR" sz="700" b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user X3DSWYM_ADMIN cascade;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user X3DSWYM_MEDIA cascade;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user X3DSWYM_WIDGET cascade;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X3DSWYM_SOCIAL_TS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X3DSWYM_MEDIA_TS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X3DSWYM_WIDGET_TS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endParaRPr lang="en-US" altLang="ko-KR" sz="700" b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user X3DSPACE cascade;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X3DSPACE_ADMIN_TS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X3DSPACE_ADMIN_IDX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X3DSPACE_DATA_TS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X3DSPACE_DATA_IDX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X3DSPACE_VPLM_TS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X3DSPACE_VPLM_IDX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drop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tablespace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X3DSPACE including contents and </a:t>
            </a:r>
            <a:r>
              <a:rPr lang="en-US" altLang="ko-KR" sz="700" b="0" dirty="0" err="1">
                <a:solidFill>
                  <a:srgbClr val="005386"/>
                </a:solidFill>
                <a:latin typeface="3ds" panose="02000503020000020004" pitchFamily="50" charset="0"/>
              </a:rPr>
              <a:t>datafiles</a:t>
            </a:r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 ;</a:t>
            </a:r>
          </a:p>
          <a:p>
            <a:endParaRPr lang="en-US" altLang="ko-KR" sz="700" b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commit;</a:t>
            </a:r>
          </a:p>
          <a:p>
            <a:r>
              <a:rPr lang="en-US" altLang="ko-KR" sz="700" b="0" dirty="0">
                <a:solidFill>
                  <a:srgbClr val="005386"/>
                </a:solidFill>
                <a:latin typeface="3ds" panose="02000503020000020004" pitchFamily="50" charset="0"/>
              </a:rPr>
              <a:t>quit;</a:t>
            </a:r>
          </a:p>
        </p:txBody>
      </p:sp>
      <p:sp>
        <p:nvSpPr>
          <p:cNvPr id="8" name="Right Brace 5"/>
          <p:cNvSpPr/>
          <p:nvPr/>
        </p:nvSpPr>
        <p:spPr>
          <a:xfrm>
            <a:off x="5138371" y="1400027"/>
            <a:ext cx="116750" cy="424766"/>
          </a:xfrm>
          <a:prstGeom prst="rightBrace">
            <a:avLst>
              <a:gd name="adj1" fmla="val 8782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5386"/>
              </a:solidFill>
            </a:endParaRPr>
          </a:p>
        </p:txBody>
      </p:sp>
      <p:sp>
        <p:nvSpPr>
          <p:cNvPr id="9" name="Right Brace 5"/>
          <p:cNvSpPr/>
          <p:nvPr/>
        </p:nvSpPr>
        <p:spPr>
          <a:xfrm>
            <a:off x="5138371" y="1882521"/>
            <a:ext cx="116750" cy="261427"/>
          </a:xfrm>
          <a:prstGeom prst="rightBrace">
            <a:avLst>
              <a:gd name="adj1" fmla="val 8782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5386"/>
              </a:solidFill>
            </a:endParaRPr>
          </a:p>
        </p:txBody>
      </p:sp>
      <p:sp>
        <p:nvSpPr>
          <p:cNvPr id="10" name="Right Brace 5"/>
          <p:cNvSpPr/>
          <p:nvPr/>
        </p:nvSpPr>
        <p:spPr>
          <a:xfrm>
            <a:off x="5138371" y="2201676"/>
            <a:ext cx="116750" cy="261427"/>
          </a:xfrm>
          <a:prstGeom prst="rightBrace">
            <a:avLst>
              <a:gd name="adj1" fmla="val 8782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5386"/>
              </a:solidFill>
            </a:endParaRPr>
          </a:p>
        </p:txBody>
      </p:sp>
      <p:sp>
        <p:nvSpPr>
          <p:cNvPr id="11" name="Right Brace 5"/>
          <p:cNvSpPr/>
          <p:nvPr/>
        </p:nvSpPr>
        <p:spPr>
          <a:xfrm>
            <a:off x="5138371" y="2520832"/>
            <a:ext cx="116750" cy="261427"/>
          </a:xfrm>
          <a:prstGeom prst="rightBrace">
            <a:avLst>
              <a:gd name="adj1" fmla="val 8782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5386"/>
              </a:solidFill>
            </a:endParaRPr>
          </a:p>
        </p:txBody>
      </p:sp>
      <p:sp>
        <p:nvSpPr>
          <p:cNvPr id="12" name="Right Brace 5"/>
          <p:cNvSpPr/>
          <p:nvPr/>
        </p:nvSpPr>
        <p:spPr>
          <a:xfrm>
            <a:off x="5138371" y="2839988"/>
            <a:ext cx="116750" cy="708972"/>
          </a:xfrm>
          <a:prstGeom prst="rightBrace">
            <a:avLst>
              <a:gd name="adj1" fmla="val 8782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5386"/>
              </a:solidFill>
            </a:endParaRPr>
          </a:p>
        </p:txBody>
      </p:sp>
      <p:sp>
        <p:nvSpPr>
          <p:cNvPr id="13" name="Right Brace 5"/>
          <p:cNvSpPr/>
          <p:nvPr/>
        </p:nvSpPr>
        <p:spPr>
          <a:xfrm>
            <a:off x="5140034" y="3645562"/>
            <a:ext cx="116750" cy="817140"/>
          </a:xfrm>
          <a:prstGeom prst="rightBrace">
            <a:avLst>
              <a:gd name="adj1" fmla="val 8782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538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4232" y="1890123"/>
            <a:ext cx="23391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3ds" panose="02000503020000020004" pitchFamily="50" charset="0"/>
              </a:rPr>
              <a:t>3DDashboard User &amp; </a:t>
            </a:r>
            <a:r>
              <a:rPr lang="en-US" altLang="ko-KR" sz="1000" dirty="0" err="1">
                <a:latin typeface="3ds" panose="02000503020000020004" pitchFamily="50" charset="0"/>
              </a:rPr>
              <a:t>Tablespace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삭제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84232" y="2211705"/>
            <a:ext cx="2284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3ds" panose="02000503020000020004" pitchFamily="50" charset="0"/>
              </a:rPr>
              <a:t>3DComment User &amp; </a:t>
            </a:r>
            <a:r>
              <a:rPr lang="en-US" altLang="ko-KR" sz="1000" dirty="0" err="1">
                <a:latin typeface="3ds" panose="02000503020000020004" pitchFamily="50" charset="0"/>
              </a:rPr>
              <a:t>Tablespace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삭제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4232" y="2528434"/>
            <a:ext cx="2416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3ds" panose="02000503020000020004" pitchFamily="50" charset="0"/>
              </a:rPr>
              <a:t>3DNotification User &amp; </a:t>
            </a:r>
            <a:r>
              <a:rPr lang="en-US" altLang="ko-KR" sz="1000" dirty="0" err="1">
                <a:latin typeface="3ds" panose="02000503020000020004" pitchFamily="50" charset="0"/>
              </a:rPr>
              <a:t>Tablespace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삭제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84232" y="3071363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3ds" panose="02000503020000020004" pitchFamily="50" charset="0"/>
              </a:rPr>
              <a:t>3DSwym User &amp; </a:t>
            </a:r>
            <a:r>
              <a:rPr lang="en-US" altLang="ko-KR" sz="1000" dirty="0" err="1">
                <a:latin typeface="3ds" panose="02000503020000020004" pitchFamily="50" charset="0"/>
              </a:rPr>
              <a:t>Tablespace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삭제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84232" y="3931021"/>
            <a:ext cx="2058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3ds" panose="02000503020000020004" pitchFamily="50" charset="0"/>
              </a:rPr>
              <a:t>3DSpace User &amp; </a:t>
            </a:r>
            <a:r>
              <a:rPr lang="en-US" altLang="ko-KR" sz="1000" dirty="0" err="1">
                <a:latin typeface="3ds" panose="02000503020000020004" pitchFamily="50" charset="0"/>
              </a:rPr>
              <a:t>Tablespace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556809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err="1"/>
              <a:t>Ws</a:t>
            </a:r>
            <a:r>
              <a:rPr lang="en-US" altLang="ko-KR" sz="2700" dirty="0"/>
              <a:t> Installation &amp; Configuration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369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4"/>
          <p:cNvPicPr>
            <a:picLocks noChangeAspect="1"/>
          </p:cNvPicPr>
          <p:nvPr/>
        </p:nvPicPr>
        <p:blipFill rotWithShape="1">
          <a:blip r:embed="rId2"/>
          <a:srcRect t="31440"/>
          <a:stretch/>
        </p:blipFill>
        <p:spPr>
          <a:xfrm>
            <a:off x="1595304" y="2166541"/>
            <a:ext cx="1339243" cy="319589"/>
          </a:xfrm>
          <a:prstGeom prst="rect">
            <a:avLst/>
          </a:prstGeom>
        </p:spPr>
      </p:pic>
      <p:pic>
        <p:nvPicPr>
          <p:cNvPr id="79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05" y="2008297"/>
            <a:ext cx="1625876" cy="162588"/>
          </a:xfrm>
          <a:prstGeom prst="rect">
            <a:avLst/>
          </a:prstGeom>
        </p:spPr>
      </p:pic>
      <p:pic>
        <p:nvPicPr>
          <p:cNvPr id="80" name="Picture 2" descr="adoptopenjdk에 대한 이미지 검색결과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49" y="4047684"/>
            <a:ext cx="1725008" cy="20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 </a:t>
            </a:r>
            <a:r>
              <a:rPr lang="ko-KR" altLang="en-US" dirty="0"/>
              <a:t>설치 및 설정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본 </a:t>
            </a:r>
            <a:r>
              <a:rPr lang="en-US" altLang="ko-KR" dirty="0">
                <a:latin typeface="3ds" panose="02000503020000020004" pitchFamily="50" charset="0"/>
              </a:rPr>
              <a:t>Chapter</a:t>
            </a:r>
            <a:r>
              <a:rPr lang="ko-KR" altLang="en-US" dirty="0">
                <a:latin typeface="3ds" panose="02000503020000020004" pitchFamily="50" charset="0"/>
              </a:rPr>
              <a:t>에서 </a:t>
            </a:r>
            <a:r>
              <a:rPr lang="en-US" altLang="ko-KR" dirty="0">
                <a:latin typeface="3ds" panose="02000503020000020004" pitchFamily="50" charset="0"/>
              </a:rPr>
              <a:t>WS </a:t>
            </a:r>
            <a:r>
              <a:rPr lang="ko-KR" altLang="en-US" dirty="0">
                <a:latin typeface="3ds" panose="02000503020000020004" pitchFamily="50" charset="0"/>
              </a:rPr>
              <a:t>설치 및 설정 작업을 수행합니다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grpSp>
        <p:nvGrpSpPr>
          <p:cNvPr id="160" name="Group 159"/>
          <p:cNvGrpSpPr/>
          <p:nvPr/>
        </p:nvGrpSpPr>
        <p:grpSpPr>
          <a:xfrm>
            <a:off x="284853" y="1055653"/>
            <a:ext cx="8574294" cy="3525018"/>
            <a:chOff x="292276" y="1745445"/>
            <a:chExt cx="9546938" cy="3924886"/>
          </a:xfrm>
        </p:grpSpPr>
        <p:grpSp>
          <p:nvGrpSpPr>
            <p:cNvPr id="161" name="그룹 130"/>
            <p:cNvGrpSpPr/>
            <p:nvPr/>
          </p:nvGrpSpPr>
          <p:grpSpPr>
            <a:xfrm>
              <a:off x="1329498" y="2714302"/>
              <a:ext cx="8509716" cy="2956029"/>
              <a:chOff x="1329498" y="2714302"/>
              <a:chExt cx="8509716" cy="2956029"/>
            </a:xfrm>
          </p:grpSpPr>
          <p:sp>
            <p:nvSpPr>
              <p:cNvPr id="235" name="L 도형 130"/>
              <p:cNvSpPr/>
              <p:nvPr/>
            </p:nvSpPr>
            <p:spPr>
              <a:xfrm rot="5400000">
                <a:off x="4128739" y="-40143"/>
                <a:ext cx="2956029" cy="8464920"/>
              </a:xfrm>
              <a:prstGeom prst="corner">
                <a:avLst>
                  <a:gd name="adj1" fmla="val 98404"/>
                  <a:gd name="adj2" fmla="val 100000"/>
                </a:avLst>
              </a:prstGeom>
              <a:noFill/>
              <a:ln w="12700" cap="flat" cmpd="sng" algn="ctr">
                <a:solidFill>
                  <a:srgbClr val="1F497D">
                    <a:lumMod val="60000"/>
                    <a:lumOff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ＭＳ Ｐゴシック" pitchFamily="-112" charset="-128"/>
                </a:endParaRPr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1329498" y="5229758"/>
                <a:ext cx="1282612" cy="41122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WINDOWS</a:t>
                </a:r>
              </a:p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Server 2016 R2</a:t>
                </a:r>
              </a:p>
            </p:txBody>
          </p:sp>
        </p:grpSp>
        <p:grpSp>
          <p:nvGrpSpPr>
            <p:cNvPr id="162" name="그룹 139"/>
            <p:cNvGrpSpPr/>
            <p:nvPr/>
          </p:nvGrpSpPr>
          <p:grpSpPr>
            <a:xfrm>
              <a:off x="292276" y="5018416"/>
              <a:ext cx="4850265" cy="644347"/>
              <a:chOff x="292276" y="5018416"/>
              <a:chExt cx="4850265" cy="644347"/>
            </a:xfrm>
          </p:grpSpPr>
          <p:sp>
            <p:nvSpPr>
              <p:cNvPr id="233" name="직사각형 135"/>
              <p:cNvSpPr/>
              <p:nvPr/>
            </p:nvSpPr>
            <p:spPr>
              <a:xfrm>
                <a:off x="292276" y="5018416"/>
                <a:ext cx="1027908" cy="644347"/>
              </a:xfrm>
              <a:prstGeom prst="rect">
                <a:avLst/>
              </a:prstGeom>
              <a:gradFill rotWithShape="1">
                <a:gsLst>
                  <a:gs pos="0">
                    <a:srgbClr val="E1CD00">
                      <a:shade val="51000"/>
                      <a:satMod val="130000"/>
                    </a:srgbClr>
                  </a:gs>
                  <a:gs pos="80000">
                    <a:srgbClr val="E1CD00">
                      <a:shade val="93000"/>
                      <a:satMod val="130000"/>
                    </a:srgbClr>
                  </a:gs>
                  <a:gs pos="100000">
                    <a:srgbClr val="E1C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1C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DBMS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34" name="Organigramme : Disque magnétique 21"/>
              <p:cNvSpPr/>
              <p:nvPr/>
            </p:nvSpPr>
            <p:spPr bwMode="auto">
              <a:xfrm>
                <a:off x="4127949" y="5209202"/>
                <a:ext cx="1014592" cy="386401"/>
              </a:xfrm>
              <a:prstGeom prst="can">
                <a:avLst/>
              </a:prstGeom>
              <a:gradFill rotWithShape="1">
                <a:gsLst>
                  <a:gs pos="0">
                    <a:srgbClr val="E1CD00">
                      <a:shade val="51000"/>
                      <a:satMod val="130000"/>
                    </a:srgbClr>
                  </a:gs>
                  <a:gs pos="80000">
                    <a:srgbClr val="E1CD00">
                      <a:shade val="93000"/>
                      <a:satMod val="130000"/>
                    </a:srgbClr>
                  </a:gs>
                  <a:gs pos="100000">
                    <a:srgbClr val="E1C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1CD00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tIns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ORACLE</a:t>
                </a:r>
                <a:endPara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</p:grpSp>
        <p:grpSp>
          <p:nvGrpSpPr>
            <p:cNvPr id="163" name="그룹 141"/>
            <p:cNvGrpSpPr/>
            <p:nvPr/>
          </p:nvGrpSpPr>
          <p:grpSpPr>
            <a:xfrm>
              <a:off x="292276" y="1745445"/>
              <a:ext cx="8113658" cy="1025225"/>
              <a:chOff x="292276" y="1745445"/>
              <a:chExt cx="8113658" cy="1025225"/>
            </a:xfrm>
          </p:grpSpPr>
          <p:sp>
            <p:nvSpPr>
              <p:cNvPr id="220" name="직사각형 133"/>
              <p:cNvSpPr/>
              <p:nvPr/>
            </p:nvSpPr>
            <p:spPr>
              <a:xfrm>
                <a:off x="292276" y="1745445"/>
                <a:ext cx="1027907" cy="84896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USER</a:t>
                </a:r>
              </a:p>
            </p:txBody>
          </p:sp>
          <p:pic>
            <p:nvPicPr>
              <p:cNvPr id="221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3691006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2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100977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3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2871062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4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3281034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5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510949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6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740865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7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150837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8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920921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9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30893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30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560810" y="1831128"/>
                <a:ext cx="312146" cy="239526"/>
              </a:xfrm>
              <a:prstGeom prst="rect">
                <a:avLst/>
              </a:prstGeom>
              <a:noFill/>
            </p:spPr>
          </p:pic>
          <p:sp>
            <p:nvSpPr>
              <p:cNvPr id="231" name="Rectangle à coins arrondis 67"/>
              <p:cNvSpPr/>
              <p:nvPr/>
            </p:nvSpPr>
            <p:spPr bwMode="auto">
              <a:xfrm>
                <a:off x="2087938" y="2155861"/>
                <a:ext cx="6317996" cy="38866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tIns="0" anchor="ctr" anchorCtr="0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Web Browser, Native App (CATIA V5, V6, etc.)</a:t>
                </a:r>
              </a:p>
            </p:txBody>
          </p:sp>
          <p:sp>
            <p:nvSpPr>
              <p:cNvPr id="232" name="Flèche vers le bas 77"/>
              <p:cNvSpPr/>
              <p:nvPr/>
            </p:nvSpPr>
            <p:spPr bwMode="auto">
              <a:xfrm>
                <a:off x="5076992" y="2477233"/>
                <a:ext cx="190280" cy="293437"/>
              </a:xfrm>
              <a:prstGeom prst="upDownArrow">
                <a:avLst/>
              </a:prstGeom>
              <a:solidFill>
                <a:srgbClr val="EEECE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40500" rIns="40500" bIns="0" rtlCol="0" anchor="ctr"/>
              <a:lstStyle/>
              <a:p>
                <a:pPr marL="132160" marR="0" lvl="0" indent="-132160" algn="ctr" defTabSz="68580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25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</a:endParaRPr>
              </a:p>
            </p:txBody>
          </p:sp>
        </p:grpSp>
        <p:grpSp>
          <p:nvGrpSpPr>
            <p:cNvPr id="164" name="그룹 134"/>
            <p:cNvGrpSpPr/>
            <p:nvPr/>
          </p:nvGrpSpPr>
          <p:grpSpPr>
            <a:xfrm>
              <a:off x="292276" y="2705595"/>
              <a:ext cx="6313888" cy="992091"/>
              <a:chOff x="292276" y="2705595"/>
              <a:chExt cx="6313888" cy="992091"/>
            </a:xfrm>
          </p:grpSpPr>
          <p:sp>
            <p:nvSpPr>
              <p:cNvPr id="215" name="직사각형 148"/>
              <p:cNvSpPr/>
              <p:nvPr/>
            </p:nvSpPr>
            <p:spPr>
              <a:xfrm>
                <a:off x="292276" y="2705595"/>
                <a:ext cx="1027906" cy="992091"/>
              </a:xfrm>
              <a:prstGeom prst="rect">
                <a:avLst/>
              </a:prstGeom>
              <a:gradFill rotWithShape="1">
                <a:gsLst>
                  <a:gs pos="0">
                    <a:srgbClr val="E87722">
                      <a:shade val="51000"/>
                      <a:satMod val="130000"/>
                    </a:srgbClr>
                  </a:gs>
                  <a:gs pos="80000">
                    <a:srgbClr val="E87722">
                      <a:shade val="93000"/>
                      <a:satMod val="130000"/>
                    </a:srgbClr>
                  </a:gs>
                  <a:gs pos="100000">
                    <a:srgbClr val="E87722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8772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WS</a:t>
                </a:r>
              </a:p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(Apache)</a:t>
                </a:r>
              </a:p>
            </p:txBody>
          </p:sp>
          <p:sp>
            <p:nvSpPr>
              <p:cNvPr id="216" name="직사각형 166"/>
              <p:cNvSpPr/>
              <p:nvPr/>
            </p:nvSpPr>
            <p:spPr>
              <a:xfrm>
                <a:off x="3771408" y="2805511"/>
                <a:ext cx="2834756" cy="486760"/>
              </a:xfrm>
              <a:prstGeom prst="rect">
                <a:avLst/>
              </a:prstGeom>
              <a:gradFill rotWithShape="1">
                <a:gsLst>
                  <a:gs pos="0">
                    <a:srgbClr val="E87722">
                      <a:shade val="51000"/>
                      <a:satMod val="130000"/>
                    </a:srgbClr>
                  </a:gs>
                  <a:gs pos="80000">
                    <a:srgbClr val="E87722">
                      <a:shade val="93000"/>
                      <a:satMod val="130000"/>
                    </a:srgbClr>
                  </a:gs>
                  <a:gs pos="100000">
                    <a:srgbClr val="E87722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8772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Apache HTTP Server</a:t>
                </a:r>
              </a:p>
            </p:txBody>
          </p:sp>
        </p:grpSp>
        <p:grpSp>
          <p:nvGrpSpPr>
            <p:cNvPr id="165" name="그룹 138"/>
            <p:cNvGrpSpPr/>
            <p:nvPr/>
          </p:nvGrpSpPr>
          <p:grpSpPr>
            <a:xfrm>
              <a:off x="292276" y="3070986"/>
              <a:ext cx="9232292" cy="1789290"/>
              <a:chOff x="292276" y="3070986"/>
              <a:chExt cx="9232292" cy="1789290"/>
            </a:xfrm>
          </p:grpSpPr>
          <p:sp>
            <p:nvSpPr>
              <p:cNvPr id="189" name="직사각형 134"/>
              <p:cNvSpPr/>
              <p:nvPr/>
            </p:nvSpPr>
            <p:spPr>
              <a:xfrm>
                <a:off x="292276" y="3849460"/>
                <a:ext cx="1027907" cy="1010816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WAS</a:t>
                </a:r>
              </a:p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(TomEE+)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90" name="직사각형 51"/>
              <p:cNvSpPr/>
              <p:nvPr/>
            </p:nvSpPr>
            <p:spPr>
              <a:xfrm>
                <a:off x="8463277" y="3070986"/>
                <a:ext cx="1061291" cy="442205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DSLS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grpSp>
            <p:nvGrpSpPr>
              <p:cNvPr id="191" name="그룹 27"/>
              <p:cNvGrpSpPr/>
              <p:nvPr/>
            </p:nvGrpSpPr>
            <p:grpSpPr>
              <a:xfrm>
                <a:off x="1413408" y="4123918"/>
                <a:ext cx="919460" cy="587981"/>
                <a:chOff x="1413408" y="4123918"/>
                <a:chExt cx="919460" cy="587981"/>
              </a:xfrm>
            </p:grpSpPr>
            <p:sp>
              <p:nvSpPr>
                <p:cNvPr id="213" name="직사각형 134"/>
                <p:cNvSpPr/>
                <p:nvPr/>
              </p:nvSpPr>
              <p:spPr>
                <a:xfrm>
                  <a:off x="1413408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4" name="직사각형 174"/>
                <p:cNvSpPr/>
                <p:nvPr/>
              </p:nvSpPr>
              <p:spPr>
                <a:xfrm>
                  <a:off x="1436986" y="4201908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3DPassport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2" name="그룹 102"/>
              <p:cNvGrpSpPr/>
              <p:nvPr/>
            </p:nvGrpSpPr>
            <p:grpSpPr>
              <a:xfrm>
                <a:off x="5398821" y="4123918"/>
                <a:ext cx="919460" cy="587981"/>
                <a:chOff x="6171904" y="4123918"/>
                <a:chExt cx="919460" cy="587981"/>
              </a:xfrm>
            </p:grpSpPr>
            <p:sp>
              <p:nvSpPr>
                <p:cNvPr id="211" name="직사각형 134"/>
                <p:cNvSpPr/>
                <p:nvPr/>
              </p:nvSpPr>
              <p:spPr>
                <a:xfrm>
                  <a:off x="6171904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2" name="직사각형 177"/>
                <p:cNvSpPr/>
                <p:nvPr/>
              </p:nvSpPr>
              <p:spPr>
                <a:xfrm>
                  <a:off x="6199634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3DSpace</a:t>
                  </a:r>
                </a:p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NoCAS</a:t>
                  </a:r>
                  <a:endPara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  <p:grpSp>
            <p:nvGrpSpPr>
              <p:cNvPr id="193" name="그룹 66"/>
              <p:cNvGrpSpPr/>
              <p:nvPr/>
            </p:nvGrpSpPr>
            <p:grpSpPr>
              <a:xfrm>
                <a:off x="2426690" y="4123918"/>
                <a:ext cx="919460" cy="587981"/>
                <a:chOff x="2426690" y="4123918"/>
                <a:chExt cx="919460" cy="587981"/>
              </a:xfrm>
            </p:grpSpPr>
            <p:sp>
              <p:nvSpPr>
                <p:cNvPr id="209" name="직사각형 134"/>
                <p:cNvSpPr/>
                <p:nvPr/>
              </p:nvSpPr>
              <p:spPr>
                <a:xfrm>
                  <a:off x="2426690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0" name="직사각형 170"/>
                <p:cNvSpPr/>
                <p:nvPr/>
              </p:nvSpPr>
              <p:spPr>
                <a:xfrm>
                  <a:off x="2454420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3DDashboard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4" name="그룹 67"/>
              <p:cNvGrpSpPr/>
              <p:nvPr/>
            </p:nvGrpSpPr>
            <p:grpSpPr>
              <a:xfrm>
                <a:off x="3456034" y="4123918"/>
                <a:ext cx="919460" cy="587981"/>
                <a:chOff x="3805167" y="4123918"/>
                <a:chExt cx="919460" cy="587981"/>
              </a:xfrm>
            </p:grpSpPr>
            <p:sp>
              <p:nvSpPr>
                <p:cNvPr id="207" name="직사각형 134"/>
                <p:cNvSpPr/>
                <p:nvPr/>
              </p:nvSpPr>
              <p:spPr>
                <a:xfrm>
                  <a:off x="3805167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8" name="직사각형 174"/>
                <p:cNvSpPr/>
                <p:nvPr/>
              </p:nvSpPr>
              <p:spPr>
                <a:xfrm>
                  <a:off x="3832897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3DSearch</a:t>
                  </a:r>
                </a:p>
              </p:txBody>
            </p:sp>
          </p:grpSp>
          <p:grpSp>
            <p:nvGrpSpPr>
              <p:cNvPr id="195" name="그룹 68"/>
              <p:cNvGrpSpPr/>
              <p:nvPr/>
            </p:nvGrpSpPr>
            <p:grpSpPr>
              <a:xfrm>
                <a:off x="4434474" y="4123918"/>
                <a:ext cx="919460" cy="587981"/>
                <a:chOff x="4983114" y="4123918"/>
                <a:chExt cx="919460" cy="587981"/>
              </a:xfrm>
            </p:grpSpPr>
            <p:sp>
              <p:nvSpPr>
                <p:cNvPr id="205" name="직사각형 134"/>
                <p:cNvSpPr/>
                <p:nvPr/>
              </p:nvSpPr>
              <p:spPr>
                <a:xfrm>
                  <a:off x="4983114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6" name="직사각형 177"/>
                <p:cNvSpPr/>
                <p:nvPr/>
              </p:nvSpPr>
              <p:spPr>
                <a:xfrm>
                  <a:off x="5010844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3DSpace CAS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6" name="그룹 135"/>
              <p:cNvGrpSpPr/>
              <p:nvPr/>
            </p:nvGrpSpPr>
            <p:grpSpPr>
              <a:xfrm>
                <a:off x="6397832" y="4123918"/>
                <a:ext cx="919460" cy="587981"/>
                <a:chOff x="6397832" y="4123918"/>
                <a:chExt cx="919460" cy="587981"/>
              </a:xfrm>
            </p:grpSpPr>
            <p:sp>
              <p:nvSpPr>
                <p:cNvPr id="203" name="직사각형 134"/>
                <p:cNvSpPr/>
                <p:nvPr/>
              </p:nvSpPr>
              <p:spPr>
                <a:xfrm>
                  <a:off x="6397832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4" name="직사각형 174"/>
                <p:cNvSpPr/>
                <p:nvPr/>
              </p:nvSpPr>
              <p:spPr>
                <a:xfrm>
                  <a:off x="6425562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3DComment</a:t>
                  </a:r>
                </a:p>
              </p:txBody>
            </p:sp>
          </p:grpSp>
          <p:grpSp>
            <p:nvGrpSpPr>
              <p:cNvPr id="197" name="그룹 136"/>
              <p:cNvGrpSpPr/>
              <p:nvPr/>
            </p:nvGrpSpPr>
            <p:grpSpPr>
              <a:xfrm>
                <a:off x="7371401" y="4123918"/>
                <a:ext cx="919460" cy="587981"/>
                <a:chOff x="7371401" y="4123918"/>
                <a:chExt cx="919460" cy="587981"/>
              </a:xfrm>
            </p:grpSpPr>
            <p:sp>
              <p:nvSpPr>
                <p:cNvPr id="201" name="직사각형 134"/>
                <p:cNvSpPr/>
                <p:nvPr/>
              </p:nvSpPr>
              <p:spPr>
                <a:xfrm>
                  <a:off x="7371401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2" name="직사각형 174"/>
                <p:cNvSpPr/>
                <p:nvPr/>
              </p:nvSpPr>
              <p:spPr>
                <a:xfrm>
                  <a:off x="7399131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3DSwYm</a:t>
                  </a:r>
                </a:p>
              </p:txBody>
            </p:sp>
          </p:grpSp>
          <p:grpSp>
            <p:nvGrpSpPr>
              <p:cNvPr id="198" name="그룹 137"/>
              <p:cNvGrpSpPr/>
              <p:nvPr/>
            </p:nvGrpSpPr>
            <p:grpSpPr>
              <a:xfrm>
                <a:off x="8360453" y="4123918"/>
                <a:ext cx="919460" cy="587981"/>
                <a:chOff x="8360453" y="4123918"/>
                <a:chExt cx="919460" cy="587981"/>
              </a:xfrm>
            </p:grpSpPr>
            <p:sp>
              <p:nvSpPr>
                <p:cNvPr id="199" name="직사각형 134"/>
                <p:cNvSpPr/>
                <p:nvPr/>
              </p:nvSpPr>
              <p:spPr>
                <a:xfrm>
                  <a:off x="8360453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0" name="직사각형 174"/>
                <p:cNvSpPr/>
                <p:nvPr/>
              </p:nvSpPr>
              <p:spPr>
                <a:xfrm>
                  <a:off x="8388183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3DNotification</a:t>
                  </a:r>
                </a:p>
              </p:txBody>
            </p:sp>
          </p:grpSp>
        </p:grpSp>
        <p:grpSp>
          <p:nvGrpSpPr>
            <p:cNvPr id="166" name="그룹 140"/>
            <p:cNvGrpSpPr/>
            <p:nvPr/>
          </p:nvGrpSpPr>
          <p:grpSpPr>
            <a:xfrm>
              <a:off x="1868985" y="2489268"/>
              <a:ext cx="6951198" cy="2719935"/>
              <a:chOff x="1868985" y="2489268"/>
              <a:chExt cx="6951198" cy="2719935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4966820" y="2489268"/>
                <a:ext cx="1488432" cy="2693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2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HTTPS / SSL</a:t>
                </a:r>
              </a:p>
            </p:txBody>
          </p:sp>
          <p:cxnSp>
            <p:nvCxnSpPr>
              <p:cNvPr id="172" name="꺾인 연결선 149"/>
              <p:cNvCxnSpPr>
                <a:stCxn id="214" idx="2"/>
                <a:endCxn id="234" idx="1"/>
              </p:cNvCxnSpPr>
              <p:nvPr/>
            </p:nvCxnSpPr>
            <p:spPr>
              <a:xfrm rot="16200000" flipH="1">
                <a:off x="2964468" y="3538425"/>
                <a:ext cx="575294" cy="276625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3" name="꺾인 연결선 150"/>
              <p:cNvCxnSpPr>
                <a:stCxn id="206" idx="2"/>
                <a:endCxn id="234" idx="1"/>
              </p:cNvCxnSpPr>
              <p:nvPr/>
            </p:nvCxnSpPr>
            <p:spPr>
              <a:xfrm rot="5400000">
                <a:off x="4473262" y="4788260"/>
                <a:ext cx="582926" cy="25895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4" name="꺾인 연결선 151"/>
              <p:cNvCxnSpPr>
                <a:stCxn id="210" idx="2"/>
                <a:endCxn id="234" idx="1"/>
              </p:cNvCxnSpPr>
              <p:nvPr/>
            </p:nvCxnSpPr>
            <p:spPr>
              <a:xfrm rot="16200000" flipH="1">
                <a:off x="3469369" y="4043326"/>
                <a:ext cx="582926" cy="174882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5" name="꺾인 연결선 152"/>
              <p:cNvCxnSpPr>
                <a:stCxn id="212" idx="2"/>
                <a:endCxn id="234" idx="1"/>
              </p:cNvCxnSpPr>
              <p:nvPr/>
            </p:nvCxnSpPr>
            <p:spPr>
              <a:xfrm rot="5400000">
                <a:off x="4955435" y="4306086"/>
                <a:ext cx="582926" cy="122330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6" name="꺾인 연결선 162"/>
              <p:cNvCxnSpPr>
                <a:stCxn id="216" idx="2"/>
                <a:endCxn id="214" idx="0"/>
              </p:cNvCxnSpPr>
              <p:nvPr/>
            </p:nvCxnSpPr>
            <p:spPr>
              <a:xfrm rot="5400000">
                <a:off x="3074068" y="2087189"/>
                <a:ext cx="909637" cy="3319800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7" name="꺾인 연결선 163"/>
              <p:cNvCxnSpPr>
                <a:stCxn id="216" idx="2"/>
                <a:endCxn id="206" idx="0"/>
              </p:cNvCxnSpPr>
              <p:nvPr/>
            </p:nvCxnSpPr>
            <p:spPr>
              <a:xfrm rot="5400000">
                <a:off x="4590493" y="3595982"/>
                <a:ext cx="902005" cy="294582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8" name="꺾인 연결선 164"/>
              <p:cNvCxnSpPr>
                <a:stCxn id="216" idx="2"/>
                <a:endCxn id="210" idx="0"/>
              </p:cNvCxnSpPr>
              <p:nvPr/>
            </p:nvCxnSpPr>
            <p:spPr>
              <a:xfrm rot="5400000">
                <a:off x="3586601" y="2592090"/>
                <a:ext cx="902005" cy="230236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9" name="꺾인 연결선 165"/>
              <p:cNvCxnSpPr>
                <a:stCxn id="216" idx="2"/>
                <a:endCxn id="212" idx="0"/>
              </p:cNvCxnSpPr>
              <p:nvPr/>
            </p:nvCxnSpPr>
            <p:spPr>
              <a:xfrm rot="16200000" flipH="1">
                <a:off x="5072666" y="3408390"/>
                <a:ext cx="902005" cy="66976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0" name="꺾인 연결선 164"/>
              <p:cNvCxnSpPr>
                <a:stCxn id="216" idx="2"/>
                <a:endCxn id="204" idx="0"/>
              </p:cNvCxnSpPr>
              <p:nvPr/>
            </p:nvCxnSpPr>
            <p:spPr>
              <a:xfrm rot="16200000" flipH="1">
                <a:off x="5572172" y="2908885"/>
                <a:ext cx="902005" cy="166877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1" name="꺾인 연결선 151"/>
              <p:cNvCxnSpPr>
                <a:stCxn id="208" idx="2"/>
                <a:endCxn id="234" idx="1"/>
              </p:cNvCxnSpPr>
              <p:nvPr/>
            </p:nvCxnSpPr>
            <p:spPr>
              <a:xfrm rot="16200000" flipH="1">
                <a:off x="3984041" y="4557998"/>
                <a:ext cx="582926" cy="719481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2" name="꺾인 연결선 151"/>
              <p:cNvCxnSpPr>
                <a:stCxn id="216" idx="2"/>
                <a:endCxn id="208" idx="0"/>
              </p:cNvCxnSpPr>
              <p:nvPr/>
            </p:nvCxnSpPr>
            <p:spPr>
              <a:xfrm rot="5400000">
                <a:off x="4101273" y="3106762"/>
                <a:ext cx="902005" cy="1273022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sp>
            <p:nvSpPr>
              <p:cNvPr id="183" name="TextBox 182"/>
              <p:cNvSpPr txBox="1"/>
              <p:nvPr/>
            </p:nvSpPr>
            <p:spPr>
              <a:xfrm>
                <a:off x="3309346" y="3174267"/>
                <a:ext cx="1211738" cy="90483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2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Reverse Proxy</a:t>
                </a:r>
              </a:p>
            </p:txBody>
          </p:sp>
          <p:cxnSp>
            <p:nvCxnSpPr>
              <p:cNvPr id="184" name="꺾인 연결선 164"/>
              <p:cNvCxnSpPr>
                <a:stCxn id="216" idx="2"/>
                <a:endCxn id="202" idx="0"/>
              </p:cNvCxnSpPr>
              <p:nvPr/>
            </p:nvCxnSpPr>
            <p:spPr>
              <a:xfrm rot="16200000" flipH="1">
                <a:off x="6058956" y="2422100"/>
                <a:ext cx="902005" cy="264234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5" name="꺾인 연결선 164"/>
              <p:cNvCxnSpPr>
                <a:stCxn id="216" idx="2"/>
                <a:endCxn id="200" idx="0"/>
              </p:cNvCxnSpPr>
              <p:nvPr/>
            </p:nvCxnSpPr>
            <p:spPr>
              <a:xfrm rot="16200000" flipH="1">
                <a:off x="6553482" y="1927574"/>
                <a:ext cx="902005" cy="363139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6" name="꺾인 연결선 152"/>
              <p:cNvCxnSpPr>
                <a:stCxn id="204" idx="2"/>
                <a:endCxn id="234" idx="1"/>
              </p:cNvCxnSpPr>
              <p:nvPr/>
            </p:nvCxnSpPr>
            <p:spPr>
              <a:xfrm rot="5400000">
                <a:off x="5454941" y="3806581"/>
                <a:ext cx="582926" cy="222231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7" name="꺾인 연결선 152"/>
              <p:cNvCxnSpPr>
                <a:stCxn id="202" idx="2"/>
                <a:endCxn id="234" idx="1"/>
              </p:cNvCxnSpPr>
              <p:nvPr/>
            </p:nvCxnSpPr>
            <p:spPr>
              <a:xfrm rot="5400000">
                <a:off x="5941725" y="3319796"/>
                <a:ext cx="582926" cy="319588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8" name="꺾인 연결선 152"/>
              <p:cNvCxnSpPr>
                <a:stCxn id="200" idx="2"/>
                <a:endCxn id="234" idx="1"/>
              </p:cNvCxnSpPr>
              <p:nvPr/>
            </p:nvCxnSpPr>
            <p:spPr>
              <a:xfrm rot="5400000">
                <a:off x="6436251" y="2825270"/>
                <a:ext cx="582926" cy="4184938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</p:grpSp>
      </p:grpSp>
      <p:sp>
        <p:nvSpPr>
          <p:cNvPr id="77" name="Rectangle 2"/>
          <p:cNvSpPr/>
          <p:nvPr/>
        </p:nvSpPr>
        <p:spPr>
          <a:xfrm>
            <a:off x="242679" y="1760832"/>
            <a:ext cx="5761882" cy="1077183"/>
          </a:xfrm>
          <a:prstGeom prst="rect">
            <a:avLst/>
          </a:prstGeom>
          <a:solidFill>
            <a:srgbClr val="FFCC00">
              <a:alpha val="50196"/>
            </a:srgbClr>
          </a:solidFill>
          <a:ln w="25400" cap="flat" cmpd="sng" algn="ctr">
            <a:solidFill>
              <a:srgbClr val="FFCC00"/>
            </a:solidFill>
            <a:prstDash val="solid"/>
          </a:ln>
          <a:effectLst/>
        </p:spPr>
        <p:txBody>
          <a:bodyPr lIns="107287" tIns="53643" rIns="107287" bIns="53643" rtlCol="0" anchor="ctr"/>
          <a:lstStyle/>
          <a:p>
            <a:pPr marL="0" marR="0" lvl="0" indent="0" algn="ctr" defTabSz="12102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82" name="그림 5"/>
          <p:cNvPicPr>
            <a:picLocks noChangeAspect="1"/>
          </p:cNvPicPr>
          <p:nvPr/>
        </p:nvPicPr>
        <p:blipFill rotWithShape="1">
          <a:blip r:embed="rId6"/>
          <a:srcRect l="2858" t="5787" b="-1"/>
          <a:stretch/>
        </p:blipFill>
        <p:spPr>
          <a:xfrm>
            <a:off x="4657279" y="4377283"/>
            <a:ext cx="1552594" cy="12600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75" y="4400318"/>
            <a:ext cx="2430767" cy="1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215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WS </a:t>
            </a:r>
            <a:r>
              <a:rPr lang="ko-KR" altLang="en-US" dirty="0">
                <a:latin typeface="3ds" panose="02000503020000020004" pitchFamily="50" charset="0"/>
              </a:rPr>
              <a:t>다운로드 및 설정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Apache </a:t>
            </a:r>
            <a:r>
              <a:rPr lang="en-US" altLang="ko-KR" dirty="0" err="1">
                <a:latin typeface="3ds" panose="02000503020000020004" pitchFamily="50" charset="0"/>
              </a:rPr>
              <a:t>Httpd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Apache </a:t>
            </a:r>
            <a:r>
              <a:rPr lang="en-US" altLang="ko-KR" dirty="0" err="1">
                <a:latin typeface="3ds" panose="02000503020000020004" pitchFamily="50" charset="0"/>
              </a:rPr>
              <a:t>Httpd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설정</a:t>
            </a:r>
          </a:p>
          <a:p>
            <a:r>
              <a:rPr lang="ko-KR" altLang="en-US" dirty="0">
                <a:latin typeface="3ds" panose="02000503020000020004" pitchFamily="50" charset="0"/>
              </a:rPr>
              <a:t>인증서 생성</a:t>
            </a:r>
          </a:p>
          <a:p>
            <a:r>
              <a:rPr lang="ko-KR" altLang="en-US" dirty="0">
                <a:latin typeface="3ds" panose="02000503020000020004" pitchFamily="50" charset="0"/>
              </a:rPr>
              <a:t>인증서 </a:t>
            </a:r>
            <a:r>
              <a:rPr lang="en-US" altLang="ko-KR" dirty="0">
                <a:latin typeface="3ds" panose="02000503020000020004" pitchFamily="50" charset="0"/>
              </a:rPr>
              <a:t>Import</a:t>
            </a:r>
          </a:p>
          <a:p>
            <a:r>
              <a:rPr lang="ko-KR" altLang="en-US" dirty="0">
                <a:latin typeface="3ds" panose="02000503020000020004" pitchFamily="50" charset="0"/>
              </a:rPr>
              <a:t>인증서 설치</a:t>
            </a:r>
          </a:p>
        </p:txBody>
      </p:sp>
    </p:spTree>
    <p:extLst>
      <p:ext uri="{BB962C8B-B14F-4D97-AF65-F5344CB8AC3E}">
        <p14:creationId xmlns:p14="http://schemas.microsoft.com/office/powerpoint/2010/main" val="39334482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 </a:t>
            </a:r>
            <a:r>
              <a:rPr lang="ko-KR" altLang="en-US" dirty="0"/>
              <a:t>다운로드 및 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Overview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본 가이드에서는 </a:t>
            </a:r>
            <a:r>
              <a:rPr lang="en-US" altLang="ko-KR" dirty="0">
                <a:latin typeface="3ds" panose="02000503020000020004" pitchFamily="50" charset="0"/>
              </a:rPr>
              <a:t>httpd-2.4.53-o111n-x64-vs17.zip </a:t>
            </a:r>
            <a:r>
              <a:rPr lang="ko-KR" altLang="en-US" dirty="0">
                <a:latin typeface="3ds" panose="02000503020000020004" pitchFamily="50" charset="0"/>
              </a:rPr>
              <a:t>버전을 사용하며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ko-KR" altLang="en-US" dirty="0">
                <a:latin typeface="3ds" panose="02000503020000020004" pitchFamily="50" charset="0"/>
              </a:rPr>
              <a:t>아래 방법을 통해 다운로드할 수 있습니다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Apache</a:t>
            </a:r>
            <a:r>
              <a:rPr lang="ko-KR" altLang="en-US" dirty="0">
                <a:solidFill>
                  <a:srgbClr val="FF0000"/>
                </a:solidFill>
                <a:latin typeface="3ds" panose="02000503020000020004" pitchFamily="50" charset="0"/>
              </a:rPr>
              <a:t>는 항상 최신 버전을 사용할 것</a:t>
            </a:r>
            <a:r>
              <a:rPr lang="en-US" altLang="ko-KR" dirty="0">
                <a:solidFill>
                  <a:srgbClr val="FF0000"/>
                </a:solidFill>
                <a:latin typeface="3ds" panose="02000503020000020004" pitchFamily="50" charset="0"/>
              </a:rPr>
              <a:t>!</a:t>
            </a:r>
          </a:p>
          <a:p>
            <a:endParaRPr lang="en-US" altLang="ko-KR" dirty="0">
              <a:latin typeface="3ds" panose="02000503020000020004" pitchFamily="50" charset="0"/>
            </a:endParaRPr>
          </a:p>
          <a:p>
            <a:r>
              <a:rPr lang="ko-KR" altLang="en-US" dirty="0">
                <a:latin typeface="3ds" panose="02000503020000020004" pitchFamily="50" charset="0"/>
              </a:rPr>
              <a:t>다운로드 경로</a:t>
            </a:r>
            <a:r>
              <a:rPr lang="en-US" altLang="ko-KR" dirty="0">
                <a:latin typeface="3ds" panose="02000503020000020004" pitchFamily="50" charset="0"/>
              </a:rPr>
              <a:t>: </a:t>
            </a:r>
            <a:r>
              <a:rPr lang="en-US" altLang="ko-KR" dirty="0">
                <a:latin typeface="3ds" panose="02000503020000020004" pitchFamily="50" charset="0"/>
                <a:hlinkClick r:id="rId2"/>
              </a:rPr>
              <a:t>https://www.apachehaus.com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필요 시 </a:t>
            </a:r>
            <a:r>
              <a:rPr lang="en-US" altLang="ko-KR" dirty="0">
                <a:latin typeface="3ds" panose="02000503020000020004" pitchFamily="50" charset="0"/>
              </a:rPr>
              <a:t>Apache</a:t>
            </a:r>
            <a:r>
              <a:rPr lang="ko-KR" altLang="en-US" dirty="0">
                <a:latin typeface="3ds" panose="02000503020000020004" pitchFamily="50" charset="0"/>
              </a:rPr>
              <a:t>의 실행 환경을 설치 </a:t>
            </a:r>
            <a:r>
              <a:rPr lang="en-US" altLang="ko-KR" dirty="0">
                <a:latin typeface="3ds" panose="02000503020000020004" pitchFamily="50" charset="0"/>
              </a:rPr>
              <a:t>(VC14 = VC++ 2015)</a:t>
            </a:r>
          </a:p>
          <a:p>
            <a:endParaRPr lang="en-US" altLang="ko-KR" dirty="0">
              <a:latin typeface="3ds" panose="02000503020000020004" pitchFamily="50" charset="0"/>
            </a:endParaRPr>
          </a:p>
          <a:p>
            <a:r>
              <a:rPr lang="en-US" altLang="ko-KR" dirty="0">
                <a:latin typeface="3ds" panose="02000503020000020004" pitchFamily="50" charset="0"/>
              </a:rPr>
              <a:t>Apache </a:t>
            </a:r>
            <a:r>
              <a:rPr lang="ko-KR" altLang="en-US" dirty="0">
                <a:latin typeface="3ds" panose="02000503020000020004" pitchFamily="50" charset="0"/>
              </a:rPr>
              <a:t>실행 </a:t>
            </a:r>
            <a:r>
              <a:rPr lang="en-US" altLang="ko-KR" dirty="0">
                <a:latin typeface="3ds" panose="02000503020000020004" pitchFamily="50" charset="0"/>
              </a:rPr>
              <a:t>Error </a:t>
            </a:r>
            <a:r>
              <a:rPr lang="ko-KR" altLang="en-US" dirty="0">
                <a:latin typeface="3ds" panose="02000503020000020004" pitchFamily="50" charset="0"/>
              </a:rPr>
              <a:t>시 참고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80 </a:t>
            </a:r>
            <a:r>
              <a:rPr lang="ko-KR" altLang="en-US" dirty="0">
                <a:latin typeface="3ds" panose="02000503020000020004" pitchFamily="50" charset="0"/>
              </a:rPr>
              <a:t>포트를 다른 프로그램이 사용하고 있을 경우 </a:t>
            </a:r>
            <a:r>
              <a:rPr lang="en-US" altLang="ko-KR" dirty="0">
                <a:latin typeface="3ds" panose="02000503020000020004" pitchFamily="50" charset="0"/>
              </a:rPr>
              <a:t>Apache </a:t>
            </a:r>
            <a:r>
              <a:rPr lang="ko-KR" altLang="en-US" dirty="0">
                <a:latin typeface="3ds" panose="02000503020000020004" pitchFamily="50" charset="0"/>
              </a:rPr>
              <a:t>실행 </a:t>
            </a:r>
            <a:r>
              <a:rPr lang="en-US" altLang="ko-KR" dirty="0">
                <a:latin typeface="3ds" panose="02000503020000020004" pitchFamily="50" charset="0"/>
              </a:rPr>
              <a:t>Error </a:t>
            </a:r>
            <a:r>
              <a:rPr lang="ko-KR" altLang="en-US" dirty="0">
                <a:latin typeface="3ds" panose="02000503020000020004" pitchFamily="50" charset="0"/>
              </a:rPr>
              <a:t>발생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80</a:t>
            </a:r>
            <a:r>
              <a:rPr lang="ko-KR" altLang="en-US" dirty="0">
                <a:latin typeface="3ds" panose="02000503020000020004" pitchFamily="50" charset="0"/>
              </a:rPr>
              <a:t>포트를 사용하고 있는 프로그램 확인 </a:t>
            </a:r>
            <a:r>
              <a:rPr lang="en-US" altLang="ko-KR" dirty="0">
                <a:latin typeface="3ds" panose="02000503020000020004" pitchFamily="50" charset="0"/>
              </a:rPr>
              <a:t>:  </a:t>
            </a:r>
            <a:r>
              <a:rPr lang="en-US" altLang="ko-KR" dirty="0" err="1">
                <a:latin typeface="3ds" panose="02000503020000020004" pitchFamily="50" charset="0"/>
              </a:rPr>
              <a:t>Cmd</a:t>
            </a:r>
            <a:r>
              <a:rPr lang="ko-KR" altLang="en-US" dirty="0">
                <a:latin typeface="3ds" panose="02000503020000020004" pitchFamily="50" charset="0"/>
              </a:rPr>
              <a:t>창 실행 후 </a:t>
            </a:r>
            <a:r>
              <a:rPr lang="en-US" altLang="ko-KR" dirty="0" err="1">
                <a:latin typeface="3ds" panose="02000503020000020004" pitchFamily="50" charset="0"/>
              </a:rPr>
              <a:t>netstat</a:t>
            </a:r>
            <a:r>
              <a:rPr lang="en-US" altLang="ko-KR" dirty="0">
                <a:latin typeface="3ds" panose="02000503020000020004" pitchFamily="50" charset="0"/>
              </a:rPr>
              <a:t> –a –b | find “80” or using utility </a:t>
            </a:r>
            <a:r>
              <a:rPr lang="ko-KR" altLang="en-US" dirty="0">
                <a:latin typeface="3ds" panose="02000503020000020004" pitchFamily="50" charset="0"/>
              </a:rPr>
              <a:t>명령어 입력</a:t>
            </a:r>
          </a:p>
          <a:p>
            <a:endParaRPr lang="ko-KR" altLang="en-US" dirty="0">
              <a:latin typeface="3ds" panose="02000503020000020004" pitchFamily="50" charset="0"/>
            </a:endParaRPr>
          </a:p>
          <a:p>
            <a:r>
              <a:rPr lang="en-US" altLang="ko-KR" dirty="0">
                <a:latin typeface="3ds" panose="02000503020000020004" pitchFamily="50" charset="0"/>
              </a:rPr>
              <a:t>80 </a:t>
            </a:r>
            <a:r>
              <a:rPr lang="ko-KR" altLang="en-US" dirty="0">
                <a:latin typeface="3ds" panose="02000503020000020004" pitchFamily="50" charset="0"/>
              </a:rPr>
              <a:t>포트를 변경할 수 없을 경우 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 err="1">
                <a:latin typeface="3ds" panose="02000503020000020004" pitchFamily="50" charset="0"/>
              </a:rPr>
              <a:t>httpd.conf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파일에 있는 ”</a:t>
            </a:r>
            <a:r>
              <a:rPr lang="en-US" altLang="ko-KR" dirty="0">
                <a:latin typeface="3ds" panose="02000503020000020004" pitchFamily="50" charset="0"/>
              </a:rPr>
              <a:t>Listen 80” </a:t>
            </a:r>
            <a:r>
              <a:rPr lang="ko-KR" altLang="en-US" dirty="0">
                <a:latin typeface="3ds" panose="02000503020000020004" pitchFamily="50" charset="0"/>
              </a:rPr>
              <a:t>을 ”</a:t>
            </a:r>
            <a:r>
              <a:rPr lang="en-US" altLang="ko-KR" dirty="0">
                <a:latin typeface="3ds" panose="02000503020000020004" pitchFamily="50" charset="0"/>
              </a:rPr>
              <a:t>Listen 81” </a:t>
            </a:r>
            <a:r>
              <a:rPr lang="ko-KR" altLang="en-US" dirty="0">
                <a:latin typeface="3ds" panose="02000503020000020004" pitchFamily="50" charset="0"/>
              </a:rPr>
              <a:t>으로 바꿀 것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4671" y="635388"/>
            <a:ext cx="3618225" cy="4385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Program Directories Server H/W &amp; S/W Requirements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을 통해 항상 현재 플랫폼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Apache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버전과 호환되는지 확인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8418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 overview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Overview</a:t>
            </a:r>
          </a:p>
          <a:p>
            <a:pPr lvl="1"/>
            <a:r>
              <a:rPr lang="ko-KR" altLang="en-US" dirty="0">
                <a:latin typeface="3ds" panose="02000503020000020004" pitchFamily="50" charset="0"/>
              </a:rPr>
              <a:t>본 가이드에서는 관리의 편의를 위해 아래와 같은 폴더 구조로 </a:t>
            </a:r>
            <a:r>
              <a:rPr lang="en-US" altLang="ko-KR" dirty="0">
                <a:latin typeface="3ds" panose="02000503020000020004" pitchFamily="50" charset="0"/>
              </a:rPr>
              <a:t>WS(Apache </a:t>
            </a:r>
            <a:r>
              <a:rPr lang="en-US" altLang="ko-KR" dirty="0" err="1">
                <a:latin typeface="3ds" panose="02000503020000020004" pitchFamily="50" charset="0"/>
              </a:rPr>
              <a:t>Httpd</a:t>
            </a:r>
            <a:r>
              <a:rPr lang="en-US" altLang="ko-KR" dirty="0">
                <a:latin typeface="3ds" panose="02000503020000020004" pitchFamily="50" charset="0"/>
              </a:rPr>
              <a:t>)</a:t>
            </a:r>
            <a:r>
              <a:rPr lang="ko-KR" altLang="en-US" dirty="0">
                <a:latin typeface="3ds" panose="02000503020000020004" pitchFamily="50" charset="0"/>
              </a:rPr>
              <a:t>를 관리합니다</a:t>
            </a:r>
            <a:r>
              <a:rPr lang="en-US" altLang="ko-KR" dirty="0">
                <a:solidFill>
                  <a:srgbClr val="FF3399"/>
                </a:solidFill>
                <a:latin typeface="3ds" panose="02000503020000020004" pitchFamily="50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6219" b="31623"/>
          <a:stretch/>
        </p:blipFill>
        <p:spPr>
          <a:xfrm>
            <a:off x="551107" y="1633534"/>
            <a:ext cx="4510440" cy="2725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1496" y="2285874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3ds" panose="02000503020000020004" pitchFamily="50" charset="0"/>
              </a:rPr>
              <a:t>C:\Apache24</a:t>
            </a:r>
          </a:p>
          <a:p>
            <a:r>
              <a:rPr lang="en-US" altLang="ko-KR" sz="1000" dirty="0">
                <a:latin typeface="3ds" panose="02000503020000020004" pitchFamily="50" charset="0"/>
              </a:rPr>
              <a:t>WS(Apache </a:t>
            </a:r>
            <a:r>
              <a:rPr lang="en-US" altLang="ko-KR" sz="1000" dirty="0" err="1">
                <a:latin typeface="3ds" panose="02000503020000020004" pitchFamily="50" charset="0"/>
              </a:rPr>
              <a:t>Httpd</a:t>
            </a:r>
            <a:r>
              <a:rPr lang="en-US" altLang="ko-KR" sz="1000" dirty="0">
                <a:latin typeface="3ds" panose="02000503020000020004" pitchFamily="50" charset="0"/>
              </a:rPr>
              <a:t>)</a:t>
            </a:r>
            <a:r>
              <a:rPr lang="ko-KR" altLang="en-US" sz="1000" dirty="0">
                <a:latin typeface="3ds" panose="02000503020000020004" pitchFamily="50" charset="0"/>
              </a:rPr>
              <a:t>를 설치</a:t>
            </a:r>
          </a:p>
        </p:txBody>
      </p:sp>
      <p:sp>
        <p:nvSpPr>
          <p:cNvPr id="8" name="직사각형 5"/>
          <p:cNvSpPr/>
          <p:nvPr/>
        </p:nvSpPr>
        <p:spPr>
          <a:xfrm>
            <a:off x="1626728" y="2937051"/>
            <a:ext cx="582591" cy="209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5147823" y="3512700"/>
            <a:ext cx="3862065" cy="49696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Embedded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+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는 각 서비스의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win_b64\code\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존재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 Ex) C:\R2022x\3DComment\win_b64\code\tomee</a:t>
            </a:r>
          </a:p>
        </p:txBody>
      </p:sp>
    </p:spTree>
    <p:extLst>
      <p:ext uri="{BB962C8B-B14F-4D97-AF65-F5344CB8AC3E}">
        <p14:creationId xmlns:p14="http://schemas.microsoft.com/office/powerpoint/2010/main" val="18750412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hosts </a:t>
            </a:r>
            <a:r>
              <a:rPr lang="ko-KR" altLang="en-US" dirty="0">
                <a:latin typeface="3ds" panose="02000503020000020004" pitchFamily="50" charset="0"/>
              </a:rPr>
              <a:t>파일 설정</a:t>
            </a:r>
            <a:endParaRPr lang="en-US" altLang="ko-KR" dirty="0">
              <a:solidFill>
                <a:srgbClr val="FF339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959" y="3889122"/>
            <a:ext cx="2396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hosts </a:t>
            </a:r>
            <a:r>
              <a:rPr lang="ko-KR" altLang="en-US" sz="1000" b="1" dirty="0">
                <a:latin typeface="3ds" panose="02000503020000020004" pitchFamily="50" charset="0"/>
              </a:rPr>
              <a:t>파일을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C:\Windows\System32\drivers\etc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43758" b="29434"/>
          <a:stretch/>
        </p:blipFill>
        <p:spPr>
          <a:xfrm>
            <a:off x="449959" y="1489534"/>
            <a:ext cx="3564305" cy="2277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342" y="211192"/>
            <a:ext cx="2558034" cy="26704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1342" y="2979848"/>
            <a:ext cx="383791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각 서비스의 </a:t>
            </a:r>
            <a:r>
              <a:rPr lang="en-US" altLang="ko-KR" sz="1000" b="1" dirty="0">
                <a:latin typeface="3ds" panose="02000503020000020004" pitchFamily="50" charset="0"/>
              </a:rPr>
              <a:t>endpoints</a:t>
            </a:r>
            <a:r>
              <a:rPr lang="ko-KR" altLang="en-US" sz="1000" b="1" dirty="0">
                <a:latin typeface="3ds" panose="02000503020000020004" pitchFamily="50" charset="0"/>
              </a:rPr>
              <a:t>를 기입 후 저장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XXX.XXX.XXX.XXX    3dpassport.3ds.localdomain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XXX.XXX.XXX.XXX    3dspace.3ds.localdomain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XXX.XXX.XXX.XXX    3ddashboard.3ds.localdomain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XXX.XXX.XXX.XXX    untrusted.3ddashboard.3ds.localdomain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XXX.XXX.XXX.XXX    3dsearch.3ds.localdomain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XXX.XXX.XXX.XXX    fulltextsearch.3ds.localdomain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XXX.XXX.XXX.XXX    3dcomment.3ds.localdomain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XXX.XXX.XXX.XXX    3dnotification.3ds.localdomain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XXX.XXX.XXX.XXX    3dswym.3ds.localdomain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XXX.XXX.XXX.XXX    3dswymsearch.3ds.localdomain</a:t>
            </a:r>
          </a:p>
        </p:txBody>
      </p:sp>
      <p:sp>
        <p:nvSpPr>
          <p:cNvPr id="11" name="Isosceles Triangle 10"/>
          <p:cNvSpPr/>
          <p:nvPr/>
        </p:nvSpPr>
        <p:spPr>
          <a:xfrm rot="5400000">
            <a:off x="3854187" y="2131103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4641342" y="4764952"/>
            <a:ext cx="2663730" cy="28745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XXX.XXX.XXX.XXX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는 서버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IP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의미 함</a:t>
            </a:r>
          </a:p>
        </p:txBody>
      </p:sp>
      <p:grpSp>
        <p:nvGrpSpPr>
          <p:cNvPr id="13" name="그룹 25"/>
          <p:cNvGrpSpPr/>
          <p:nvPr/>
        </p:nvGrpSpPr>
        <p:grpSpPr>
          <a:xfrm>
            <a:off x="1231374" y="2460823"/>
            <a:ext cx="758293" cy="365419"/>
            <a:chOff x="5467387" y="3238818"/>
            <a:chExt cx="758293" cy="365419"/>
          </a:xfrm>
        </p:grpSpPr>
        <p:sp>
          <p:nvSpPr>
            <p:cNvPr id="14" name="직사각형 16"/>
            <p:cNvSpPr/>
            <p:nvPr/>
          </p:nvSpPr>
          <p:spPr>
            <a:xfrm>
              <a:off x="5662339" y="3449311"/>
              <a:ext cx="563341" cy="1549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5" name="타원 30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31"/>
          <p:cNvGrpSpPr/>
          <p:nvPr/>
        </p:nvGrpSpPr>
        <p:grpSpPr>
          <a:xfrm>
            <a:off x="2093109" y="3079740"/>
            <a:ext cx="1586620" cy="360974"/>
            <a:chOff x="5467387" y="3238818"/>
            <a:chExt cx="1586620" cy="360974"/>
          </a:xfrm>
        </p:grpSpPr>
        <p:sp>
          <p:nvSpPr>
            <p:cNvPr id="17" name="직사각형 16"/>
            <p:cNvSpPr/>
            <p:nvPr/>
          </p:nvSpPr>
          <p:spPr>
            <a:xfrm>
              <a:off x="5664149" y="3429373"/>
              <a:ext cx="1389858" cy="1704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8" name="타원 33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74" y="3387564"/>
            <a:ext cx="257309" cy="25730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6"/>
          <p:cNvSpPr/>
          <p:nvPr/>
        </p:nvSpPr>
        <p:spPr>
          <a:xfrm>
            <a:off x="4651953" y="1991476"/>
            <a:ext cx="1986591" cy="757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21" name="타원 61"/>
          <p:cNvSpPr/>
          <p:nvPr/>
        </p:nvSpPr>
        <p:spPr>
          <a:xfrm>
            <a:off x="4482481" y="1816725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3971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Apache </a:t>
            </a:r>
            <a:r>
              <a:rPr lang="en-US" altLang="ko-KR" dirty="0" err="1">
                <a:latin typeface="3ds" panose="02000503020000020004" pitchFamily="50" charset="0"/>
              </a:rPr>
              <a:t>Httpd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압축 해제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Apache24 </a:t>
            </a:r>
            <a:r>
              <a:rPr lang="ko-KR" altLang="en-US" dirty="0">
                <a:latin typeface="3ds" panose="02000503020000020004" pitchFamily="50" charset="0"/>
              </a:rPr>
              <a:t>폴더 배포</a:t>
            </a:r>
          </a:p>
          <a:p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343" y="3765270"/>
            <a:ext cx="1569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Apache </a:t>
            </a:r>
            <a:r>
              <a:rPr lang="en-US" altLang="ko-KR" sz="1000" b="1" dirty="0" err="1">
                <a:latin typeface="3ds" panose="02000503020000020004" pitchFamily="50" charset="0"/>
              </a:rPr>
              <a:t>Httpd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압축 해제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-1" t="-1" r="49928" b="49912"/>
          <a:stretch/>
        </p:blipFill>
        <p:spPr>
          <a:xfrm>
            <a:off x="474343" y="1852197"/>
            <a:ext cx="3642725" cy="1807374"/>
          </a:xfrm>
          <a:prstGeom prst="rect">
            <a:avLst/>
          </a:prstGeom>
        </p:spPr>
      </p:pic>
      <p:grpSp>
        <p:nvGrpSpPr>
          <p:cNvPr id="23" name="그룹 31"/>
          <p:cNvGrpSpPr/>
          <p:nvPr/>
        </p:nvGrpSpPr>
        <p:grpSpPr>
          <a:xfrm>
            <a:off x="1905967" y="3024784"/>
            <a:ext cx="878404" cy="360974"/>
            <a:chOff x="5467387" y="3238818"/>
            <a:chExt cx="878404" cy="360974"/>
          </a:xfrm>
        </p:grpSpPr>
        <p:sp>
          <p:nvSpPr>
            <p:cNvPr id="24" name="직사각형 16"/>
            <p:cNvSpPr/>
            <p:nvPr/>
          </p:nvSpPr>
          <p:spPr>
            <a:xfrm>
              <a:off x="5664148" y="3429373"/>
              <a:ext cx="681643" cy="1704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5" name="타원 33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r="49452" b="24245"/>
          <a:stretch/>
        </p:blipFill>
        <p:spPr>
          <a:xfrm>
            <a:off x="5194703" y="1769294"/>
            <a:ext cx="3287243" cy="2443553"/>
          </a:xfrm>
          <a:prstGeom prst="rect">
            <a:avLst/>
          </a:prstGeom>
        </p:spPr>
      </p:pic>
      <p:grpSp>
        <p:nvGrpSpPr>
          <p:cNvPr id="39" name="그룹 42"/>
          <p:cNvGrpSpPr/>
          <p:nvPr/>
        </p:nvGrpSpPr>
        <p:grpSpPr>
          <a:xfrm>
            <a:off x="6443559" y="2789244"/>
            <a:ext cx="878404" cy="360974"/>
            <a:chOff x="5467387" y="3238818"/>
            <a:chExt cx="878404" cy="360974"/>
          </a:xfrm>
        </p:grpSpPr>
        <p:sp>
          <p:nvSpPr>
            <p:cNvPr id="40" name="직사각형 16"/>
            <p:cNvSpPr/>
            <p:nvPr/>
          </p:nvSpPr>
          <p:spPr>
            <a:xfrm>
              <a:off x="5664148" y="3429373"/>
              <a:ext cx="681643" cy="170419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1" name="타원 44"/>
            <p:cNvSpPr/>
            <p:nvPr/>
          </p:nvSpPr>
          <p:spPr>
            <a:xfrm>
              <a:off x="5467387" y="3238818"/>
              <a:ext cx="288000" cy="288000"/>
            </a:xfrm>
            <a:prstGeom prst="ellipse">
              <a:avLst/>
            </a:prstGeom>
            <a:solidFill>
              <a:srgbClr val="00187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2" name="위로 구부러진 화살표 5"/>
          <p:cNvSpPr/>
          <p:nvPr/>
        </p:nvSpPr>
        <p:spPr>
          <a:xfrm rot="21393318">
            <a:off x="2632036" y="3293903"/>
            <a:ext cx="4333679" cy="484939"/>
          </a:xfrm>
          <a:prstGeom prst="curvedUpArrow">
            <a:avLst>
              <a:gd name="adj1" fmla="val 14783"/>
              <a:gd name="adj2" fmla="val 49062"/>
              <a:gd name="adj3" fmla="val 23908"/>
            </a:avLst>
          </a:prstGeom>
          <a:solidFill>
            <a:srgbClr val="0B3F77"/>
          </a:solidFill>
          <a:ln w="25400" cap="flat" cmpd="sng" algn="ctr">
            <a:solidFill>
              <a:srgbClr val="0B3F7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94703" y="4264822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Apache24 </a:t>
            </a:r>
            <a:r>
              <a:rPr lang="ko-KR" altLang="en-US" sz="1000" b="1" dirty="0">
                <a:latin typeface="3ds" panose="02000503020000020004" pitchFamily="50" charset="0"/>
              </a:rPr>
              <a:t>폴더 배포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3ds" panose="02000503020000020004" pitchFamily="50" charset="0"/>
              </a:rPr>
              <a:t>압축 해제 폴더 </a:t>
            </a:r>
            <a:r>
              <a:rPr lang="en-US" altLang="ko-KR" sz="1000" dirty="0">
                <a:latin typeface="3ds" panose="02000503020000020004" pitchFamily="50" charset="0"/>
              </a:rPr>
              <a:t>Apache24 </a:t>
            </a:r>
            <a:r>
              <a:rPr lang="ko-KR" altLang="en-US" sz="1000" dirty="0">
                <a:latin typeface="3ds" panose="02000503020000020004" pitchFamily="50" charset="0"/>
              </a:rPr>
              <a:t>폴더를 </a:t>
            </a:r>
            <a:r>
              <a:rPr lang="en-US" altLang="ko-KR" sz="1000" dirty="0">
                <a:latin typeface="3ds" panose="02000503020000020004" pitchFamily="50" charset="0"/>
              </a:rPr>
              <a:t>C:\Apache24 </a:t>
            </a:r>
            <a:r>
              <a:rPr lang="ko-KR" altLang="en-US" sz="1000" dirty="0">
                <a:latin typeface="3ds" panose="02000503020000020004" pitchFamily="50" charset="0"/>
              </a:rPr>
              <a:t>로 이동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5527342" y="109855"/>
            <a:ext cx="1920029" cy="1536972"/>
            <a:chOff x="5448094" y="-476066"/>
            <a:chExt cx="2911932" cy="2330984"/>
          </a:xfrm>
        </p:grpSpPr>
        <p:pic>
          <p:nvPicPr>
            <p:cNvPr id="44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2466" y="-476066"/>
              <a:ext cx="2877560" cy="23309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직사각형 2"/>
            <p:cNvSpPr/>
            <p:nvPr/>
          </p:nvSpPr>
          <p:spPr>
            <a:xfrm>
              <a:off x="5448094" y="689224"/>
              <a:ext cx="514332" cy="1611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4043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httpd.conf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파일 수정 </a:t>
            </a:r>
            <a:r>
              <a:rPr lang="en-US" altLang="ko-KR" dirty="0">
                <a:latin typeface="3ds" panose="02000503020000020004" pitchFamily="50" charset="0"/>
              </a:rPr>
              <a:t>(1 of 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363" y="4110776"/>
            <a:ext cx="31710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3ds" panose="02000503020000020004" pitchFamily="50" charset="0"/>
              </a:rPr>
              <a:t>httpd.conf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파일을 </a:t>
            </a:r>
            <a:r>
              <a:rPr lang="en-US" altLang="ko-KR" sz="1000" b="1" dirty="0">
                <a:latin typeface="3ds" panose="02000503020000020004" pitchFamily="50" charset="0"/>
              </a:rPr>
              <a:t>Text Editor</a:t>
            </a:r>
            <a:r>
              <a:rPr lang="ko-KR" altLang="en-US" sz="1000" b="1" dirty="0">
                <a:latin typeface="3ds" panose="02000503020000020004" pitchFamily="50" charset="0"/>
              </a:rPr>
              <a:t>로 </a:t>
            </a:r>
            <a:r>
              <a:rPr lang="en-US" altLang="ko-KR" sz="1000" b="1" dirty="0">
                <a:latin typeface="3ds" panose="02000503020000020004" pitchFamily="50" charset="0"/>
              </a:rPr>
              <a:t>Open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Apache </a:t>
            </a:r>
            <a:r>
              <a:rPr lang="en-US" altLang="ko-KR" sz="1000" dirty="0" err="1">
                <a:latin typeface="3ds" panose="02000503020000020004" pitchFamily="50" charset="0"/>
              </a:rPr>
              <a:t>httpd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ko-KR" altLang="en-US" sz="1000" dirty="0">
                <a:latin typeface="3ds" panose="02000503020000020004" pitchFamily="50" charset="0"/>
              </a:rPr>
              <a:t>서비스를 위해 </a:t>
            </a:r>
            <a:r>
              <a:rPr lang="en-US" altLang="ko-KR" sz="1000" dirty="0" err="1">
                <a:latin typeface="3ds" panose="02000503020000020004" pitchFamily="50" charset="0"/>
              </a:rPr>
              <a:t>httpd.conf</a:t>
            </a:r>
            <a:r>
              <a:rPr lang="ko-KR" altLang="en-US" sz="1000" dirty="0">
                <a:latin typeface="3ds" panose="02000503020000020004" pitchFamily="50" charset="0"/>
              </a:rPr>
              <a:t>파일 수정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C:\Apache24\conf\httpd.conf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02711" y="3956888"/>
            <a:ext cx="34491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mod_proxy.so </a:t>
            </a:r>
            <a:r>
              <a:rPr lang="ko-KR" altLang="en-US" sz="1000" b="1" dirty="0">
                <a:latin typeface="3ds" panose="02000503020000020004" pitchFamily="50" charset="0"/>
              </a:rPr>
              <a:t>주석 해제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ex) #</a:t>
            </a:r>
            <a:r>
              <a:rPr lang="en-US" altLang="ko-KR" sz="1000" dirty="0" err="1">
                <a:latin typeface="3ds" panose="02000503020000020004" pitchFamily="50" charset="0"/>
              </a:rPr>
              <a:t>LoadModule</a:t>
            </a:r>
            <a:r>
              <a:rPr lang="en-US" altLang="ko-KR" sz="1000" dirty="0">
                <a:latin typeface="3ds" panose="02000503020000020004" pitchFamily="50" charset="0"/>
              </a:rPr>
              <a:t> </a:t>
            </a:r>
            <a:r>
              <a:rPr lang="en-US" altLang="ko-KR" sz="1000" dirty="0" err="1">
                <a:latin typeface="3ds" panose="02000503020000020004" pitchFamily="50" charset="0"/>
              </a:rPr>
              <a:t>proxy_module</a:t>
            </a:r>
            <a:r>
              <a:rPr lang="en-US" altLang="ko-KR" sz="1000" dirty="0">
                <a:latin typeface="3ds" panose="02000503020000020004" pitchFamily="50" charset="0"/>
              </a:rPr>
              <a:t> modules/mod_proxy.so</a:t>
            </a:r>
            <a:r>
              <a:rPr lang="ko-KR" altLang="en-US" sz="1000" dirty="0"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latin typeface="3ds" panose="02000503020000020004" pitchFamily="50" charset="0"/>
              </a:rPr>
              <a:t>#</a:t>
            </a:r>
            <a:r>
              <a:rPr lang="ko-KR" altLang="en-US" sz="1000" dirty="0">
                <a:latin typeface="3ds" panose="02000503020000020004" pitchFamily="50" charset="0"/>
              </a:rPr>
              <a:t>제거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Text Editor</a:t>
            </a:r>
            <a:r>
              <a:rPr lang="ko-KR" altLang="en-US" sz="1000" dirty="0"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latin typeface="3ds" panose="02000503020000020004" pitchFamily="50" charset="0"/>
              </a:rPr>
              <a:t>mod_proxy.so</a:t>
            </a:r>
            <a:r>
              <a:rPr lang="ko-KR" altLang="en-US" sz="1000" dirty="0">
                <a:latin typeface="3ds" panose="02000503020000020004" pitchFamily="50" charset="0"/>
              </a:rPr>
              <a:t>를 검색 후</a:t>
            </a:r>
            <a:r>
              <a:rPr lang="en-US" altLang="ko-KR" sz="1000" dirty="0">
                <a:latin typeface="3ds" panose="02000503020000020004" pitchFamily="50" charset="0"/>
              </a:rPr>
              <a:t>, </a:t>
            </a:r>
            <a:r>
              <a:rPr lang="ko-KR" altLang="en-US" sz="1000" dirty="0">
                <a:latin typeface="3ds" panose="02000503020000020004" pitchFamily="50" charset="0"/>
              </a:rPr>
              <a:t>검색 결과의 맨 앞줄의 </a:t>
            </a:r>
            <a:r>
              <a:rPr lang="en-US" altLang="ko-KR" sz="1000" dirty="0">
                <a:latin typeface="3ds" panose="02000503020000020004" pitchFamily="50" charset="0"/>
              </a:rPr>
              <a:t>#</a:t>
            </a:r>
            <a:r>
              <a:rPr lang="ko-KR" altLang="en-US" sz="1000" dirty="0">
                <a:latin typeface="3ds" panose="02000503020000020004" pitchFamily="50" charset="0"/>
              </a:rPr>
              <a:t>을 제거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7" b="30281"/>
          <a:stretch/>
        </p:blipFill>
        <p:spPr>
          <a:xfrm>
            <a:off x="571363" y="1387692"/>
            <a:ext cx="3411381" cy="26388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r="39067" b="59337"/>
          <a:stretch/>
        </p:blipFill>
        <p:spPr>
          <a:xfrm>
            <a:off x="5302711" y="900862"/>
            <a:ext cx="3342843" cy="147297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r="39256" b="59480"/>
          <a:stretch/>
        </p:blipFill>
        <p:spPr>
          <a:xfrm>
            <a:off x="5302711" y="2424247"/>
            <a:ext cx="3332470" cy="1467788"/>
          </a:xfrm>
          <a:prstGeom prst="rect">
            <a:avLst/>
          </a:prstGeom>
        </p:spPr>
      </p:pic>
      <p:sp>
        <p:nvSpPr>
          <p:cNvPr id="33" name="Isosceles Triangle 32"/>
          <p:cNvSpPr/>
          <p:nvPr/>
        </p:nvSpPr>
        <p:spPr>
          <a:xfrm rot="5400000">
            <a:off x="4169111" y="2616256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/>
          <p:cNvSpPr/>
          <p:nvPr/>
        </p:nvSpPr>
        <p:spPr>
          <a:xfrm>
            <a:off x="6417969" y="2502202"/>
            <a:ext cx="1921359" cy="40982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예시 화면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다음 페이지부터 작업 수행</a:t>
            </a:r>
          </a:p>
        </p:txBody>
      </p:sp>
    </p:spTree>
    <p:extLst>
      <p:ext uri="{BB962C8B-B14F-4D97-AF65-F5344CB8AC3E}">
        <p14:creationId xmlns:p14="http://schemas.microsoft.com/office/powerpoint/2010/main" val="231545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47" y="983312"/>
            <a:ext cx="2739547" cy="3225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Business experience platform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79" name="Freeform 78"/>
          <p:cNvSpPr/>
          <p:nvPr/>
        </p:nvSpPr>
        <p:spPr>
          <a:xfrm>
            <a:off x="2892899" y="1169242"/>
            <a:ext cx="1201401" cy="286729"/>
          </a:xfrm>
          <a:custGeom>
            <a:avLst/>
            <a:gdLst>
              <a:gd name="connsiteX0" fmla="*/ 0 w 1532772"/>
              <a:gd name="connsiteY0" fmla="*/ 0 h 315764"/>
              <a:gd name="connsiteX1" fmla="*/ 934136 w 1532772"/>
              <a:gd name="connsiteY1" fmla="*/ 0 h 315764"/>
              <a:gd name="connsiteX2" fmla="*/ 1532772 w 1532772"/>
              <a:gd name="connsiteY2" fmla="*/ 315764 h 31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2772" h="315764">
                <a:moveTo>
                  <a:pt x="0" y="0"/>
                </a:moveTo>
                <a:lnTo>
                  <a:pt x="934136" y="0"/>
                </a:lnTo>
                <a:lnTo>
                  <a:pt x="1532772" y="315764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tailEnd type="oval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5386"/>
              </a:solidFill>
              <a:latin typeface="3ds" panose="02000503020000020004" pitchFamily="50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231648" y="2245896"/>
            <a:ext cx="3111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5386"/>
                </a:solidFill>
                <a:latin typeface="3ds" panose="02000503020000020004" pitchFamily="50" charset="0"/>
              </a:rPr>
              <a:t>Design, Build &amp; Simulate </a:t>
            </a:r>
          </a:p>
          <a:p>
            <a:pPr algn="r"/>
            <a:r>
              <a:rPr lang="en-US" sz="1050" dirty="0">
                <a:solidFill>
                  <a:srgbClr val="005386"/>
                </a:solidFill>
                <a:latin typeface="3ds" panose="02000503020000020004" pitchFamily="50" charset="0"/>
              </a:rPr>
              <a:t>the virtual product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-83368" y="3205899"/>
            <a:ext cx="32472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5386"/>
                </a:solidFill>
                <a:latin typeface="3ds" panose="02000503020000020004" pitchFamily="50" charset="0"/>
              </a:rPr>
              <a:t>Simulate, Operate &amp; Measure</a:t>
            </a:r>
          </a:p>
          <a:p>
            <a:pPr algn="r"/>
            <a:r>
              <a:rPr lang="en-US" sz="1050" dirty="0">
                <a:solidFill>
                  <a:srgbClr val="005386"/>
                </a:solidFill>
                <a:latin typeface="3ds" panose="02000503020000020004" pitchFamily="50" charset="0"/>
              </a:rPr>
              <a:t>the physical operations virtually </a:t>
            </a:r>
          </a:p>
        </p:txBody>
      </p:sp>
      <p:sp>
        <p:nvSpPr>
          <p:cNvPr id="82" name="Freeform 81"/>
          <p:cNvSpPr/>
          <p:nvPr/>
        </p:nvSpPr>
        <p:spPr>
          <a:xfrm>
            <a:off x="2835755" y="2437325"/>
            <a:ext cx="765386" cy="289784"/>
          </a:xfrm>
          <a:custGeom>
            <a:avLst/>
            <a:gdLst>
              <a:gd name="connsiteX0" fmla="*/ 0 w 1532772"/>
              <a:gd name="connsiteY0" fmla="*/ 0 h 315764"/>
              <a:gd name="connsiteX1" fmla="*/ 934136 w 1532772"/>
              <a:gd name="connsiteY1" fmla="*/ 0 h 315764"/>
              <a:gd name="connsiteX2" fmla="*/ 1532772 w 1532772"/>
              <a:gd name="connsiteY2" fmla="*/ 315764 h 315764"/>
              <a:gd name="connsiteX0" fmla="*/ 0 w 1532772"/>
              <a:gd name="connsiteY0" fmla="*/ 0 h 315764"/>
              <a:gd name="connsiteX1" fmla="*/ 521769 w 1532772"/>
              <a:gd name="connsiteY1" fmla="*/ 1293 h 315764"/>
              <a:gd name="connsiteX2" fmla="*/ 1532772 w 1532772"/>
              <a:gd name="connsiteY2" fmla="*/ 315764 h 315764"/>
              <a:gd name="connsiteX0" fmla="*/ 0 w 1532772"/>
              <a:gd name="connsiteY0" fmla="*/ 0 h 315764"/>
              <a:gd name="connsiteX1" fmla="*/ 521769 w 1532772"/>
              <a:gd name="connsiteY1" fmla="*/ 1293 h 315764"/>
              <a:gd name="connsiteX2" fmla="*/ 1532772 w 1532772"/>
              <a:gd name="connsiteY2" fmla="*/ 315764 h 315764"/>
              <a:gd name="connsiteX0" fmla="*/ 0 w 1532772"/>
              <a:gd name="connsiteY0" fmla="*/ 959 h 316723"/>
              <a:gd name="connsiteX1" fmla="*/ 520704 w 1532772"/>
              <a:gd name="connsiteY1" fmla="*/ 0 h 316723"/>
              <a:gd name="connsiteX2" fmla="*/ 1532772 w 1532772"/>
              <a:gd name="connsiteY2" fmla="*/ 316723 h 31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2772" h="316723">
                <a:moveTo>
                  <a:pt x="0" y="959"/>
                </a:moveTo>
                <a:lnTo>
                  <a:pt x="520704" y="0"/>
                </a:lnTo>
                <a:lnTo>
                  <a:pt x="1532772" y="316723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tailEnd type="oval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5386"/>
              </a:solidFill>
              <a:latin typeface="3ds" panose="02000503020000020004" pitchFamily="50" charset="0"/>
            </a:endParaRPr>
          </a:p>
        </p:txBody>
      </p:sp>
      <p:sp>
        <p:nvSpPr>
          <p:cNvPr id="83" name="Freeform 82"/>
          <p:cNvSpPr/>
          <p:nvPr/>
        </p:nvSpPr>
        <p:spPr>
          <a:xfrm flipV="1">
            <a:off x="3120234" y="3214788"/>
            <a:ext cx="922057" cy="206869"/>
          </a:xfrm>
          <a:custGeom>
            <a:avLst/>
            <a:gdLst>
              <a:gd name="connsiteX0" fmla="*/ 0 w 1532772"/>
              <a:gd name="connsiteY0" fmla="*/ 0 h 315764"/>
              <a:gd name="connsiteX1" fmla="*/ 934136 w 1532772"/>
              <a:gd name="connsiteY1" fmla="*/ 0 h 315764"/>
              <a:gd name="connsiteX2" fmla="*/ 1532772 w 1532772"/>
              <a:gd name="connsiteY2" fmla="*/ 315764 h 31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2772" h="315764">
                <a:moveTo>
                  <a:pt x="0" y="0"/>
                </a:moveTo>
                <a:lnTo>
                  <a:pt x="934136" y="0"/>
                </a:lnTo>
                <a:lnTo>
                  <a:pt x="1532772" y="315764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tailEnd type="oval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5386"/>
              </a:solidFill>
              <a:latin typeface="3ds" panose="02000503020000020004" pitchFamily="50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340527" y="1632756"/>
            <a:ext cx="234251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5386"/>
                </a:solidFill>
                <a:latin typeface="3ds" panose="02000503020000020004" pitchFamily="50" charset="0"/>
              </a:rPr>
              <a:t>Optimize &amp; Predict</a:t>
            </a:r>
          </a:p>
          <a:p>
            <a:r>
              <a:rPr lang="en-US" sz="1050" dirty="0">
                <a:solidFill>
                  <a:srgbClr val="005386"/>
                </a:solidFill>
                <a:latin typeface="3ds" panose="02000503020000020004" pitchFamily="50" charset="0"/>
              </a:rPr>
              <a:t>Leverage data across the enterprise for reuse and efficiency</a:t>
            </a:r>
            <a:endParaRPr lang="en-US" sz="1600" b="1" dirty="0">
              <a:solidFill>
                <a:srgbClr val="005386"/>
              </a:solidFill>
              <a:latin typeface="3ds" panose="02000503020000020004" pitchFamily="50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20208" y="2775791"/>
            <a:ext cx="3737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5386"/>
                </a:solidFill>
                <a:latin typeface="3ds" panose="02000503020000020004" pitchFamily="50" charset="0"/>
              </a:rPr>
              <a:t>Real-time</a:t>
            </a:r>
            <a:r>
              <a:rPr lang="en-US" sz="160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sz="1600" b="1" dirty="0">
                <a:solidFill>
                  <a:srgbClr val="003F72"/>
                </a:solidFill>
                <a:latin typeface="3ds" panose="02000503020000020004" pitchFamily="50" charset="0"/>
                <a:cs typeface="Arial Narrow"/>
              </a:rPr>
              <a:t>3D</a:t>
            </a:r>
            <a:r>
              <a:rPr lang="en-US" sz="1600" dirty="0">
                <a:solidFill>
                  <a:srgbClr val="005386"/>
                </a:solidFill>
                <a:latin typeface="3ds" panose="02000503020000020004" pitchFamily="50" charset="0"/>
              </a:rPr>
              <a:t>EXPERIENCE</a:t>
            </a:r>
          </a:p>
          <a:p>
            <a:r>
              <a:rPr lang="en-US" sz="1100" dirty="0">
                <a:solidFill>
                  <a:srgbClr val="005386"/>
                </a:solidFill>
                <a:latin typeface="3ds" panose="02000503020000020004" pitchFamily="50" charset="0"/>
              </a:rPr>
              <a:t>Play the customer experience</a:t>
            </a:r>
          </a:p>
        </p:txBody>
      </p:sp>
      <p:sp>
        <p:nvSpPr>
          <p:cNvPr id="86" name="Freeform 85"/>
          <p:cNvSpPr/>
          <p:nvPr/>
        </p:nvSpPr>
        <p:spPr>
          <a:xfrm flipH="1">
            <a:off x="5630809" y="1841112"/>
            <a:ext cx="720841" cy="126814"/>
          </a:xfrm>
          <a:custGeom>
            <a:avLst/>
            <a:gdLst>
              <a:gd name="connsiteX0" fmla="*/ 0 w 1532772"/>
              <a:gd name="connsiteY0" fmla="*/ 0 h 315764"/>
              <a:gd name="connsiteX1" fmla="*/ 934136 w 1532772"/>
              <a:gd name="connsiteY1" fmla="*/ 0 h 315764"/>
              <a:gd name="connsiteX2" fmla="*/ 1532772 w 1532772"/>
              <a:gd name="connsiteY2" fmla="*/ 315764 h 31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2772" h="315764">
                <a:moveTo>
                  <a:pt x="0" y="0"/>
                </a:moveTo>
                <a:lnTo>
                  <a:pt x="934136" y="0"/>
                </a:lnTo>
                <a:lnTo>
                  <a:pt x="1532772" y="315764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tailEnd type="oval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5386"/>
              </a:solidFill>
              <a:latin typeface="3ds" panose="02000503020000020004" pitchFamily="50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-231648" y="975745"/>
            <a:ext cx="31687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5386"/>
                </a:solidFill>
                <a:latin typeface="3ds" panose="02000503020000020004" pitchFamily="50" charset="0"/>
              </a:rPr>
              <a:t>Connect stakeholders</a:t>
            </a:r>
          </a:p>
          <a:p>
            <a:pPr algn="r"/>
            <a:r>
              <a:rPr lang="en-US" sz="1050" dirty="0">
                <a:solidFill>
                  <a:srgbClr val="005386"/>
                </a:solidFill>
                <a:latin typeface="3ds" panose="02000503020000020004" pitchFamily="50" charset="0"/>
              </a:rPr>
              <a:t> to drive governance and lifecycle </a:t>
            </a:r>
            <a:br>
              <a:rPr lang="en-US" sz="1050" dirty="0">
                <a:solidFill>
                  <a:srgbClr val="005386"/>
                </a:solidFill>
                <a:latin typeface="3ds" panose="02000503020000020004" pitchFamily="50" charset="0"/>
              </a:rPr>
            </a:br>
            <a:r>
              <a:rPr lang="en-US" sz="1050" dirty="0">
                <a:solidFill>
                  <a:srgbClr val="005386"/>
                </a:solidFill>
                <a:latin typeface="3ds" panose="02000503020000020004" pitchFamily="50" charset="0"/>
              </a:rPr>
              <a:t>across the value chain </a:t>
            </a:r>
          </a:p>
        </p:txBody>
      </p:sp>
      <p:sp>
        <p:nvSpPr>
          <p:cNvPr id="88" name="Freeform 87"/>
          <p:cNvSpPr/>
          <p:nvPr/>
        </p:nvSpPr>
        <p:spPr>
          <a:xfrm>
            <a:off x="4820341" y="2354576"/>
            <a:ext cx="1530773" cy="616373"/>
          </a:xfrm>
          <a:custGeom>
            <a:avLst/>
            <a:gdLst>
              <a:gd name="connsiteX0" fmla="*/ 0 w 1530773"/>
              <a:gd name="connsiteY0" fmla="*/ 0 h 616373"/>
              <a:gd name="connsiteX1" fmla="*/ 921173 w 1530773"/>
              <a:gd name="connsiteY1" fmla="*/ 616373 h 616373"/>
              <a:gd name="connsiteX2" fmla="*/ 1530773 w 1530773"/>
              <a:gd name="connsiteY2" fmla="*/ 616373 h 61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0773" h="616373">
                <a:moveTo>
                  <a:pt x="0" y="0"/>
                </a:moveTo>
                <a:lnTo>
                  <a:pt x="921173" y="616373"/>
                </a:lnTo>
                <a:lnTo>
                  <a:pt x="1530773" y="616373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headEnd type="oval"/>
            <a:tailEnd type="none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5386"/>
              </a:solidFill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88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httpd.conf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파일 수정 </a:t>
            </a:r>
            <a:r>
              <a:rPr lang="en-US" altLang="ko-KR" dirty="0">
                <a:latin typeface="3ds" panose="02000503020000020004" pitchFamily="50" charset="0"/>
              </a:rPr>
              <a:t>(2 of 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7016" y="1413312"/>
            <a:ext cx="263886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같은 방법으로 아래 항목 주석 해제</a:t>
            </a:r>
            <a:r>
              <a:rPr lang="en-US" altLang="ko-KR" sz="1000" b="1" dirty="0">
                <a:latin typeface="3ds" panose="02000503020000020004" pitchFamily="50" charset="0"/>
              </a:rPr>
              <a:t>(# </a:t>
            </a:r>
            <a:r>
              <a:rPr lang="ko-KR" altLang="en-US" sz="1000" b="1" dirty="0">
                <a:latin typeface="3ds" panose="02000503020000020004" pitchFamily="50" charset="0"/>
              </a:rPr>
              <a:t>제거</a:t>
            </a:r>
            <a:r>
              <a:rPr lang="en-US" altLang="ko-KR" sz="1000" b="1" dirty="0">
                <a:latin typeface="3ds" panose="02000503020000020004" pitchFamily="50" charset="0"/>
              </a:rPr>
              <a:t>)</a:t>
            </a:r>
            <a:endParaRPr lang="ko-KR" altLang="en-US" sz="1000" b="1" dirty="0">
              <a:latin typeface="3ds" panose="02000503020000020004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mod_authz_core.so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mod_cache.so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mod_cache_disk.so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mod_deflate.so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mod_filter.so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mod_headers.so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mod_log_config.so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mod_proxy.so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mod_proxy_http.so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mod_proxy_wstunnel.so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mod_rewrite.so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mod_setenvif.so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mod_socache_shmcb.so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mod_ssl.so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mod_slotmem_shm.so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mod_alias.so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mod_authz_host.so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mod_dir.so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mod_mime.so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82624" y="493553"/>
            <a:ext cx="3185430" cy="28367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Program Directories - H/W &amp; S/W Requirements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93974" y="4174209"/>
            <a:ext cx="3416073" cy="41497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에러 발생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아래 항목에 주석 추가를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test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해볼 것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#Include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conf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/extra/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httpd-ahssl.conf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631" y="854927"/>
            <a:ext cx="4088919" cy="323934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590263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httpd.conf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파일 수정 </a:t>
            </a:r>
            <a:r>
              <a:rPr lang="en-US" altLang="ko-KR" dirty="0">
                <a:latin typeface="3ds" panose="02000503020000020004" pitchFamily="50" charset="0"/>
              </a:rPr>
              <a:t>(3 of 3)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61"/>
          <a:stretch/>
        </p:blipFill>
        <p:spPr>
          <a:xfrm>
            <a:off x="1022263" y="1186315"/>
            <a:ext cx="2655433" cy="3776347"/>
          </a:xfrm>
          <a:prstGeom prst="rect">
            <a:avLst/>
          </a:prstGeom>
        </p:spPr>
      </p:pic>
      <p:sp>
        <p:nvSpPr>
          <p:cNvPr id="10" name="타원 44"/>
          <p:cNvSpPr/>
          <p:nvPr/>
        </p:nvSpPr>
        <p:spPr>
          <a:xfrm>
            <a:off x="825502" y="1360601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1022263" y="1551156"/>
            <a:ext cx="2655433" cy="3339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FFFF"/>
              </a:solidFill>
            </a:endParaRPr>
          </a:p>
        </p:txBody>
      </p:sp>
      <p:sp>
        <p:nvSpPr>
          <p:cNvPr id="12" name="직사각형 3"/>
          <p:cNvSpPr/>
          <p:nvPr/>
        </p:nvSpPr>
        <p:spPr>
          <a:xfrm>
            <a:off x="4175291" y="453735"/>
            <a:ext cx="477316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IfModule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!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ssl_module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  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LoadModule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ssl_module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modules/mod_ssl.so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IfModule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Listen 443</a:t>
            </a: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SSLRandomSeed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startup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builtin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SSLRandomSeed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connect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builtin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SSLCryptoDevice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builtin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KeepAlive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On</a:t>
            </a: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KeepAliveTimeout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6</a:t>
            </a: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MaxKeepAliveRequests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400</a:t>
            </a: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IfModule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mod_cache.c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IfModule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mod_cache_disk.c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CacheRoot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/opt/data/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memory_vol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CacheEnable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disk /</a:t>
            </a: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CacheDirLevels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5</a:t>
            </a: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CacheDirLength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2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IfModule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IfModule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text/plain</a:t>
            </a: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text/xml</a:t>
            </a: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text/html</a:t>
            </a: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text/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css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application/xml</a:t>
            </a: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application/x-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javascript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application/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javascript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#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application/x-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httpd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-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php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application/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json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text/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javascript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application/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xhtml+xml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application/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rss+xml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AddOutputFilterByType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DEFLATE application/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atom_xml</a:t>
            </a:r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3dpassport.3ds.localdomain:80&gt;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3dpassport.3ds.localdomain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DocumentRoot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"C:\Apache24\htdocs"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Redirect permanent /3dpassport https://3dpassport.3ds.localdomain/3dpassport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3ddashboard.3ds.localdomain:80&gt;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3ddashboard.3ds.localdomain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DocumentRoot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"C:\Apache24\htdocs"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Redirect permanent /3ddashboard https://3ddashboard.3ds.localdomain/3ddashboard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3dsearch.3ds.localdomain:80&gt;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3dsearch.3ds.localdomain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DocumentRoot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"C:\Apache24\htdocs"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Redirect permanent /federated https://3dsearch.3ds.localdomain/federated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3dspace.3ds.localdomain:80&gt;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3dspace.3ds.localdomain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DocumentRoot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"C:\Apache24\htdocs"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Redirect permanent /3dspace https://3dspace.3ds.localdomain/3dspace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Redirect permanent /internal https://3dspace.3ds.localdomain/internal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3dcomment.3ds.localdomain:80&gt;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3dcomment.3ds.localdomain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DocumentRoot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"C:\Apache24\htdocs"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Redirect permanent /3dcomment https://3dcomment.3ds.localdomain/3dcomment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3dnotification.3ds.localdomain:80&gt;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3dnotification.3ds.localdomain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DocumentRoot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"C:\Apache24\htdocs"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Redirect permanent /3dnotification https://3dnotification.3ds.localdomain/3dnotification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3dswym.3ds.localdomain:80&gt;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3dswym.3ds.localdomain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DocumentRoot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"C:\Apache24\htdocs"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  Redirect permanent /3dswym https://3dswym.3ds.localdomain/3dswym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&lt;/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VirtualHost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&gt;</a:t>
            </a:r>
          </a:p>
          <a:p>
            <a:pPr lvl="0" defTabSz="1031509"/>
            <a:endParaRPr lang="en-US" altLang="ko-KR" sz="3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ServerName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 localhost:80</a:t>
            </a:r>
          </a:p>
          <a:p>
            <a:pPr lvl="0" defTabSz="1031509"/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Include </a:t>
            </a:r>
            <a:r>
              <a:rPr lang="en-US" altLang="ko-KR" sz="3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conf.d</a:t>
            </a:r>
            <a:r>
              <a:rPr lang="en-US" altLang="ko-KR" sz="350" kern="0" dirty="0">
                <a:solidFill>
                  <a:srgbClr val="005386"/>
                </a:solidFill>
                <a:latin typeface="3ds" panose="02000503020000020004" pitchFamily="50" charset="0"/>
              </a:rPr>
              <a:t>/*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70748" y="3297570"/>
            <a:ext cx="1445903" cy="28367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정보 입력 후 저장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70748" y="3700927"/>
            <a:ext cx="2843025" cy="28367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관리의 편의 상 제일 아래 부분에 기입 할 것</a:t>
            </a:r>
          </a:p>
        </p:txBody>
      </p:sp>
    </p:spTree>
    <p:extLst>
      <p:ext uri="{BB962C8B-B14F-4D97-AF65-F5344CB8AC3E}">
        <p14:creationId xmlns:p14="http://schemas.microsoft.com/office/powerpoint/2010/main" val="2917667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Httpd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conf.d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폴더 생성</a:t>
            </a:r>
          </a:p>
          <a:p>
            <a:r>
              <a:rPr lang="ko-KR" altLang="en-US" dirty="0">
                <a:latin typeface="3ds" panose="02000503020000020004" pitchFamily="50" charset="0"/>
              </a:rPr>
              <a:t>해당 폴더에 파일 생성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4" y="1456955"/>
            <a:ext cx="3165212" cy="18287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704" y="3383043"/>
            <a:ext cx="33489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CMD</a:t>
            </a:r>
            <a:r>
              <a:rPr lang="ko-KR" altLang="en-US" sz="1000" b="1" dirty="0">
                <a:latin typeface="3ds" panose="02000503020000020004" pitchFamily="50" charset="0"/>
              </a:rPr>
              <a:t>에서 아래 명령어 실행 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latin typeface="3ds" panose="02000503020000020004" pitchFamily="50" charset="0"/>
              </a:rPr>
              <a:t>mkdir</a:t>
            </a:r>
            <a:r>
              <a:rPr lang="en-US" altLang="ko-KR" sz="1000" dirty="0">
                <a:latin typeface="3ds" panose="02000503020000020004" pitchFamily="50" charset="0"/>
              </a:rPr>
              <a:t> c:\apache24\conf.d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type </a:t>
            </a:r>
            <a:r>
              <a:rPr lang="en-US" altLang="ko-KR" sz="1000" dirty="0" err="1">
                <a:latin typeface="3ds" panose="02000503020000020004" pitchFamily="50" charset="0"/>
              </a:rPr>
              <a:t>nul</a:t>
            </a:r>
            <a:r>
              <a:rPr lang="en-US" altLang="ko-KR" sz="1000" dirty="0">
                <a:latin typeface="3ds" panose="02000503020000020004" pitchFamily="50" charset="0"/>
              </a:rPr>
              <a:t> &gt; c:\apache24\conf.d\3dpassport.conf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type </a:t>
            </a:r>
            <a:r>
              <a:rPr lang="en-US" altLang="ko-KR" sz="1000" dirty="0" err="1">
                <a:latin typeface="3ds" panose="02000503020000020004" pitchFamily="50" charset="0"/>
              </a:rPr>
              <a:t>nul</a:t>
            </a:r>
            <a:r>
              <a:rPr lang="en-US" altLang="ko-KR" sz="1000" dirty="0">
                <a:latin typeface="3ds" panose="02000503020000020004" pitchFamily="50" charset="0"/>
              </a:rPr>
              <a:t> &gt; c:\apache24\conf.d\3dspace_cas.conf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type </a:t>
            </a:r>
            <a:r>
              <a:rPr lang="en-US" altLang="ko-KR" sz="1000" dirty="0" err="1">
                <a:latin typeface="3ds" panose="02000503020000020004" pitchFamily="50" charset="0"/>
              </a:rPr>
              <a:t>nul</a:t>
            </a:r>
            <a:r>
              <a:rPr lang="en-US" altLang="ko-KR" sz="1000" dirty="0">
                <a:latin typeface="3ds" panose="02000503020000020004" pitchFamily="50" charset="0"/>
              </a:rPr>
              <a:t> &gt; c:\apache24\conf.d\3ddahsboard.conf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type </a:t>
            </a:r>
            <a:r>
              <a:rPr lang="en-US" altLang="ko-KR" sz="1000" dirty="0" err="1">
                <a:latin typeface="3ds" panose="02000503020000020004" pitchFamily="50" charset="0"/>
              </a:rPr>
              <a:t>nul</a:t>
            </a:r>
            <a:r>
              <a:rPr lang="en-US" altLang="ko-KR" sz="1000" dirty="0">
                <a:latin typeface="3ds" panose="02000503020000020004" pitchFamily="50" charset="0"/>
              </a:rPr>
              <a:t> &gt; c:\apache24\conf.d\federated.conf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type </a:t>
            </a:r>
            <a:r>
              <a:rPr lang="en-US" altLang="ko-KR" sz="1000" dirty="0" err="1">
                <a:latin typeface="3ds" panose="02000503020000020004" pitchFamily="50" charset="0"/>
              </a:rPr>
              <a:t>nul</a:t>
            </a:r>
            <a:r>
              <a:rPr lang="en-US" altLang="ko-KR" sz="1000" dirty="0">
                <a:latin typeface="3ds" panose="02000503020000020004" pitchFamily="50" charset="0"/>
              </a:rPr>
              <a:t> &gt; c:\apache24\conf.d\3dcomment.conf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type </a:t>
            </a:r>
            <a:r>
              <a:rPr lang="en-US" altLang="ko-KR" sz="1000" dirty="0" err="1">
                <a:latin typeface="3ds" panose="02000503020000020004" pitchFamily="50" charset="0"/>
              </a:rPr>
              <a:t>nul</a:t>
            </a:r>
            <a:r>
              <a:rPr lang="en-US" altLang="ko-KR" sz="1000" dirty="0">
                <a:latin typeface="3ds" panose="02000503020000020004" pitchFamily="50" charset="0"/>
              </a:rPr>
              <a:t> &gt; c:\apache24\conf.d\3dnotification.conf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type </a:t>
            </a:r>
            <a:r>
              <a:rPr lang="en-US" altLang="ko-KR" sz="1000" dirty="0" err="1">
                <a:latin typeface="3ds" panose="02000503020000020004" pitchFamily="50" charset="0"/>
              </a:rPr>
              <a:t>nul</a:t>
            </a:r>
            <a:r>
              <a:rPr lang="en-US" altLang="ko-KR" sz="1000" dirty="0">
                <a:latin typeface="3ds" panose="02000503020000020004" pitchFamily="50" charset="0"/>
              </a:rPr>
              <a:t> &gt; c:\apache24\conf.d\3dswym.conf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latin typeface="3ds" panose="02000503020000020004" pitchFamily="50" charset="0"/>
              </a:rPr>
              <a:t>mkdir</a:t>
            </a:r>
            <a:r>
              <a:rPr lang="en-US" altLang="ko-KR" sz="1000" dirty="0">
                <a:latin typeface="3ds" panose="02000503020000020004" pitchFamily="50" charset="0"/>
              </a:rPr>
              <a:t> C:\Apache24\conf\Root_Certification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71" b="41335"/>
          <a:stretch/>
        </p:blipFill>
        <p:spPr>
          <a:xfrm>
            <a:off x="4850665" y="1380992"/>
            <a:ext cx="3543527" cy="2414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50665" y="3900209"/>
            <a:ext cx="3660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아래 폴더 및 파일이 생성되었는지 확인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C:\Apache24\conf.d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3dpassport.conf, 3dspace_cas.conf, 3ddahsboard.conf, federated.conf,3dcomment.conf, 3dnotification.conf, 3dswym.conf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17375" y="1505574"/>
            <a:ext cx="1019368" cy="1019186"/>
            <a:chOff x="5433358" y="1805294"/>
            <a:chExt cx="1385940" cy="1385692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380" y="1805294"/>
              <a:ext cx="1359918" cy="1361895"/>
            </a:xfrm>
            <a:prstGeom prst="rect">
              <a:avLst/>
            </a:prstGeom>
            <a:noFill/>
            <a:ln w="9525">
              <a:solidFill>
                <a:srgbClr val="00538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직사각형 16"/>
            <p:cNvSpPr/>
            <p:nvPr/>
          </p:nvSpPr>
          <p:spPr>
            <a:xfrm>
              <a:off x="5433358" y="2904332"/>
              <a:ext cx="1385415" cy="286654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4" name="직사각형 16"/>
          <p:cNvSpPr/>
          <p:nvPr/>
        </p:nvSpPr>
        <p:spPr>
          <a:xfrm>
            <a:off x="5952464" y="2732633"/>
            <a:ext cx="1435585" cy="101416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Isosceles Triangle 24"/>
          <p:cNvSpPr/>
          <p:nvPr/>
        </p:nvSpPr>
        <p:spPr>
          <a:xfrm rot="5400000">
            <a:off x="3878174" y="2924628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515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Httpd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httpd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실행 테스트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5621" y="3982411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httpd.exe</a:t>
            </a:r>
            <a:r>
              <a:rPr lang="ko-KR" altLang="en-US" sz="1000" b="1" dirty="0">
                <a:latin typeface="3ds" panose="02000503020000020004" pitchFamily="50" charset="0"/>
              </a:rPr>
              <a:t>를 실행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C:\Apache24\bin\httpd.exe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83466" y="3743352"/>
            <a:ext cx="366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위와 같이 실행 되는 지 확인 후 실행 종료</a:t>
            </a:r>
          </a:p>
        </p:txBody>
      </p:sp>
      <p:sp>
        <p:nvSpPr>
          <p:cNvPr id="25" name="Isosceles Triangle 24"/>
          <p:cNvSpPr/>
          <p:nvPr/>
        </p:nvSpPr>
        <p:spPr>
          <a:xfrm rot="5400000">
            <a:off x="4119719" y="2539039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1" y="1333278"/>
            <a:ext cx="3637582" cy="2593243"/>
          </a:xfrm>
          <a:prstGeom prst="rect">
            <a:avLst/>
          </a:prstGeom>
        </p:spPr>
      </p:pic>
      <p:pic>
        <p:nvPicPr>
          <p:cNvPr id="17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66" y="1333278"/>
            <a:ext cx="3570248" cy="233621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472174" y="4024600"/>
            <a:ext cx="3081540" cy="43177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해당 프로그램이 바로 종료 되면 다음 페이지를 참고하여 같이 문제 해결</a:t>
            </a:r>
          </a:p>
        </p:txBody>
      </p:sp>
    </p:spTree>
    <p:extLst>
      <p:ext uri="{BB962C8B-B14F-4D97-AF65-F5344CB8AC3E}">
        <p14:creationId xmlns:p14="http://schemas.microsoft.com/office/powerpoint/2010/main" val="2396946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Httpd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httpd</a:t>
            </a:r>
            <a:r>
              <a:rPr lang="en-US" altLang="ko-KR" dirty="0">
                <a:latin typeface="3ds" panose="02000503020000020004" pitchFamily="50" charset="0"/>
              </a:rPr>
              <a:t> Error </a:t>
            </a:r>
            <a:r>
              <a:rPr lang="ko-KR" altLang="en-US" dirty="0">
                <a:latin typeface="3ds" panose="02000503020000020004" pitchFamily="50" charset="0"/>
              </a:rPr>
              <a:t>대응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3329" y="2105024"/>
            <a:ext cx="272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3ds" panose="02000503020000020004" pitchFamily="50" charset="0"/>
              </a:rPr>
              <a:t>아래와 같이 </a:t>
            </a:r>
            <a:r>
              <a:rPr lang="en-US" altLang="ko-KR" sz="1000" dirty="0">
                <a:latin typeface="3ds" panose="02000503020000020004" pitchFamily="50" charset="0"/>
              </a:rPr>
              <a:t>Error MSG</a:t>
            </a:r>
            <a:r>
              <a:rPr lang="ko-KR" altLang="en-US" sz="1000" dirty="0">
                <a:latin typeface="3ds" panose="02000503020000020004" pitchFamily="50" charset="0"/>
              </a:rPr>
              <a:t>가 표시 되면</a:t>
            </a:r>
            <a:r>
              <a:rPr lang="en-US" altLang="ko-KR" sz="1000" dirty="0">
                <a:latin typeface="3ds" panose="02000503020000020004" pitchFamily="50" charset="0"/>
              </a:rPr>
              <a:t>, VC_redist.x64exe, VC_redist.x86.exe</a:t>
            </a:r>
            <a:r>
              <a:rPr lang="ko-KR" altLang="en-US" sz="1000" dirty="0">
                <a:latin typeface="3ds" panose="02000503020000020004" pitchFamily="50" charset="0"/>
              </a:rPr>
              <a:t>를 설치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9" y="2524618"/>
            <a:ext cx="2798249" cy="1002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12"/>
          <p:cNvGrpSpPr/>
          <p:nvPr/>
        </p:nvGrpSpPr>
        <p:grpSpPr>
          <a:xfrm>
            <a:off x="3819874" y="873693"/>
            <a:ext cx="5014671" cy="3734463"/>
            <a:chOff x="4689766" y="1632827"/>
            <a:chExt cx="5014671" cy="3734463"/>
          </a:xfrm>
        </p:grpSpPr>
        <p:grpSp>
          <p:nvGrpSpPr>
            <p:cNvPr id="64" name="그룹 53"/>
            <p:cNvGrpSpPr/>
            <p:nvPr/>
          </p:nvGrpSpPr>
          <p:grpSpPr>
            <a:xfrm>
              <a:off x="4689766" y="1632827"/>
              <a:ext cx="5014671" cy="3734463"/>
              <a:chOff x="4720823" y="2712689"/>
              <a:chExt cx="5014671" cy="3734463"/>
            </a:xfrm>
          </p:grpSpPr>
          <p:pic>
            <p:nvPicPr>
              <p:cNvPr id="70" name="그림 54"/>
              <p:cNvPicPr>
                <a:picLocks noChangeAspect="1"/>
              </p:cNvPicPr>
              <p:nvPr/>
            </p:nvPicPr>
            <p:blipFill rotWithShape="1">
              <a:blip r:embed="rId3"/>
              <a:srcRect b="57861"/>
              <a:stretch/>
            </p:blipFill>
            <p:spPr>
              <a:xfrm>
                <a:off x="4720823" y="2712689"/>
                <a:ext cx="5014671" cy="1070611"/>
              </a:xfrm>
              <a:prstGeom prst="rect">
                <a:avLst/>
              </a:prstGeom>
            </p:spPr>
          </p:pic>
          <p:grpSp>
            <p:nvGrpSpPr>
              <p:cNvPr id="71" name="그룹 55"/>
              <p:cNvGrpSpPr/>
              <p:nvPr/>
            </p:nvGrpSpPr>
            <p:grpSpPr>
              <a:xfrm>
                <a:off x="4871015" y="3866200"/>
                <a:ext cx="4714286" cy="2580952"/>
                <a:chOff x="4866580" y="3866200"/>
                <a:chExt cx="4714286" cy="2580952"/>
              </a:xfrm>
            </p:grpSpPr>
            <p:pic>
              <p:nvPicPr>
                <p:cNvPr id="72" name="그림 5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66580" y="3866200"/>
                  <a:ext cx="4714286" cy="2580952"/>
                </a:xfrm>
                <a:prstGeom prst="rect">
                  <a:avLst/>
                </a:prstGeom>
              </p:spPr>
            </p:pic>
            <p:sp>
              <p:nvSpPr>
                <p:cNvPr id="73" name="직사각형 57"/>
                <p:cNvSpPr/>
                <p:nvPr/>
              </p:nvSpPr>
              <p:spPr>
                <a:xfrm>
                  <a:off x="5302325" y="5761718"/>
                  <a:ext cx="1551008" cy="411361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315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9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6" name="직사각형 59"/>
            <p:cNvSpPr/>
            <p:nvPr/>
          </p:nvSpPr>
          <p:spPr>
            <a:xfrm>
              <a:off x="5907389" y="3846289"/>
              <a:ext cx="3575782" cy="716179"/>
            </a:xfrm>
            <a:prstGeom prst="rect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</a:rPr>
                <a:t>Listen 443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</a:rPr>
                <a:t>관련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</a:rPr>
                <a:t>Error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</a:rPr>
                <a:t>일 경우 아래와 같이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 pitchFamily="50" charset="0"/>
              </a:endParaRPr>
            </a:p>
            <a:p>
              <a:pPr marL="0" marR="0" lvl="0" indent="0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</a:rPr>
                <a:t>Server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</a:rPr>
                <a:t>이름을 추가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 pitchFamily="50" charset="0"/>
              </a:endParaRPr>
            </a:p>
          </p:txBody>
        </p:sp>
        <p:sp>
          <p:nvSpPr>
            <p:cNvPr id="67" name="직사각형 60"/>
            <p:cNvSpPr/>
            <p:nvPr/>
          </p:nvSpPr>
          <p:spPr>
            <a:xfrm>
              <a:off x="4689766" y="2048862"/>
              <a:ext cx="4059110" cy="20714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68" name="왼쪽으로 구부러진 화살표 61"/>
            <p:cNvSpPr/>
            <p:nvPr/>
          </p:nvSpPr>
          <p:spPr>
            <a:xfrm>
              <a:off x="8699218" y="2156347"/>
              <a:ext cx="498897" cy="1689942"/>
            </a:xfrm>
            <a:prstGeom prst="curvedLeftArrow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69" name="왼쪽으로 구부러진 화살표 62"/>
            <p:cNvSpPr/>
            <p:nvPr/>
          </p:nvSpPr>
          <p:spPr>
            <a:xfrm>
              <a:off x="6913581" y="4435034"/>
              <a:ext cx="498897" cy="575284"/>
            </a:xfrm>
            <a:prstGeom prst="curvedLeftArrow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970066" y="360500"/>
            <a:ext cx="272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3ds" panose="02000503020000020004" pitchFamily="50" charset="0"/>
              </a:rPr>
              <a:t>이외의 문제 발생 시</a:t>
            </a:r>
            <a:r>
              <a:rPr lang="en-US" altLang="ko-KR" sz="1000" dirty="0">
                <a:latin typeface="3ds" panose="02000503020000020004" pitchFamily="50" charset="0"/>
              </a:rPr>
              <a:t>, CMD</a:t>
            </a:r>
            <a:r>
              <a:rPr lang="ko-KR" altLang="en-US" sz="1000" dirty="0">
                <a:latin typeface="3ds" panose="02000503020000020004" pitchFamily="50" charset="0"/>
              </a:rPr>
              <a:t>에서 </a:t>
            </a:r>
            <a:r>
              <a:rPr lang="en-US" altLang="ko-KR" sz="1000" dirty="0">
                <a:latin typeface="3ds" panose="02000503020000020004" pitchFamily="50" charset="0"/>
              </a:rPr>
              <a:t>httpd.exe</a:t>
            </a:r>
            <a:r>
              <a:rPr lang="ko-KR" altLang="en-US" sz="1000" dirty="0">
                <a:latin typeface="3ds" panose="02000503020000020004" pitchFamily="50" charset="0"/>
              </a:rPr>
              <a:t>를 실행하여 </a:t>
            </a:r>
            <a:r>
              <a:rPr lang="en-US" altLang="ko-KR" sz="1000" dirty="0">
                <a:latin typeface="3ds" panose="02000503020000020004" pitchFamily="50" charset="0"/>
              </a:rPr>
              <a:t>Error MSG </a:t>
            </a:r>
            <a:r>
              <a:rPr lang="ko-KR" altLang="en-US" sz="1000" dirty="0">
                <a:latin typeface="3ds" panose="02000503020000020004" pitchFamily="50" charset="0"/>
              </a:rPr>
              <a:t>확인 후 대응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504" y="4061727"/>
            <a:ext cx="1304925" cy="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5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Httpd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httpd</a:t>
            </a:r>
            <a:r>
              <a:rPr lang="en-US" altLang="ko-KR" dirty="0">
                <a:latin typeface="3ds" panose="02000503020000020004" pitchFamily="50" charset="0"/>
              </a:rPr>
              <a:t> Error </a:t>
            </a:r>
            <a:r>
              <a:rPr lang="ko-KR" altLang="en-US" dirty="0">
                <a:latin typeface="3ds" panose="02000503020000020004" pitchFamily="50" charset="0"/>
              </a:rPr>
              <a:t>대응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908" y="1183657"/>
            <a:ext cx="6040628" cy="3800155"/>
            <a:chOff x="1359916" y="1738393"/>
            <a:chExt cx="7214566" cy="4538679"/>
          </a:xfrm>
        </p:grpSpPr>
        <p:pic>
          <p:nvPicPr>
            <p:cNvPr id="25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918" y="1738393"/>
              <a:ext cx="6485714" cy="1285714"/>
            </a:xfrm>
            <a:prstGeom prst="rect">
              <a:avLst/>
            </a:prstGeom>
          </p:spPr>
        </p:pic>
        <p:pic>
          <p:nvPicPr>
            <p:cNvPr id="26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916" y="3134215"/>
              <a:ext cx="6666667" cy="3142857"/>
            </a:xfrm>
            <a:prstGeom prst="rect">
              <a:avLst/>
            </a:prstGeom>
          </p:spPr>
        </p:pic>
        <p:sp>
          <p:nvSpPr>
            <p:cNvPr id="27" name="직사각형 10"/>
            <p:cNvSpPr/>
            <p:nvPr/>
          </p:nvSpPr>
          <p:spPr>
            <a:xfrm>
              <a:off x="4127408" y="3981970"/>
              <a:ext cx="4447074" cy="1050839"/>
            </a:xfrm>
            <a:prstGeom prst="rect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</a:rPr>
                <a:t>Comment those modules to deactivate SSL configuration download by default:</a:t>
              </a:r>
            </a:p>
            <a:p>
              <a:pPr marL="0" marR="0" lvl="1" indent="-283979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3ds" panose="02000503020000020004" pitchFamily="50" charset="0"/>
                  <a:cs typeface="Courier New"/>
                </a:rPr>
                <a:t>531&gt;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  <a:cs typeface="Courier New"/>
                </a:rPr>
                <a:t>#Include </a:t>
              </a:r>
              <a:r>
                <a:rPr kumimoji="0" lang="en-US" altLang="ko-KR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  <a:cs typeface="Courier New"/>
                </a:rPr>
                <a:t>conf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  <a:cs typeface="Courier New"/>
                </a:rPr>
                <a:t>/extra/</a:t>
              </a:r>
              <a:r>
                <a:rPr kumimoji="0" lang="en-US" altLang="ko-KR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  <a:cs typeface="Courier New"/>
                </a:rPr>
                <a:t>httpd-ssl.conf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 pitchFamily="50" charset="0"/>
                <a:cs typeface="Courier New"/>
              </a:endParaRPr>
            </a:p>
            <a:p>
              <a:pPr marL="0" marR="0" lvl="1" indent="-283979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3ds" panose="02000503020000020004" pitchFamily="50" charset="0"/>
                  <a:cs typeface="Courier New"/>
                </a:rPr>
                <a:t>532&gt;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  <a:cs typeface="Courier New"/>
                </a:rPr>
                <a:t>#Include </a:t>
              </a:r>
              <a:r>
                <a:rPr kumimoji="0" lang="en-US" altLang="ko-KR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  <a:cs typeface="Courier New"/>
                </a:rPr>
                <a:t>conf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  <a:cs typeface="Courier New"/>
                </a:rPr>
                <a:t>/extra/</a:t>
              </a:r>
              <a:r>
                <a:rPr kumimoji="0" lang="en-US" altLang="ko-KR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" panose="02000503020000020004" pitchFamily="50" charset="0"/>
                  <a:cs typeface="Courier New"/>
                </a:rPr>
                <a:t>httpd-ahssl.conf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 pitchFamily="50" charset="0"/>
                <a:cs typeface="Courier New"/>
              </a:endParaRPr>
            </a:p>
          </p:txBody>
        </p:sp>
        <p:sp>
          <p:nvSpPr>
            <p:cNvPr id="28" name="왼쪽으로 구부러진 화살표 11"/>
            <p:cNvSpPr/>
            <p:nvPr/>
          </p:nvSpPr>
          <p:spPr>
            <a:xfrm>
              <a:off x="7214034" y="2358812"/>
              <a:ext cx="498897" cy="1623158"/>
            </a:xfrm>
            <a:prstGeom prst="curvedLeftArrow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왼쪽으로 구부러진 화살표 12"/>
            <p:cNvSpPr/>
            <p:nvPr/>
          </p:nvSpPr>
          <p:spPr>
            <a:xfrm>
              <a:off x="5069947" y="5197806"/>
              <a:ext cx="498897" cy="575284"/>
            </a:xfrm>
            <a:prstGeom prst="curvedLeftArrow">
              <a:avLst/>
            </a:prstGeom>
            <a:solidFill>
              <a:srgbClr val="0B3F77"/>
            </a:solidFill>
            <a:ln w="25400" cap="flat" cmpd="sng" algn="ctr">
              <a:solidFill>
                <a:srgbClr val="0B3F7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직사각형 13"/>
            <p:cNvSpPr/>
            <p:nvPr/>
          </p:nvSpPr>
          <p:spPr>
            <a:xfrm>
              <a:off x="1554078" y="2171700"/>
              <a:ext cx="5659956" cy="37422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1625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5386"/>
                </a:solidFill>
                <a:sym typeface="Wingdings" panose="05000000000000000000" pitchFamily="2" charset="2"/>
              </a:rPr>
              <a:t>VC_redist.x64.exe </a:t>
            </a:r>
            <a:r>
              <a:rPr lang="ko-KR" altLang="en-US" dirty="0">
                <a:solidFill>
                  <a:srgbClr val="005386"/>
                </a:solidFill>
                <a:sym typeface="Wingdings" panose="05000000000000000000" pitchFamily="2" charset="2"/>
              </a:rPr>
              <a:t>설치 </a:t>
            </a:r>
            <a:r>
              <a:rPr lang="en-US" altLang="ko-KR" dirty="0">
                <a:solidFill>
                  <a:srgbClr val="005386"/>
                </a:solidFill>
                <a:sym typeface="Wingdings" panose="05000000000000000000" pitchFamily="2" charset="2"/>
              </a:rPr>
              <a:t>Error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“</a:t>
            </a:r>
            <a:r>
              <a:rPr lang="en-US" altLang="ko-KR" dirty="0">
                <a:latin typeface="3ds" panose="02000503020000020004" pitchFamily="50" charset="0"/>
              </a:rPr>
              <a:t>0x80240017: Unspecified error”</a:t>
            </a:r>
            <a:r>
              <a:rPr lang="ko-KR" altLang="en-US" dirty="0">
                <a:latin typeface="3ds" panose="02000503020000020004" pitchFamily="50" charset="0"/>
              </a:rPr>
              <a:t>는 </a:t>
            </a:r>
            <a:r>
              <a:rPr lang="en-US" altLang="ko-KR" dirty="0">
                <a:latin typeface="3ds" panose="02000503020000020004" pitchFamily="50" charset="0"/>
              </a:rPr>
              <a:t>Windows Update </a:t>
            </a:r>
            <a:r>
              <a:rPr lang="ko-KR" altLang="en-US" dirty="0">
                <a:latin typeface="3ds" panose="02000503020000020004" pitchFamily="50" charset="0"/>
              </a:rPr>
              <a:t>문제로 보이며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ko-KR" altLang="en-US" dirty="0">
                <a:latin typeface="3ds" panose="02000503020000020004" pitchFamily="50" charset="0"/>
              </a:rPr>
              <a:t>본 가이드 설치 시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ko-KR" altLang="en-US" dirty="0">
                <a:latin typeface="3ds" panose="02000503020000020004" pitchFamily="50" charset="0"/>
              </a:rPr>
              <a:t>아래의 작업으로 문제를 해결함</a:t>
            </a:r>
            <a:endParaRPr lang="en-US" altLang="ko-KR" dirty="0">
              <a:latin typeface="3ds" panose="02000503020000020004" pitchFamily="50" charset="0"/>
            </a:endParaRP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Uninstall VC_redist.x64.exe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Install Windows8.1-KB2919355-x64.msu (700 MB) 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Restart Server</a:t>
            </a:r>
          </a:p>
          <a:p>
            <a:r>
              <a:rPr lang="ko-KR" altLang="en-US" dirty="0">
                <a:latin typeface="3ds" panose="02000503020000020004" pitchFamily="50" charset="0"/>
              </a:rPr>
              <a:t>대응 방안이 다를 수 있기에 해당 </a:t>
            </a:r>
            <a:r>
              <a:rPr lang="en-US" altLang="ko-KR" dirty="0">
                <a:latin typeface="3ds" panose="02000503020000020004" pitchFamily="50" charset="0"/>
              </a:rPr>
              <a:t>Error </a:t>
            </a:r>
            <a:r>
              <a:rPr lang="ko-KR" altLang="en-US" dirty="0">
                <a:latin typeface="3ds" panose="02000503020000020004" pitchFamily="50" charset="0"/>
              </a:rPr>
              <a:t>발생 시</a:t>
            </a:r>
            <a:r>
              <a:rPr lang="en-US" altLang="ko-KR" dirty="0">
                <a:latin typeface="3ds" panose="02000503020000020004" pitchFamily="50" charset="0"/>
              </a:rPr>
              <a:t>, Internet</a:t>
            </a:r>
            <a:r>
              <a:rPr lang="ko-KR" altLang="en-US" dirty="0">
                <a:latin typeface="3ds" panose="02000503020000020004" pitchFamily="50" charset="0"/>
              </a:rPr>
              <a:t>에서 해당 오류 대응 방안을 찾아 수행 할 것</a:t>
            </a:r>
            <a:r>
              <a:rPr lang="en-US" altLang="ko-KR" dirty="0">
                <a:latin typeface="3ds" panose="02000503020000020004" pitchFamily="50" charset="0"/>
              </a:rPr>
              <a:t>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94109" y="2536565"/>
            <a:ext cx="3355781" cy="2101600"/>
            <a:chOff x="3410410" y="2536565"/>
            <a:chExt cx="3355781" cy="2101600"/>
          </a:xfrm>
        </p:grpSpPr>
        <p:pic>
          <p:nvPicPr>
            <p:cNvPr id="16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0410" y="2536565"/>
              <a:ext cx="3355781" cy="2101600"/>
            </a:xfrm>
            <a:prstGeom prst="rect">
              <a:avLst/>
            </a:prstGeom>
          </p:spPr>
        </p:pic>
        <p:sp>
          <p:nvSpPr>
            <p:cNvPr id="17" name="직사각형 6"/>
            <p:cNvSpPr/>
            <p:nvPr/>
          </p:nvSpPr>
          <p:spPr>
            <a:xfrm>
              <a:off x="3502270" y="3534658"/>
              <a:ext cx="3127130" cy="46127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835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err="1"/>
              <a:t>Httpd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err="1">
                <a:latin typeface="3ds" panose="02000503020000020004" pitchFamily="50" charset="0"/>
              </a:rPr>
              <a:t>httpd</a:t>
            </a:r>
            <a:r>
              <a:rPr lang="en-US" altLang="ko-KR" dirty="0">
                <a:latin typeface="3ds" panose="02000503020000020004" pitchFamily="50" charset="0"/>
              </a:rPr>
              <a:t> </a:t>
            </a:r>
            <a:r>
              <a:rPr lang="ko-KR" altLang="en-US" dirty="0">
                <a:latin typeface="3ds" panose="02000503020000020004" pitchFamily="50" charset="0"/>
              </a:rPr>
              <a:t>서비스 등록</a:t>
            </a:r>
          </a:p>
        </p:txBody>
      </p:sp>
      <p:pic>
        <p:nvPicPr>
          <p:cNvPr id="8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6" y="1440329"/>
            <a:ext cx="3560807" cy="2319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696" y="3866587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CMD</a:t>
            </a:r>
            <a:r>
              <a:rPr lang="ko-KR" altLang="en-US" sz="1000" b="1" dirty="0">
                <a:latin typeface="3ds" panose="02000503020000020004" pitchFamily="50" charset="0"/>
              </a:rPr>
              <a:t>에서 아래 명령어를 실행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C:\Apache24\bin\httpd.exe -k install</a:t>
            </a:r>
          </a:p>
        </p:txBody>
      </p:sp>
      <p:pic>
        <p:nvPicPr>
          <p:cNvPr id="11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11" y="584270"/>
            <a:ext cx="4143329" cy="2096182"/>
          </a:xfrm>
          <a:prstGeom prst="rect">
            <a:avLst/>
          </a:prstGeom>
        </p:spPr>
      </p:pic>
      <p:pic>
        <p:nvPicPr>
          <p:cNvPr id="19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011" y="2776084"/>
            <a:ext cx="4164329" cy="1511250"/>
          </a:xfrm>
          <a:prstGeom prst="rect">
            <a:avLst/>
          </a:prstGeom>
        </p:spPr>
      </p:pic>
      <p:pic>
        <p:nvPicPr>
          <p:cNvPr id="20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915" y="4276364"/>
            <a:ext cx="1299330" cy="37321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11273" y="4302595"/>
            <a:ext cx="1404613" cy="3725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11273" y="3941507"/>
            <a:ext cx="2771154" cy="324290"/>
          </a:xfrm>
          <a:prstGeom prst="rect">
            <a:avLst/>
          </a:prstGeom>
          <a:solidFill>
            <a:srgbClr val="0B3F77"/>
          </a:solidFill>
          <a:ln w="25400" cap="flat" cmpd="sng" algn="ctr">
            <a:solidFill>
              <a:srgbClr val="0B3F7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 pitchFamily="50" charset="0"/>
              </a:rPr>
              <a:t>위 명령어로 아래 서비스가 등록 됨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3ds" panose="02000503020000020004" pitchFamily="50" charset="0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3628641" y="2616256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242696" y="4311488"/>
            <a:ext cx="3829432" cy="43177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-”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Copy/Paste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후 실행하면 문제가 발생하는 케이스 존재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문제 발생 시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“-”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삭제 후 다시 타이핑 할 것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57949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인증서 생성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HTTPS</a:t>
            </a:r>
            <a:r>
              <a:rPr lang="ko-KR" altLang="en-US" dirty="0">
                <a:latin typeface="3ds" panose="02000503020000020004" pitchFamily="50" charset="0"/>
              </a:rPr>
              <a:t>는 </a:t>
            </a:r>
            <a:r>
              <a:rPr lang="en-US" altLang="ko-KR" dirty="0">
                <a:latin typeface="3ds" panose="02000503020000020004" pitchFamily="50" charset="0"/>
              </a:rPr>
              <a:t>SSL </a:t>
            </a:r>
            <a:r>
              <a:rPr lang="ko-KR" altLang="en-US" dirty="0">
                <a:latin typeface="3ds" panose="02000503020000020004" pitchFamily="50" charset="0"/>
              </a:rPr>
              <a:t>디지털 인증서 기반으로 클라이언트와 </a:t>
            </a:r>
            <a:r>
              <a:rPr lang="ko-KR" altLang="en-US" dirty="0" err="1">
                <a:latin typeface="3ds" panose="02000503020000020004" pitchFamily="50" charset="0"/>
              </a:rPr>
              <a:t>서버간의</a:t>
            </a:r>
            <a:r>
              <a:rPr lang="ko-KR" altLang="en-US" dirty="0">
                <a:latin typeface="3ds" panose="02000503020000020004" pitchFamily="50" charset="0"/>
              </a:rPr>
              <a:t> 통신을 제</a:t>
            </a:r>
            <a:r>
              <a:rPr lang="en-US" altLang="ko-KR" dirty="0">
                <a:latin typeface="3ds" panose="02000503020000020004" pitchFamily="50" charset="0"/>
              </a:rPr>
              <a:t>3</a:t>
            </a:r>
            <a:r>
              <a:rPr lang="ko-KR" altLang="en-US" dirty="0">
                <a:latin typeface="3ds" panose="02000503020000020004" pitchFamily="50" charset="0"/>
              </a:rPr>
              <a:t>자가 보증해주는 방식으로 </a:t>
            </a:r>
            <a:r>
              <a:rPr lang="ko-KR" altLang="en-US" dirty="0" err="1">
                <a:latin typeface="3ds" panose="02000503020000020004" pitchFamily="50" charset="0"/>
              </a:rPr>
              <a:t>보안성을</a:t>
            </a:r>
            <a:r>
              <a:rPr lang="ko-KR" altLang="en-US" dirty="0">
                <a:latin typeface="3ds" panose="02000503020000020004" pitchFamily="50" charset="0"/>
              </a:rPr>
              <a:t> 향상시킵니다</a:t>
            </a:r>
            <a:r>
              <a:rPr lang="en-US" altLang="ko-KR" dirty="0">
                <a:latin typeface="3ds" panose="02000503020000020004" pitchFamily="50" charset="0"/>
              </a:rPr>
              <a:t>. </a:t>
            </a:r>
          </a:p>
          <a:p>
            <a:pPr lvl="1"/>
            <a:r>
              <a:rPr lang="en-US" altLang="ko-KR" dirty="0">
                <a:latin typeface="3ds" panose="02000503020000020004" pitchFamily="50" charset="0"/>
              </a:rPr>
              <a:t>HTTPS </a:t>
            </a:r>
            <a:r>
              <a:rPr lang="ko-KR" altLang="en-US" dirty="0">
                <a:latin typeface="3ds" panose="02000503020000020004" pitchFamily="50" charset="0"/>
              </a:rPr>
              <a:t>접속 흐름</a:t>
            </a:r>
          </a:p>
          <a:p>
            <a:pPr lvl="2"/>
            <a:r>
              <a:rPr lang="ko-KR" altLang="en-US" dirty="0">
                <a:latin typeface="3ds" panose="02000503020000020004" pitchFamily="50" charset="0"/>
              </a:rPr>
              <a:t>클라이언트가 서버에 접속</a:t>
            </a:r>
          </a:p>
          <a:p>
            <a:pPr lvl="2"/>
            <a:r>
              <a:rPr lang="ko-KR" altLang="en-US" dirty="0">
                <a:latin typeface="3ds" panose="02000503020000020004" pitchFamily="50" charset="0"/>
              </a:rPr>
              <a:t>서버는 클라이언트에게 이 인증서 정보를 전달</a:t>
            </a:r>
          </a:p>
          <a:p>
            <a:pPr lvl="2"/>
            <a:r>
              <a:rPr lang="ko-KR" altLang="en-US" dirty="0">
                <a:latin typeface="3ds" panose="02000503020000020004" pitchFamily="50" charset="0"/>
              </a:rPr>
              <a:t>클라이언트는 이 인증서 정보가 신뢰할 수 있는 것인지를 검증</a:t>
            </a:r>
          </a:p>
          <a:p>
            <a:pPr lvl="2"/>
            <a:r>
              <a:rPr lang="ko-KR" altLang="en-US" dirty="0">
                <a:latin typeface="3ds" panose="02000503020000020004" pitchFamily="50" charset="0"/>
              </a:rPr>
              <a:t>후속 작업 수행</a:t>
            </a:r>
          </a:p>
          <a:p>
            <a:r>
              <a:rPr lang="ko-KR" altLang="en-US" dirty="0">
                <a:latin typeface="3ds" panose="02000503020000020004" pitchFamily="50" charset="0"/>
              </a:rPr>
              <a:t>인증서는 </a:t>
            </a:r>
            <a:r>
              <a:rPr lang="en-US" altLang="ko-KR" dirty="0">
                <a:latin typeface="3ds" panose="02000503020000020004" pitchFamily="50" charset="0"/>
              </a:rPr>
              <a:t>Symantec, </a:t>
            </a:r>
            <a:r>
              <a:rPr lang="en-US" altLang="ko-KR" dirty="0" err="1">
                <a:latin typeface="3ds" panose="02000503020000020004" pitchFamily="50" charset="0"/>
              </a:rPr>
              <a:t>Comodo</a:t>
            </a:r>
            <a:r>
              <a:rPr lang="en-US" altLang="ko-KR" dirty="0">
                <a:latin typeface="3ds" panose="02000503020000020004" pitchFamily="50" charset="0"/>
              </a:rPr>
              <a:t> SSL </a:t>
            </a:r>
            <a:r>
              <a:rPr lang="ko-KR" altLang="en-US" dirty="0">
                <a:latin typeface="3ds" panose="02000503020000020004" pitchFamily="50" charset="0"/>
              </a:rPr>
              <a:t>등의 </a:t>
            </a:r>
            <a:r>
              <a:rPr lang="en-US" altLang="ko-KR" dirty="0">
                <a:latin typeface="3ds" panose="02000503020000020004" pitchFamily="50" charset="0"/>
              </a:rPr>
              <a:t>CA </a:t>
            </a:r>
            <a:r>
              <a:rPr lang="ko-KR" altLang="en-US" dirty="0">
                <a:latin typeface="3ds" panose="02000503020000020004" pitchFamily="50" charset="0"/>
              </a:rPr>
              <a:t>업체를 통해 구매 할 수도 있지만</a:t>
            </a:r>
            <a:r>
              <a:rPr lang="en-US" altLang="ko-KR" dirty="0">
                <a:latin typeface="3ds" panose="02000503020000020004" pitchFamily="50" charset="0"/>
              </a:rPr>
              <a:t>, OpenSSL</a:t>
            </a:r>
            <a:r>
              <a:rPr lang="ko-KR" altLang="en-US" dirty="0">
                <a:latin typeface="3ds" panose="02000503020000020004" pitchFamily="50" charset="0"/>
              </a:rPr>
              <a:t>이라는 </a:t>
            </a:r>
            <a:r>
              <a:rPr lang="en-US" altLang="ko-KR" dirty="0">
                <a:latin typeface="3ds" panose="02000503020000020004" pitchFamily="50" charset="0"/>
              </a:rPr>
              <a:t>Open Source</a:t>
            </a:r>
            <a:r>
              <a:rPr lang="ko-KR" altLang="en-US" dirty="0">
                <a:latin typeface="3ds" panose="02000503020000020004" pitchFamily="50" charset="0"/>
              </a:rPr>
              <a:t>를 통해 자체적으로 생성 할 수 있습니다</a:t>
            </a:r>
            <a:r>
              <a:rPr lang="en-US" altLang="ko-KR" dirty="0">
                <a:latin typeface="3ds" panose="02000503020000020004" pitchFamily="50" charset="0"/>
              </a:rPr>
              <a:t>. </a:t>
            </a:r>
            <a:r>
              <a:rPr lang="ko-KR" altLang="en-US" dirty="0">
                <a:latin typeface="3ds" panose="02000503020000020004" pitchFamily="50" charset="0"/>
              </a:rPr>
              <a:t>본 가이드에서는 </a:t>
            </a:r>
            <a:r>
              <a:rPr lang="en-US" altLang="ko-KR" dirty="0">
                <a:latin typeface="3ds" panose="02000503020000020004" pitchFamily="50" charset="0"/>
              </a:rPr>
              <a:t>OpenSSL</a:t>
            </a:r>
            <a:r>
              <a:rPr lang="ko-KR" altLang="en-US" dirty="0">
                <a:latin typeface="3ds" panose="02000503020000020004" pitchFamily="50" charset="0"/>
              </a:rPr>
              <a:t>을 사용하여 인증서를 생성합니다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19" y="3324985"/>
            <a:ext cx="1398438" cy="449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19" y="3802981"/>
            <a:ext cx="1398438" cy="521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67147" y="3426623"/>
            <a:ext cx="906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3ds" panose="02000503020000020004" pitchFamily="50" charset="0"/>
              </a:rPr>
              <a:t>사설 인증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7146" y="3940488"/>
            <a:ext cx="906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3ds" panose="02000503020000020004" pitchFamily="50" charset="0"/>
              </a:rPr>
              <a:t>공인 인증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06712" y="3606853"/>
            <a:ext cx="3951352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고객사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구축 시 공인된 업체에서 인증서를 구입하는 것을 추천</a:t>
            </a:r>
          </a:p>
        </p:txBody>
      </p:sp>
    </p:spTree>
    <p:extLst>
      <p:ext uri="{BB962C8B-B14F-4D97-AF65-F5344CB8AC3E}">
        <p14:creationId xmlns:p14="http://schemas.microsoft.com/office/powerpoint/2010/main" val="38404562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인증서 생성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Root &amp; Domain </a:t>
            </a:r>
            <a:r>
              <a:rPr lang="ko-KR" altLang="en-US" dirty="0">
                <a:latin typeface="3ds" panose="02000503020000020004" pitchFamily="50" charset="0"/>
              </a:rPr>
              <a:t>인증서 생성 및 확인</a:t>
            </a:r>
          </a:p>
        </p:txBody>
      </p:sp>
      <p:pic>
        <p:nvPicPr>
          <p:cNvPr id="10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" y="1532167"/>
            <a:ext cx="3414904" cy="1699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2904" y="3336235"/>
            <a:ext cx="34149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CMD</a:t>
            </a:r>
            <a:r>
              <a:rPr lang="ko-KR" altLang="en-US" sz="1000" b="1" dirty="0">
                <a:latin typeface="3ds" panose="02000503020000020004" pitchFamily="50" charset="0"/>
              </a:rPr>
              <a:t>에서 </a:t>
            </a:r>
            <a:r>
              <a:rPr lang="en-US" altLang="ko-KR" sz="1000" b="1" dirty="0">
                <a:latin typeface="3ds" panose="02000503020000020004" pitchFamily="50" charset="0"/>
              </a:rPr>
              <a:t>Root </a:t>
            </a:r>
            <a:r>
              <a:rPr lang="ko-KR" altLang="en-US" sz="1000" b="1" dirty="0">
                <a:latin typeface="3ds" panose="02000503020000020004" pitchFamily="50" charset="0"/>
              </a:rPr>
              <a:t>인증서 및 </a:t>
            </a:r>
            <a:r>
              <a:rPr lang="en-US" altLang="ko-KR" sz="1000" b="1" dirty="0">
                <a:latin typeface="3ds" panose="02000503020000020004" pitchFamily="50" charset="0"/>
              </a:rPr>
              <a:t>Domain </a:t>
            </a:r>
            <a:r>
              <a:rPr lang="ko-KR" altLang="en-US" sz="1000" b="1" dirty="0">
                <a:latin typeface="3ds" panose="02000503020000020004" pitchFamily="50" charset="0"/>
              </a:rPr>
              <a:t>인증서를 생성하는 명령어를 실행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CMD</a:t>
            </a:r>
            <a:r>
              <a:rPr lang="ko-KR" altLang="en-US" sz="1000" dirty="0">
                <a:latin typeface="3ds" panose="02000503020000020004" pitchFamily="50" charset="0"/>
              </a:rPr>
              <a:t>는 관리자 권한으로 실행</a:t>
            </a:r>
          </a:p>
        </p:txBody>
      </p:sp>
      <p:sp>
        <p:nvSpPr>
          <p:cNvPr id="16" name="직사각형 3"/>
          <p:cNvSpPr/>
          <p:nvPr/>
        </p:nvSpPr>
        <p:spPr>
          <a:xfrm>
            <a:off x="4099929" y="367164"/>
            <a:ext cx="4773167" cy="445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@echo off</a:t>
            </a: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rem Apache Path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ApachePath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</a:t>
            </a:r>
            <a:r>
              <a:rPr lang="en-US" altLang="ko-KR" sz="450" kern="0" dirty="0">
                <a:solidFill>
                  <a:srgbClr val="FF0000"/>
                </a:solidFill>
                <a:latin typeface="3ds" panose="02000503020000020004" pitchFamily="50" charset="0"/>
              </a:rPr>
              <a:t>C:\Apache24</a:t>
            </a: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rem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OutputPath</a:t>
            </a:r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OutputPath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ApachePath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%\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conf</a:t>
            </a:r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rem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file name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RootCAName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</a:t>
            </a:r>
            <a:r>
              <a:rPr lang="en-US" altLang="ko-KR" sz="450" kern="0" dirty="0" err="1">
                <a:solidFill>
                  <a:srgbClr val="FF0000"/>
                </a:solidFill>
                <a:latin typeface="3ds" panose="02000503020000020004" pitchFamily="50" charset="0"/>
              </a:rPr>
              <a:t>root_ca</a:t>
            </a:r>
            <a:endParaRPr lang="en-US" altLang="ko-KR" sz="450" kern="0" dirty="0">
              <a:solidFill>
                <a:srgbClr val="FF0000"/>
              </a:solidFill>
              <a:latin typeface="3ds" panose="02000503020000020004" pitchFamily="50" charset="0"/>
            </a:endParaRP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rem Domain Certificate file name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DomainName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</a:t>
            </a:r>
            <a:r>
              <a:rPr lang="en-US" altLang="ko-KR" sz="450" kern="0" dirty="0">
                <a:solidFill>
                  <a:srgbClr val="FF0000"/>
                </a:solidFill>
                <a:latin typeface="3ds" panose="02000503020000020004" pitchFamily="50" charset="0"/>
              </a:rPr>
              <a:t>3ds.localdomain</a:t>
            </a: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rem Domain Name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Domain=</a:t>
            </a:r>
            <a:r>
              <a:rPr lang="en-US" altLang="ko-KR" sz="450" kern="0" dirty="0">
                <a:solidFill>
                  <a:srgbClr val="FF0000"/>
                </a:solidFill>
                <a:latin typeface="3ds" panose="02000503020000020004" pitchFamily="50" charset="0"/>
              </a:rPr>
              <a:t>*.3ds.localdomain</a:t>
            </a: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Country=</a:t>
            </a:r>
            <a:r>
              <a:rPr lang="en-US" altLang="ko-KR" sz="450" kern="0" dirty="0">
                <a:solidFill>
                  <a:srgbClr val="FF0000"/>
                </a:solidFill>
                <a:latin typeface="3ds" panose="02000503020000020004" pitchFamily="50" charset="0"/>
              </a:rPr>
              <a:t>KO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State=</a:t>
            </a:r>
            <a:r>
              <a:rPr lang="en-US" altLang="ko-KR" sz="450" kern="0" dirty="0">
                <a:solidFill>
                  <a:srgbClr val="FF0000"/>
                </a:solidFill>
                <a:latin typeface="3ds" panose="02000503020000020004" pitchFamily="50" charset="0"/>
              </a:rPr>
              <a:t>Seoul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City=</a:t>
            </a:r>
            <a:r>
              <a:rPr lang="en-US" altLang="ko-KR" sz="450" kern="0" dirty="0">
                <a:solidFill>
                  <a:srgbClr val="FF0000"/>
                </a:solidFill>
                <a:latin typeface="3ds" panose="02000503020000020004" pitchFamily="50" charset="0"/>
              </a:rPr>
              <a:t>Gangnam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Organization=</a:t>
            </a:r>
            <a:r>
              <a:rPr lang="en-US" altLang="ko-KR" sz="450" kern="0" dirty="0">
                <a:solidFill>
                  <a:srgbClr val="FF0000"/>
                </a:solidFill>
                <a:latin typeface="3ds" panose="02000503020000020004" pitchFamily="50" charset="0"/>
              </a:rPr>
              <a:t>DSK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BusinessUnit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</a:t>
            </a:r>
            <a:r>
              <a:rPr lang="en-US" altLang="ko-KR" sz="450" kern="0" dirty="0">
                <a:solidFill>
                  <a:srgbClr val="FF0000"/>
                </a:solidFill>
                <a:latin typeface="3ds" panose="02000503020000020004" pitchFamily="50" charset="0"/>
              </a:rPr>
              <a:t>CPE</a:t>
            </a: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PWD=R2022x</a:t>
            </a: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rem ###################################################################################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rem SSL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OPENSSL_CONF=%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ApachePath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%\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conf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\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openssl.cnf</a:t>
            </a:r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OpenSslCommand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ApachePath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%\bin\openssl.exe</a:t>
            </a: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rem Generate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Certificate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RootCAKey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OutputPath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%\%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RootCAName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%.key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RootCACertificate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OutputPath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%\%RootCAName%.crt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RootCASerial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OutputPath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%\%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RootCAName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%.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srl</a:t>
            </a:r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if exist 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RootCACertificate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 (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   echo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file exist. Skip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file generation.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) else (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  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OpenSSLCommand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genrsa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-des3 -out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RootCAKey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-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passout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pass:%PWD% 3650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  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OpenSSLCommand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req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-new -x509 -sha256 -nodes -days 3650 -key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RootCAKey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-out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RootCACertificate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-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passin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pass:%PWD% -subj "/C=%Country%/ST=%State%/L=%City%/O=%Organization%/OU=%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BusinessUnit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%/CN=%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RootCAName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)</a:t>
            </a: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rem Generate Domain Certificate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DomainKey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OutputPath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%\%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DomainName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%.key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DomainCertifcateRequest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OutputPath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%\%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DomainName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%.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csr</a:t>
            </a:r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DomainCertifcateExtension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OutputPath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%\%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DomainName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%.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ext</a:t>
            </a:r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set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OutputPath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%\%DomainName%.crt</a:t>
            </a: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echo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authorityKeyIdentifier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keyid,issuer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&gt;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DomainCertifcateExtension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echo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basicConstraints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=CA:FALSE &gt;&gt;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DomainCertifcateExtension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echo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keyUsage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=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digitalSignature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,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nonRepudiation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,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keyEncipherment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,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dataEncipherment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&gt;&gt;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DomainCertifcateExtension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echo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subjectAltName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= @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alt_names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&gt;&gt;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DomainCertifcateExtension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echo [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alt_names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] &gt;&gt;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DomainCertifcateExtension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echo DNS.1=%Domain% &gt;&gt;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DomainCertifcateExtension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</a:t>
            </a: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OpenSSLCommand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genrsa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-out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DomainKey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2048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OpenSSLCommand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req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-new -sha256 -key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DomainKey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-out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DomainCertifcateRequest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-subj "/C=%Country%/ST=%State%/L=%City%/O=%Organization%/OU=%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BusinessUnit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%/CN=%Domain%"</a:t>
            </a: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OpenSSLCommand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x509 -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req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-sha256 -days 3650 -in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DomainCertifcateRequest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-out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-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extfile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DomainCertifcateExtension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-CA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RootCACertificate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-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CAkey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RootCAKey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 -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passin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pass:%PWD% -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CAcreateserial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-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CAserial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 "%</a:t>
            </a:r>
            <a:r>
              <a:rPr lang="en-US" altLang="ko-KR" sz="450" kern="0" dirty="0" err="1">
                <a:solidFill>
                  <a:srgbClr val="005386"/>
                </a:solidFill>
                <a:latin typeface="3ds" panose="02000503020000020004" pitchFamily="50" charset="0"/>
              </a:rPr>
              <a:t>RootCASerial</a:t>
            </a:r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%"</a:t>
            </a:r>
          </a:p>
          <a:p>
            <a:pPr lvl="0" defTabSz="1031509"/>
            <a:endParaRPr lang="en-US" altLang="ko-KR" sz="450" kern="0" dirty="0">
              <a:solidFill>
                <a:srgbClr val="005386"/>
              </a:solidFill>
              <a:latin typeface="3ds" panose="02000503020000020004" pitchFamily="50" charset="0"/>
            </a:endParaRPr>
          </a:p>
          <a:p>
            <a:pPr lvl="0" defTabSz="1031509"/>
            <a:r>
              <a:rPr lang="en-US" altLang="ko-KR" sz="450" kern="0" dirty="0">
                <a:solidFill>
                  <a:srgbClr val="005386"/>
                </a:solidFill>
                <a:latin typeface="3ds" panose="02000503020000020004" pitchFamily="50" charset="0"/>
              </a:rPr>
              <a:t>echo Done.</a:t>
            </a:r>
          </a:p>
        </p:txBody>
      </p:sp>
      <p:sp>
        <p:nvSpPr>
          <p:cNvPr id="17" name="직사각형 2"/>
          <p:cNvSpPr/>
          <p:nvPr/>
        </p:nvSpPr>
        <p:spPr>
          <a:xfrm>
            <a:off x="4159180" y="493777"/>
            <a:ext cx="1186543" cy="1463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5255857" y="965232"/>
            <a:ext cx="2524213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빨간색 글씨 부분은 필요에 따라 수정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!!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5857" y="1511958"/>
            <a:ext cx="2778671" cy="37780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Country, State, City, Organization, BU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소속사 정보를 입력</a:t>
            </a:r>
          </a:p>
        </p:txBody>
      </p:sp>
    </p:spTree>
    <p:extLst>
      <p:ext uri="{BB962C8B-B14F-4D97-AF65-F5344CB8AC3E}">
        <p14:creationId xmlns:p14="http://schemas.microsoft.com/office/powerpoint/2010/main" val="2336180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3Dexperience®</a:t>
            </a:r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Powers our brand applications…                                                … for 11 industries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4" name="Freeform: Shape 26">
            <a:extLst>
              <a:ext uri="{FF2B5EF4-FFF2-40B4-BE49-F238E27FC236}">
                <a16:creationId xmlns:a16="http://schemas.microsoft.com/office/drawing/2014/main" id="{4606005B-CCF3-46D5-9920-A7ECDF567DF1}"/>
              </a:ext>
            </a:extLst>
          </p:cNvPr>
          <p:cNvSpPr/>
          <p:nvPr/>
        </p:nvSpPr>
        <p:spPr>
          <a:xfrm>
            <a:off x="3151869" y="0"/>
            <a:ext cx="1522368" cy="5143500"/>
          </a:xfrm>
          <a:custGeom>
            <a:avLst/>
            <a:gdLst>
              <a:gd name="connsiteX0" fmla="*/ 0 w 6302900"/>
              <a:gd name="connsiteY0" fmla="*/ 0 h 6858000"/>
              <a:gd name="connsiteX1" fmla="*/ 4273076 w 6302900"/>
              <a:gd name="connsiteY1" fmla="*/ 0 h 6858000"/>
              <a:gd name="connsiteX2" fmla="*/ 4465613 w 6302900"/>
              <a:gd name="connsiteY2" fmla="*/ 183566 h 6858000"/>
              <a:gd name="connsiteX3" fmla="*/ 6302900 w 6302900"/>
              <a:gd name="connsiteY3" fmla="*/ 4619171 h 6858000"/>
              <a:gd name="connsiteX4" fmla="*/ 5922262 w 6302900"/>
              <a:gd name="connsiteY4" fmla="*/ 6776002 h 6858000"/>
              <a:gd name="connsiteX5" fmla="*/ 5889932 w 6302900"/>
              <a:gd name="connsiteY5" fmla="*/ 6858000 h 6858000"/>
              <a:gd name="connsiteX6" fmla="*/ 0 w 6302900"/>
              <a:gd name="connsiteY6" fmla="*/ 6858000 h 6858000"/>
              <a:gd name="connsiteX0" fmla="*/ 0 w 6302900"/>
              <a:gd name="connsiteY0" fmla="*/ 0 h 6858000"/>
              <a:gd name="connsiteX1" fmla="*/ 4273076 w 6302900"/>
              <a:gd name="connsiteY1" fmla="*/ 0 h 6858000"/>
              <a:gd name="connsiteX2" fmla="*/ 4465613 w 6302900"/>
              <a:gd name="connsiteY2" fmla="*/ 183566 h 6858000"/>
              <a:gd name="connsiteX3" fmla="*/ 6302900 w 6302900"/>
              <a:gd name="connsiteY3" fmla="*/ 4619171 h 6858000"/>
              <a:gd name="connsiteX4" fmla="*/ 5922262 w 6302900"/>
              <a:gd name="connsiteY4" fmla="*/ 6776002 h 6858000"/>
              <a:gd name="connsiteX5" fmla="*/ 5889932 w 6302900"/>
              <a:gd name="connsiteY5" fmla="*/ 6858000 h 6858000"/>
              <a:gd name="connsiteX6" fmla="*/ 0 w 6302900"/>
              <a:gd name="connsiteY6" fmla="*/ 6858000 h 6858000"/>
              <a:gd name="connsiteX7" fmla="*/ 91440 w 6302900"/>
              <a:gd name="connsiteY7" fmla="*/ 91440 h 6858000"/>
              <a:gd name="connsiteX0" fmla="*/ 0 w 6302900"/>
              <a:gd name="connsiteY0" fmla="*/ 0 h 6858000"/>
              <a:gd name="connsiteX1" fmla="*/ 4273076 w 6302900"/>
              <a:gd name="connsiteY1" fmla="*/ 0 h 6858000"/>
              <a:gd name="connsiteX2" fmla="*/ 4465613 w 6302900"/>
              <a:gd name="connsiteY2" fmla="*/ 183566 h 6858000"/>
              <a:gd name="connsiteX3" fmla="*/ 6302900 w 6302900"/>
              <a:gd name="connsiteY3" fmla="*/ 4619171 h 6858000"/>
              <a:gd name="connsiteX4" fmla="*/ 5922262 w 6302900"/>
              <a:gd name="connsiteY4" fmla="*/ 6776002 h 6858000"/>
              <a:gd name="connsiteX5" fmla="*/ 5889932 w 6302900"/>
              <a:gd name="connsiteY5" fmla="*/ 6858000 h 6858000"/>
              <a:gd name="connsiteX6" fmla="*/ 0 w 6302900"/>
              <a:gd name="connsiteY6" fmla="*/ 6858000 h 6858000"/>
              <a:gd name="connsiteX0" fmla="*/ 4273076 w 6302900"/>
              <a:gd name="connsiteY0" fmla="*/ 0 h 6858000"/>
              <a:gd name="connsiteX1" fmla="*/ 4465613 w 6302900"/>
              <a:gd name="connsiteY1" fmla="*/ 183566 h 6858000"/>
              <a:gd name="connsiteX2" fmla="*/ 6302900 w 6302900"/>
              <a:gd name="connsiteY2" fmla="*/ 4619171 h 6858000"/>
              <a:gd name="connsiteX3" fmla="*/ 5922262 w 6302900"/>
              <a:gd name="connsiteY3" fmla="*/ 6776002 h 6858000"/>
              <a:gd name="connsiteX4" fmla="*/ 5889932 w 6302900"/>
              <a:gd name="connsiteY4" fmla="*/ 6858000 h 6858000"/>
              <a:gd name="connsiteX5" fmla="*/ 0 w 6302900"/>
              <a:gd name="connsiteY5" fmla="*/ 6858000 h 6858000"/>
              <a:gd name="connsiteX0" fmla="*/ 0 w 2029824"/>
              <a:gd name="connsiteY0" fmla="*/ 0 h 6858000"/>
              <a:gd name="connsiteX1" fmla="*/ 192537 w 2029824"/>
              <a:gd name="connsiteY1" fmla="*/ 183566 h 6858000"/>
              <a:gd name="connsiteX2" fmla="*/ 2029824 w 2029824"/>
              <a:gd name="connsiteY2" fmla="*/ 4619171 h 6858000"/>
              <a:gd name="connsiteX3" fmla="*/ 1649186 w 2029824"/>
              <a:gd name="connsiteY3" fmla="*/ 6776002 h 6858000"/>
              <a:gd name="connsiteX4" fmla="*/ 1616856 w 20298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9824" h="6858000">
                <a:moveTo>
                  <a:pt x="0" y="0"/>
                </a:moveTo>
                <a:lnTo>
                  <a:pt x="192537" y="183566"/>
                </a:lnTo>
                <a:cubicBezTo>
                  <a:pt x="1327706" y="1318736"/>
                  <a:pt x="2029824" y="2886960"/>
                  <a:pt x="2029824" y="4619171"/>
                </a:cubicBezTo>
                <a:cubicBezTo>
                  <a:pt x="2029824" y="5377014"/>
                  <a:pt x="1895434" y="6103468"/>
                  <a:pt x="1649186" y="6776002"/>
                </a:cubicBezTo>
                <a:lnTo>
                  <a:pt x="1616856" y="6858000"/>
                </a:lnTo>
              </a:path>
            </a:pathLst>
          </a:custGeom>
          <a:noFill/>
          <a:ln w="12700" cap="flat" cmpd="sng" algn="ctr">
            <a:solidFill>
              <a:srgbClr val="00497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3ds Condensed"/>
              <a:ea typeface="+mj-ea"/>
              <a:cs typeface="+mn-cs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5" y="1309135"/>
            <a:ext cx="3059371" cy="3049486"/>
          </a:xfrm>
          <a:prstGeom prst="rect">
            <a:avLst/>
          </a:prstGeom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365FEE2A-7C10-4D83-815C-F6B516557876}"/>
              </a:ext>
            </a:extLst>
          </p:cNvPr>
          <p:cNvSpPr/>
          <p:nvPr/>
        </p:nvSpPr>
        <p:spPr>
          <a:xfrm>
            <a:off x="6216117" y="2173308"/>
            <a:ext cx="1297688" cy="1297686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00497B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2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3ds" panose="02000503020000020004" pitchFamily="50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426BAB4-FF01-4942-B16D-F53E7D375B3D}"/>
              </a:ext>
            </a:extLst>
          </p:cNvPr>
          <p:cNvGrpSpPr/>
          <p:nvPr/>
        </p:nvGrpSpPr>
        <p:grpSpPr>
          <a:xfrm>
            <a:off x="5520195" y="1659199"/>
            <a:ext cx="2738502" cy="2434581"/>
            <a:chOff x="6049250" y="252877"/>
            <a:chExt cx="3252828" cy="2891826"/>
          </a:xfrm>
        </p:grpSpPr>
        <p:pic>
          <p:nvPicPr>
            <p:cNvPr id="120" name="Picture 119" descr="A picture containing indoor, sitting, window, white&#10;&#10;Description automatically generated">
              <a:extLst>
                <a:ext uri="{FF2B5EF4-FFF2-40B4-BE49-F238E27FC236}">
                  <a16:creationId xmlns:a16="http://schemas.microsoft.com/office/drawing/2014/main" id="{21CF3B68-F609-4281-9559-BA0E6033A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623" y="252877"/>
              <a:ext cx="546926" cy="515493"/>
            </a:xfrm>
            <a:prstGeom prst="rect">
              <a:avLst/>
            </a:prstGeom>
          </p:spPr>
        </p:pic>
        <p:pic>
          <p:nvPicPr>
            <p:cNvPr id="121" name="Picture 120" descr="A picture containing sitting, front, black, white&#10;&#10;Description automatically generated">
              <a:extLst>
                <a:ext uri="{FF2B5EF4-FFF2-40B4-BE49-F238E27FC236}">
                  <a16:creationId xmlns:a16="http://schemas.microsoft.com/office/drawing/2014/main" id="{46F3E699-DF62-4727-B41D-5716CB8B8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395" y="357842"/>
              <a:ext cx="634937" cy="440055"/>
            </a:xfrm>
            <a:prstGeom prst="rect">
              <a:avLst/>
            </a:prstGeom>
          </p:spPr>
        </p:pic>
        <p:pic>
          <p:nvPicPr>
            <p:cNvPr id="122" name="Picture 121" descr="A large room&#10;&#10;Description automatically generated">
              <a:extLst>
                <a:ext uri="{FF2B5EF4-FFF2-40B4-BE49-F238E27FC236}">
                  <a16:creationId xmlns:a16="http://schemas.microsoft.com/office/drawing/2014/main" id="{76C300C8-E294-44C2-8C81-B8BD9CC06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6688" y="2310956"/>
              <a:ext cx="477774" cy="578358"/>
            </a:xfrm>
            <a:prstGeom prst="rect">
              <a:avLst/>
            </a:prstGeom>
          </p:spPr>
        </p:pic>
        <p:pic>
          <p:nvPicPr>
            <p:cNvPr id="123" name="Picture 122" descr="A picture containing window, white, table, sitting&#10;&#10;Description automatically generated">
              <a:extLst>
                <a:ext uri="{FF2B5EF4-FFF2-40B4-BE49-F238E27FC236}">
                  <a16:creationId xmlns:a16="http://schemas.microsoft.com/office/drawing/2014/main" id="{60239573-1BEC-4121-B174-D807CC61F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3679" y="797897"/>
              <a:ext cx="770096" cy="402336"/>
            </a:xfrm>
            <a:prstGeom prst="rect">
              <a:avLst/>
            </a:prstGeom>
          </p:spPr>
        </p:pic>
        <p:pic>
          <p:nvPicPr>
            <p:cNvPr id="124" name="Picture 123" descr="A picture containing outdoor, man, sitting, white&#10;&#10;Description automatically generated">
              <a:extLst>
                <a:ext uri="{FF2B5EF4-FFF2-40B4-BE49-F238E27FC236}">
                  <a16:creationId xmlns:a16="http://schemas.microsoft.com/office/drawing/2014/main" id="{87883930-4E89-4A7A-A19C-527494B6F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196" y="620861"/>
              <a:ext cx="455771" cy="509207"/>
            </a:xfrm>
            <a:prstGeom prst="rect">
              <a:avLst/>
            </a:prstGeom>
          </p:spPr>
        </p:pic>
        <p:pic>
          <p:nvPicPr>
            <p:cNvPr id="125" name="Picture 124" descr="A picture containing building, indoor, window, large&#10;&#10;Description automatically generated">
              <a:extLst>
                <a:ext uri="{FF2B5EF4-FFF2-40B4-BE49-F238E27FC236}">
                  <a16:creationId xmlns:a16="http://schemas.microsoft.com/office/drawing/2014/main" id="{372B3A36-BCDB-40DE-A4E6-F931871E0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741" y="2268758"/>
              <a:ext cx="562642" cy="619220"/>
            </a:xfrm>
            <a:prstGeom prst="rect">
              <a:avLst/>
            </a:prstGeom>
          </p:spPr>
        </p:pic>
        <p:pic>
          <p:nvPicPr>
            <p:cNvPr id="126" name="Picture 125" descr="A picture containing indoor, table, kitchen, sitting&#10;&#10;Description automatically generated">
              <a:extLst>
                <a:ext uri="{FF2B5EF4-FFF2-40B4-BE49-F238E27FC236}">
                  <a16:creationId xmlns:a16="http://schemas.microsoft.com/office/drawing/2014/main" id="{C300B1FE-4FC1-42BA-8380-BB704C4B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087" y="1817802"/>
              <a:ext cx="518636" cy="700945"/>
            </a:xfrm>
            <a:prstGeom prst="rect">
              <a:avLst/>
            </a:prstGeom>
          </p:spPr>
        </p:pic>
        <p:pic>
          <p:nvPicPr>
            <p:cNvPr id="127" name="Picture 126" descr="A close up of a sign&#10;&#10;Description automatically generated">
              <a:extLst>
                <a:ext uri="{FF2B5EF4-FFF2-40B4-BE49-F238E27FC236}">
                  <a16:creationId xmlns:a16="http://schemas.microsoft.com/office/drawing/2014/main" id="{7372A1B3-A5CD-410A-A429-D61FE472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1561" y="2566345"/>
              <a:ext cx="594074" cy="578358"/>
            </a:xfrm>
            <a:prstGeom prst="rect">
              <a:avLst/>
            </a:prstGeom>
          </p:spPr>
        </p:pic>
        <p:pic>
          <p:nvPicPr>
            <p:cNvPr id="128" name="Picture 127" descr="A chair sitting in front of a car&#10;&#10;Description automatically generated">
              <a:extLst>
                <a:ext uri="{FF2B5EF4-FFF2-40B4-BE49-F238E27FC236}">
                  <a16:creationId xmlns:a16="http://schemas.microsoft.com/office/drawing/2014/main" id="{48618C14-661F-4553-94AC-FE4A4F45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250" y="1310903"/>
              <a:ext cx="660083" cy="455771"/>
            </a:xfrm>
            <a:prstGeom prst="rect">
              <a:avLst/>
            </a:prstGeom>
          </p:spPr>
        </p:pic>
        <p:pic>
          <p:nvPicPr>
            <p:cNvPr id="129" name="Picture 128" descr="A person in a blue dress&#10;&#10;Description automatically generated">
              <a:extLst>
                <a:ext uri="{FF2B5EF4-FFF2-40B4-BE49-F238E27FC236}">
                  <a16:creationId xmlns:a16="http://schemas.microsoft.com/office/drawing/2014/main" id="{AA9001AE-5B0B-4C10-B963-61DCF789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291" y="1806799"/>
              <a:ext cx="446342" cy="694658"/>
            </a:xfrm>
            <a:prstGeom prst="rect">
              <a:avLst/>
            </a:prstGeom>
          </p:spPr>
        </p:pic>
        <p:pic>
          <p:nvPicPr>
            <p:cNvPr id="130" name="Picture 129" descr="A picture containing indoor, window, sitting, kitchen&#10;&#10;Description automatically generated">
              <a:extLst>
                <a:ext uri="{FF2B5EF4-FFF2-40B4-BE49-F238E27FC236}">
                  <a16:creationId xmlns:a16="http://schemas.microsoft.com/office/drawing/2014/main" id="{69706E40-EB23-4E10-91CA-AECE32409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274" y="1294123"/>
              <a:ext cx="719804" cy="424339"/>
            </a:xfrm>
            <a:prstGeom prst="rect">
              <a:avLst/>
            </a:prstGeom>
          </p:spPr>
        </p:pic>
      </p:grpSp>
      <p:sp>
        <p:nvSpPr>
          <p:cNvPr id="131" name="ZoneTexte 4">
            <a:extLst>
              <a:ext uri="{FF2B5EF4-FFF2-40B4-BE49-F238E27FC236}">
                <a16:creationId xmlns:a16="http://schemas.microsoft.com/office/drawing/2014/main" id="{D6E1B6F8-0276-4D17-B4FE-49EC47C47D9D}"/>
              </a:ext>
            </a:extLst>
          </p:cNvPr>
          <p:cNvSpPr txBox="1"/>
          <p:nvPr/>
        </p:nvSpPr>
        <p:spPr>
          <a:xfrm>
            <a:off x="6941091" y="1230051"/>
            <a:ext cx="1021433" cy="38122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Transportation</a:t>
            </a:r>
            <a:b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&amp; Mobility</a:t>
            </a:r>
          </a:p>
        </p:txBody>
      </p:sp>
      <p:sp>
        <p:nvSpPr>
          <p:cNvPr id="132" name="ZoneTexte 4">
            <a:extLst>
              <a:ext uri="{FF2B5EF4-FFF2-40B4-BE49-F238E27FC236}">
                <a16:creationId xmlns:a16="http://schemas.microsoft.com/office/drawing/2014/main" id="{108212A9-832B-40F8-B203-3DFE8853E47B}"/>
              </a:ext>
            </a:extLst>
          </p:cNvPr>
          <p:cNvSpPr txBox="1"/>
          <p:nvPr/>
        </p:nvSpPr>
        <p:spPr>
          <a:xfrm>
            <a:off x="7892995" y="1900454"/>
            <a:ext cx="758541" cy="38122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Aerospace</a:t>
            </a:r>
            <a:b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&amp; Defense</a:t>
            </a:r>
          </a:p>
        </p:txBody>
      </p:sp>
      <p:sp>
        <p:nvSpPr>
          <p:cNvPr id="133" name="ZoneTexte 4">
            <a:extLst>
              <a:ext uri="{FF2B5EF4-FFF2-40B4-BE49-F238E27FC236}">
                <a16:creationId xmlns:a16="http://schemas.microsoft.com/office/drawing/2014/main" id="{DF2F330E-435C-4AEA-8523-BBD8EAB25BB0}"/>
              </a:ext>
            </a:extLst>
          </p:cNvPr>
          <p:cNvSpPr txBox="1"/>
          <p:nvPr/>
        </p:nvSpPr>
        <p:spPr>
          <a:xfrm>
            <a:off x="8296393" y="2536234"/>
            <a:ext cx="665567" cy="38122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Marine &amp;</a:t>
            </a:r>
            <a:b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Offshore</a:t>
            </a:r>
          </a:p>
        </p:txBody>
      </p:sp>
      <p:sp>
        <p:nvSpPr>
          <p:cNvPr id="134" name="ZoneTexte 4">
            <a:extLst>
              <a:ext uri="{FF2B5EF4-FFF2-40B4-BE49-F238E27FC236}">
                <a16:creationId xmlns:a16="http://schemas.microsoft.com/office/drawing/2014/main" id="{F330F161-72DD-46C2-9B3D-21B0066E3339}"/>
              </a:ext>
            </a:extLst>
          </p:cNvPr>
          <p:cNvSpPr txBox="1"/>
          <p:nvPr/>
        </p:nvSpPr>
        <p:spPr>
          <a:xfrm>
            <a:off x="8067124" y="3107471"/>
            <a:ext cx="630301" cy="38122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Life</a:t>
            </a:r>
            <a:b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Sciences</a:t>
            </a:r>
          </a:p>
        </p:txBody>
      </p:sp>
      <p:sp>
        <p:nvSpPr>
          <p:cNvPr id="135" name="ZoneTexte 4">
            <a:extLst>
              <a:ext uri="{FF2B5EF4-FFF2-40B4-BE49-F238E27FC236}">
                <a16:creationId xmlns:a16="http://schemas.microsoft.com/office/drawing/2014/main" id="{F47A5CCA-2ED2-44FB-9F26-053053A42697}"/>
              </a:ext>
            </a:extLst>
          </p:cNvPr>
          <p:cNvSpPr txBox="1"/>
          <p:nvPr/>
        </p:nvSpPr>
        <p:spPr>
          <a:xfrm>
            <a:off x="7435423" y="3907118"/>
            <a:ext cx="779380" cy="38122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Industrial</a:t>
            </a:r>
            <a:b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Equipment</a:t>
            </a:r>
          </a:p>
        </p:txBody>
      </p:sp>
      <p:sp>
        <p:nvSpPr>
          <p:cNvPr id="136" name="ZoneTexte 4">
            <a:extLst>
              <a:ext uri="{FF2B5EF4-FFF2-40B4-BE49-F238E27FC236}">
                <a16:creationId xmlns:a16="http://schemas.microsoft.com/office/drawing/2014/main" id="{AF1458A0-DBF7-474F-9734-5CE0B9F65FDC}"/>
              </a:ext>
            </a:extLst>
          </p:cNvPr>
          <p:cNvSpPr txBox="1"/>
          <p:nvPr/>
        </p:nvSpPr>
        <p:spPr>
          <a:xfrm>
            <a:off x="6579990" y="4210891"/>
            <a:ext cx="750525" cy="21874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High-Tech</a:t>
            </a:r>
          </a:p>
        </p:txBody>
      </p:sp>
      <p:sp>
        <p:nvSpPr>
          <p:cNvPr id="137" name="ZoneTexte 4">
            <a:extLst>
              <a:ext uri="{FF2B5EF4-FFF2-40B4-BE49-F238E27FC236}">
                <a16:creationId xmlns:a16="http://schemas.microsoft.com/office/drawing/2014/main" id="{DB019DDC-167D-421C-9AA6-7C82B2D9F8F9}"/>
              </a:ext>
            </a:extLst>
          </p:cNvPr>
          <p:cNvSpPr txBox="1"/>
          <p:nvPr/>
        </p:nvSpPr>
        <p:spPr>
          <a:xfrm>
            <a:off x="5235641" y="3907118"/>
            <a:ext cx="1239442" cy="38122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algn="r"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Construction,</a:t>
            </a:r>
            <a:b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Cities &amp; Territories</a:t>
            </a:r>
          </a:p>
        </p:txBody>
      </p:sp>
      <p:sp>
        <p:nvSpPr>
          <p:cNvPr id="138" name="ZoneTexte 4">
            <a:extLst>
              <a:ext uri="{FF2B5EF4-FFF2-40B4-BE49-F238E27FC236}">
                <a16:creationId xmlns:a16="http://schemas.microsoft.com/office/drawing/2014/main" id="{221DEC48-7696-4BCF-966D-DC3CF7198170}"/>
              </a:ext>
            </a:extLst>
          </p:cNvPr>
          <p:cNvSpPr txBox="1"/>
          <p:nvPr/>
        </p:nvSpPr>
        <p:spPr>
          <a:xfrm>
            <a:off x="4913045" y="3107471"/>
            <a:ext cx="684803" cy="38122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algn="r"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Energy &amp;</a:t>
            </a:r>
            <a:b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Materials</a:t>
            </a:r>
          </a:p>
        </p:txBody>
      </p:sp>
      <p:sp>
        <p:nvSpPr>
          <p:cNvPr id="139" name="ZoneTexte 4">
            <a:extLst>
              <a:ext uri="{FF2B5EF4-FFF2-40B4-BE49-F238E27FC236}">
                <a16:creationId xmlns:a16="http://schemas.microsoft.com/office/drawing/2014/main" id="{668A1C12-72E2-474C-9EA5-45B78E5B8338}"/>
              </a:ext>
            </a:extLst>
          </p:cNvPr>
          <p:cNvSpPr txBox="1"/>
          <p:nvPr/>
        </p:nvSpPr>
        <p:spPr>
          <a:xfrm>
            <a:off x="4800588" y="2536234"/>
            <a:ext cx="639919" cy="38122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algn="r"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Home &amp;</a:t>
            </a:r>
            <a:b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Lifestyle</a:t>
            </a:r>
          </a:p>
        </p:txBody>
      </p:sp>
      <p:sp>
        <p:nvSpPr>
          <p:cNvPr id="140" name="ZoneTexte 4">
            <a:extLst>
              <a:ext uri="{FF2B5EF4-FFF2-40B4-BE49-F238E27FC236}">
                <a16:creationId xmlns:a16="http://schemas.microsoft.com/office/drawing/2014/main" id="{BDB46164-AC13-4611-BFD1-0BF27E434ECD}"/>
              </a:ext>
            </a:extLst>
          </p:cNvPr>
          <p:cNvSpPr txBox="1"/>
          <p:nvPr/>
        </p:nvSpPr>
        <p:spPr>
          <a:xfrm>
            <a:off x="5105004" y="1900454"/>
            <a:ext cx="660758" cy="38122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algn="r"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Business</a:t>
            </a:r>
            <a:b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Services</a:t>
            </a:r>
          </a:p>
        </p:txBody>
      </p:sp>
      <p:sp>
        <p:nvSpPr>
          <p:cNvPr id="141" name="ZoneTexte 4">
            <a:extLst>
              <a:ext uri="{FF2B5EF4-FFF2-40B4-BE49-F238E27FC236}">
                <a16:creationId xmlns:a16="http://schemas.microsoft.com/office/drawing/2014/main" id="{64FE535B-6023-4883-BB45-822ABF5848CE}"/>
              </a:ext>
            </a:extLst>
          </p:cNvPr>
          <p:cNvSpPr txBox="1"/>
          <p:nvPr/>
        </p:nvSpPr>
        <p:spPr>
          <a:xfrm>
            <a:off x="5434795" y="1225879"/>
            <a:ext cx="1374094" cy="381227"/>
          </a:xfrm>
          <a:prstGeom prst="rect">
            <a:avLst/>
          </a:prstGeom>
          <a:noFill/>
        </p:spPr>
        <p:txBody>
          <a:bodyPr wrap="none" lIns="55721" tIns="27861" rIns="55721" bIns="27861" rtlCol="0">
            <a:spAutoFit/>
          </a:bodyPr>
          <a:lstStyle/>
          <a:p>
            <a:pPr algn="r" defTabSz="1031509">
              <a:spcBef>
                <a:spcPts val="488"/>
              </a:spcBef>
            </a:pP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Consumer Packaged</a:t>
            </a:r>
            <a:b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</a:br>
            <a:r>
              <a:rPr lang="en-US" sz="1056" dirty="0">
                <a:solidFill>
                  <a:srgbClr val="00497B"/>
                </a:solidFill>
                <a:latin typeface="3ds" panose="02000503020000020004" pitchFamily="50" charset="0"/>
                <a:cs typeface="Arial" panose="020B0604020202020204" pitchFamily="34" charset="0"/>
              </a:rPr>
              <a:t>Goods - Retail</a:t>
            </a:r>
          </a:p>
        </p:txBody>
      </p:sp>
    </p:spTree>
    <p:extLst>
      <p:ext uri="{BB962C8B-B14F-4D97-AF65-F5344CB8AC3E}">
        <p14:creationId xmlns:p14="http://schemas.microsoft.com/office/powerpoint/2010/main" val="41845299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14" y="1184116"/>
            <a:ext cx="5715246" cy="3208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인증서 생성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Root &amp; Domain </a:t>
            </a:r>
            <a:r>
              <a:rPr lang="ko-KR" altLang="en-US" dirty="0">
                <a:latin typeface="3ds" panose="02000503020000020004" pitchFamily="50" charset="0"/>
              </a:rPr>
              <a:t>인증서 생성 및 확인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60914" y="4454730"/>
            <a:ext cx="600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3ds" panose="02000503020000020004" pitchFamily="50" charset="0"/>
              </a:rPr>
              <a:t>아래 폴더에 </a:t>
            </a:r>
            <a:r>
              <a:rPr lang="en-US" altLang="ko-KR" sz="1000" b="1" dirty="0">
                <a:latin typeface="3ds" panose="02000503020000020004" pitchFamily="50" charset="0"/>
              </a:rPr>
              <a:t>root_ca.crt, </a:t>
            </a:r>
            <a:r>
              <a:rPr lang="en-US" altLang="ko-KR" sz="1000" b="1" dirty="0" err="1">
                <a:latin typeface="3ds" panose="02000503020000020004" pitchFamily="50" charset="0"/>
              </a:rPr>
              <a:t>root_ca.key</a:t>
            </a:r>
            <a:r>
              <a:rPr lang="en-US" altLang="ko-KR" sz="1000" b="1" dirty="0">
                <a:latin typeface="3ds" panose="02000503020000020004" pitchFamily="50" charset="0"/>
              </a:rPr>
              <a:t>, </a:t>
            </a:r>
            <a:r>
              <a:rPr lang="en-US" altLang="ko-KR" sz="1000" b="1" dirty="0" err="1">
                <a:latin typeface="3ds" panose="02000503020000020004" pitchFamily="50" charset="0"/>
              </a:rPr>
              <a:t>root_ca.srl</a:t>
            </a:r>
            <a:r>
              <a:rPr lang="en-US" altLang="ko-KR" sz="1000" b="1" dirty="0">
                <a:latin typeface="3ds" panose="02000503020000020004" pitchFamily="50" charset="0"/>
              </a:rPr>
              <a:t> </a:t>
            </a:r>
            <a:r>
              <a:rPr lang="ko-KR" altLang="en-US" sz="1000" b="1" dirty="0">
                <a:latin typeface="3ds" panose="02000503020000020004" pitchFamily="50" charset="0"/>
              </a:rPr>
              <a:t>및</a:t>
            </a:r>
            <a:br>
              <a:rPr lang="ko-KR" altLang="en-US" sz="1000" b="1" dirty="0">
                <a:latin typeface="3ds" panose="02000503020000020004" pitchFamily="50" charset="0"/>
              </a:rPr>
            </a:br>
            <a:r>
              <a:rPr lang="ko-KR" altLang="en-US" sz="1000" b="1" dirty="0">
                <a:latin typeface="3ds" panose="02000503020000020004" pitchFamily="50" charset="0"/>
              </a:rPr>
              <a:t> </a:t>
            </a:r>
            <a:r>
              <a:rPr lang="en-US" altLang="ko-KR" sz="1000" b="1" dirty="0">
                <a:latin typeface="3ds" panose="02000503020000020004" pitchFamily="50" charset="0"/>
              </a:rPr>
              <a:t>3ds.localdomain.crt, 3ds.localdomain.csr, 3ds.localdomain.key </a:t>
            </a:r>
            <a:r>
              <a:rPr lang="ko-KR" altLang="en-US" sz="1000" b="1" dirty="0">
                <a:latin typeface="3ds" panose="02000503020000020004" pitchFamily="50" charset="0"/>
              </a:rPr>
              <a:t>파일이 생성 되었는지 확인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3ds" panose="02000503020000020004" pitchFamily="50" charset="0"/>
              </a:rPr>
              <a:t>C:\Apache24\conf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270089" y="2512888"/>
            <a:ext cx="1339249" cy="55078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0" name="직사각형 16"/>
          <p:cNvSpPr/>
          <p:nvPr/>
        </p:nvSpPr>
        <p:spPr>
          <a:xfrm>
            <a:off x="3270088" y="3726105"/>
            <a:ext cx="1339249" cy="45519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2902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인증서 생성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OpenSSL</a:t>
            </a:r>
            <a:r>
              <a:rPr lang="ko-KR" altLang="en-US" dirty="0">
                <a:latin typeface="3ds" panose="02000503020000020004" pitchFamily="50" charset="0"/>
              </a:rPr>
              <a:t>에서 생성된 인증서는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</a:t>
            </a:r>
            <a:r>
              <a:rPr lang="ko-KR" altLang="en-US" dirty="0">
                <a:latin typeface="3ds" panose="02000503020000020004" pitchFamily="50" charset="0"/>
              </a:rPr>
              <a:t>에서 바로 사용 할 수 없습니다</a:t>
            </a:r>
            <a:r>
              <a:rPr lang="en-US" altLang="ko-KR" dirty="0">
                <a:latin typeface="3ds" panose="02000503020000020004" pitchFamily="50" charset="0"/>
              </a:rPr>
              <a:t>. </a:t>
            </a:r>
            <a:r>
              <a:rPr lang="en-US" altLang="ko-KR" dirty="0" err="1">
                <a:latin typeface="3ds" panose="02000503020000020004" pitchFamily="50" charset="0"/>
              </a:rPr>
              <a:t>TomEE</a:t>
            </a:r>
            <a:r>
              <a:rPr lang="en-US" altLang="ko-KR" dirty="0">
                <a:latin typeface="3ds" panose="02000503020000020004" pitchFamily="50" charset="0"/>
              </a:rPr>
              <a:t>+</a:t>
            </a:r>
            <a:r>
              <a:rPr lang="ko-KR" altLang="en-US" dirty="0">
                <a:latin typeface="3ds" panose="02000503020000020004" pitchFamily="50" charset="0"/>
              </a:rPr>
              <a:t>에서 해당 인증서를</a:t>
            </a:r>
            <a:br>
              <a:rPr lang="en-US" altLang="ko-KR" dirty="0">
                <a:latin typeface="3ds" panose="02000503020000020004" pitchFamily="50" charset="0"/>
              </a:rPr>
            </a:br>
            <a:r>
              <a:rPr lang="ko-KR" altLang="en-US" dirty="0">
                <a:latin typeface="3ds" panose="02000503020000020004" pitchFamily="50" charset="0"/>
              </a:rPr>
              <a:t>사용하기 위해서는 </a:t>
            </a:r>
            <a:r>
              <a:rPr lang="en-US" altLang="ko-KR" dirty="0" err="1">
                <a:latin typeface="3ds" panose="02000503020000020004" pitchFamily="50" charset="0"/>
              </a:rPr>
              <a:t>keytool</a:t>
            </a:r>
            <a:r>
              <a:rPr lang="ko-KR" altLang="en-US" dirty="0">
                <a:latin typeface="3ds" panose="02000503020000020004" pitchFamily="50" charset="0"/>
              </a:rPr>
              <a:t>이라는 </a:t>
            </a:r>
            <a:r>
              <a:rPr lang="en-US" altLang="ko-KR" dirty="0">
                <a:latin typeface="3ds" panose="02000503020000020004" pitchFamily="50" charset="0"/>
              </a:rPr>
              <a:t>Java </a:t>
            </a:r>
            <a:r>
              <a:rPr lang="ko-KR" altLang="en-US" dirty="0">
                <a:latin typeface="3ds" panose="02000503020000020004" pitchFamily="50" charset="0"/>
              </a:rPr>
              <a:t>프로그램을 사용하여 인증서를 관리하는 </a:t>
            </a:r>
            <a:r>
              <a:rPr lang="en-US" altLang="ko-KR" dirty="0" err="1">
                <a:latin typeface="3ds" panose="02000503020000020004" pitchFamily="50" charset="0"/>
              </a:rPr>
              <a:t>cacerts</a:t>
            </a:r>
            <a:r>
              <a:rPr lang="ko-KR" altLang="en-US" dirty="0">
                <a:latin typeface="3ds" panose="02000503020000020004" pitchFamily="50" charset="0"/>
              </a:rPr>
              <a:t>에</a:t>
            </a:r>
            <a:br>
              <a:rPr lang="en-US" altLang="ko-KR" dirty="0">
                <a:latin typeface="3ds" panose="02000503020000020004" pitchFamily="50" charset="0"/>
              </a:rPr>
            </a:br>
            <a:r>
              <a:rPr lang="ko-KR" altLang="en-US" dirty="0">
                <a:latin typeface="3ds" panose="02000503020000020004" pitchFamily="50" charset="0"/>
              </a:rPr>
              <a:t>해당 인증서를 </a:t>
            </a:r>
            <a:r>
              <a:rPr lang="en-US" altLang="ko-KR" dirty="0">
                <a:latin typeface="3ds" panose="02000503020000020004" pitchFamily="50" charset="0"/>
              </a:rPr>
              <a:t>Import</a:t>
            </a:r>
            <a:r>
              <a:rPr lang="ko-KR" altLang="en-US" dirty="0">
                <a:latin typeface="3ds" panose="02000503020000020004" pitchFamily="50" charset="0"/>
              </a:rPr>
              <a:t>해야 합니다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3DPassport </a:t>
            </a:r>
            <a:r>
              <a:rPr lang="ko-KR" altLang="en-US" dirty="0">
                <a:latin typeface="3ds" panose="02000503020000020004" pitchFamily="50" charset="0"/>
              </a:rPr>
              <a:t>설치 시</a:t>
            </a:r>
            <a:r>
              <a:rPr lang="en-US" altLang="ko-KR" dirty="0">
                <a:latin typeface="3ds" panose="02000503020000020004" pitchFamily="50" charset="0"/>
              </a:rPr>
              <a:t>, </a:t>
            </a:r>
            <a:r>
              <a:rPr lang="ko-KR" altLang="en-US" dirty="0">
                <a:latin typeface="3ds" panose="02000503020000020004" pitchFamily="50" charset="0"/>
              </a:rPr>
              <a:t>폴더 위치만 지정하면 자동으로 인증서를 </a:t>
            </a:r>
            <a:r>
              <a:rPr lang="en-US" altLang="ko-KR" dirty="0">
                <a:latin typeface="3ds" panose="02000503020000020004" pitchFamily="50" charset="0"/>
              </a:rPr>
              <a:t>Import </a:t>
            </a:r>
            <a:r>
              <a:rPr lang="ko-KR" altLang="en-US" dirty="0">
                <a:latin typeface="3ds" panose="02000503020000020004" pitchFamily="50" charset="0"/>
              </a:rPr>
              <a:t>해 주기에 아래와 같이 폴더를 생성하고 </a:t>
            </a:r>
            <a:r>
              <a:rPr lang="en-US" altLang="ko-KR" dirty="0">
                <a:latin typeface="3ds" panose="02000503020000020004" pitchFamily="50" charset="0"/>
              </a:rPr>
              <a:t>Root</a:t>
            </a:r>
            <a:r>
              <a:rPr lang="ko-KR" altLang="en-US" dirty="0">
                <a:latin typeface="3ds" panose="02000503020000020004" pitchFamily="50" charset="0"/>
              </a:rPr>
              <a:t>인증서를 복사해 둡니다</a:t>
            </a:r>
            <a:r>
              <a:rPr lang="en-US" altLang="ko-KR" dirty="0">
                <a:latin typeface="3ds" panose="02000503020000020004" pitchFamily="50" charset="0"/>
              </a:rPr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53118"/>
          <a:stretch/>
        </p:blipFill>
        <p:spPr>
          <a:xfrm>
            <a:off x="1545090" y="2148529"/>
            <a:ext cx="2295390" cy="2748476"/>
          </a:xfrm>
          <a:prstGeom prst="rect">
            <a:avLst/>
          </a:prstGeom>
        </p:spPr>
      </p:pic>
      <p:pic>
        <p:nvPicPr>
          <p:cNvPr id="11" name="그림 1"/>
          <p:cNvPicPr>
            <a:picLocks noChangeAspect="1"/>
          </p:cNvPicPr>
          <p:nvPr/>
        </p:nvPicPr>
        <p:blipFill rotWithShape="1">
          <a:blip r:embed="rId3"/>
          <a:srcRect r="37708"/>
          <a:stretch/>
        </p:blipFill>
        <p:spPr>
          <a:xfrm>
            <a:off x="5002666" y="2265185"/>
            <a:ext cx="2628110" cy="178755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15" name="직사각형 16"/>
          <p:cNvSpPr/>
          <p:nvPr/>
        </p:nvSpPr>
        <p:spPr>
          <a:xfrm>
            <a:off x="2933664" y="4317020"/>
            <a:ext cx="773294" cy="17830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위로 구부러진 화살표 2"/>
          <p:cNvSpPr/>
          <p:nvPr/>
        </p:nvSpPr>
        <p:spPr>
          <a:xfrm rot="19826124">
            <a:off x="3521408" y="3657140"/>
            <a:ext cx="2921849" cy="324738"/>
          </a:xfrm>
          <a:prstGeom prst="curvedUpArrow">
            <a:avLst/>
          </a:prstGeom>
          <a:solidFill>
            <a:srgbClr val="0B3F77"/>
          </a:solidFill>
          <a:ln w="25400" cap="flat" cmpd="sng" algn="ctr">
            <a:solidFill>
              <a:srgbClr val="0B3F7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5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직사각형 8"/>
          <p:cNvSpPr/>
          <p:nvPr/>
        </p:nvSpPr>
        <p:spPr>
          <a:xfrm>
            <a:off x="4546002" y="3694647"/>
            <a:ext cx="1250555" cy="358089"/>
          </a:xfrm>
          <a:prstGeom prst="rect">
            <a:avLst/>
          </a:prstGeom>
          <a:solidFill>
            <a:srgbClr val="0B3F77"/>
          </a:solidFill>
          <a:ln w="25400" cap="flat" cmpd="sng" algn="ctr">
            <a:solidFill>
              <a:srgbClr val="0B3F7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 pitchFamily="50" charset="0"/>
              </a:rPr>
              <a:t>Copy &amp; Paste</a:t>
            </a:r>
          </a:p>
        </p:txBody>
      </p:sp>
    </p:spTree>
    <p:extLst>
      <p:ext uri="{BB962C8B-B14F-4D97-AF65-F5344CB8AC3E}">
        <p14:creationId xmlns:p14="http://schemas.microsoft.com/office/powerpoint/2010/main" val="17566157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인증서 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Root </a:t>
            </a:r>
            <a:r>
              <a:rPr lang="ko-KR" altLang="en-US" dirty="0">
                <a:latin typeface="3ds" panose="02000503020000020004" pitchFamily="50" charset="0"/>
              </a:rPr>
              <a:t>인증서 설치 </a:t>
            </a:r>
            <a:r>
              <a:rPr lang="en-US" altLang="ko-KR" dirty="0">
                <a:latin typeface="3ds" panose="02000503020000020004" pitchFamily="50" charset="0"/>
              </a:rPr>
              <a:t>(for Windows &amp; Internet Explorer &amp; Chrome)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1" y="2374562"/>
            <a:ext cx="2406829" cy="23528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121" y="1198140"/>
            <a:ext cx="2406829" cy="2352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201" y="2959399"/>
            <a:ext cx="1264147" cy="11831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061" y="426143"/>
            <a:ext cx="2406829" cy="23528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444" y="1928616"/>
            <a:ext cx="2406829" cy="23528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795" y="3901062"/>
            <a:ext cx="1111190" cy="7422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174" y="1217404"/>
            <a:ext cx="2629536" cy="779122"/>
          </a:xfrm>
          <a:prstGeom prst="rect">
            <a:avLst/>
          </a:prstGeom>
        </p:spPr>
      </p:pic>
      <p:grpSp>
        <p:nvGrpSpPr>
          <p:cNvPr id="22" name="그룹 1"/>
          <p:cNvGrpSpPr/>
          <p:nvPr/>
        </p:nvGrpSpPr>
        <p:grpSpPr>
          <a:xfrm>
            <a:off x="201322" y="1199575"/>
            <a:ext cx="941378" cy="408345"/>
            <a:chOff x="278132" y="1963379"/>
            <a:chExt cx="941378" cy="408345"/>
          </a:xfrm>
        </p:grpSpPr>
        <p:sp>
          <p:nvSpPr>
            <p:cNvPr id="23" name="직사각형 16"/>
            <p:cNvSpPr/>
            <p:nvPr/>
          </p:nvSpPr>
          <p:spPr>
            <a:xfrm>
              <a:off x="474894" y="2143124"/>
              <a:ext cx="744616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4" name="타원 89"/>
            <p:cNvSpPr/>
            <p:nvPr/>
          </p:nvSpPr>
          <p:spPr>
            <a:xfrm>
              <a:off x="278132" y="1963379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"/>
          <p:cNvGrpSpPr/>
          <p:nvPr/>
        </p:nvGrpSpPr>
        <p:grpSpPr>
          <a:xfrm>
            <a:off x="959011" y="1479832"/>
            <a:ext cx="1688847" cy="620168"/>
            <a:chOff x="1440182" y="2280087"/>
            <a:chExt cx="1688847" cy="620168"/>
          </a:xfrm>
        </p:grpSpPr>
        <p:grpSp>
          <p:nvGrpSpPr>
            <p:cNvPr id="26" name="그룹 91"/>
            <p:cNvGrpSpPr/>
            <p:nvPr/>
          </p:nvGrpSpPr>
          <p:grpSpPr>
            <a:xfrm>
              <a:off x="1440182" y="2280087"/>
              <a:ext cx="1560193" cy="408345"/>
              <a:chOff x="278132" y="1963379"/>
              <a:chExt cx="1560193" cy="408345"/>
            </a:xfrm>
          </p:grpSpPr>
          <p:sp>
            <p:nvSpPr>
              <p:cNvPr id="28" name="직사각형 16"/>
              <p:cNvSpPr/>
              <p:nvPr/>
            </p:nvSpPr>
            <p:spPr>
              <a:xfrm>
                <a:off x="474893" y="2143124"/>
                <a:ext cx="1363432" cy="228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타원 93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720" y="264294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그룹 94"/>
          <p:cNvGrpSpPr/>
          <p:nvPr/>
        </p:nvGrpSpPr>
        <p:grpSpPr>
          <a:xfrm>
            <a:off x="514700" y="3589084"/>
            <a:ext cx="980113" cy="569617"/>
            <a:chOff x="1440182" y="2280087"/>
            <a:chExt cx="980113" cy="569617"/>
          </a:xfrm>
        </p:grpSpPr>
        <p:grpSp>
          <p:nvGrpSpPr>
            <p:cNvPr id="31" name="그룹 95"/>
            <p:cNvGrpSpPr/>
            <p:nvPr/>
          </p:nvGrpSpPr>
          <p:grpSpPr>
            <a:xfrm>
              <a:off x="1440182" y="2280087"/>
              <a:ext cx="781861" cy="350078"/>
              <a:chOff x="278132" y="1963379"/>
              <a:chExt cx="781861" cy="350078"/>
            </a:xfrm>
          </p:grpSpPr>
          <p:sp>
            <p:nvSpPr>
              <p:cNvPr id="33" name="직사각형 16"/>
              <p:cNvSpPr/>
              <p:nvPr/>
            </p:nvSpPr>
            <p:spPr>
              <a:xfrm>
                <a:off x="474893" y="2143124"/>
                <a:ext cx="585100" cy="1703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타원 98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986" y="2592395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그룹 99"/>
          <p:cNvGrpSpPr/>
          <p:nvPr/>
        </p:nvGrpSpPr>
        <p:grpSpPr>
          <a:xfrm>
            <a:off x="3269885" y="2028935"/>
            <a:ext cx="1659259" cy="570303"/>
            <a:chOff x="1440182" y="2280087"/>
            <a:chExt cx="1659259" cy="570303"/>
          </a:xfrm>
        </p:grpSpPr>
        <p:grpSp>
          <p:nvGrpSpPr>
            <p:cNvPr id="36" name="그룹 100"/>
            <p:cNvGrpSpPr/>
            <p:nvPr/>
          </p:nvGrpSpPr>
          <p:grpSpPr>
            <a:xfrm>
              <a:off x="1440182" y="2280087"/>
              <a:ext cx="1478045" cy="357598"/>
              <a:chOff x="278132" y="1963379"/>
              <a:chExt cx="1478045" cy="357598"/>
            </a:xfrm>
          </p:grpSpPr>
          <p:sp>
            <p:nvSpPr>
              <p:cNvPr id="38" name="직사각형 16"/>
              <p:cNvSpPr/>
              <p:nvPr/>
            </p:nvSpPr>
            <p:spPr>
              <a:xfrm>
                <a:off x="474893" y="2143124"/>
                <a:ext cx="1281284" cy="17785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타원 103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7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2132" y="2593081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0" name="그룹 104"/>
          <p:cNvGrpSpPr/>
          <p:nvPr/>
        </p:nvGrpSpPr>
        <p:grpSpPr>
          <a:xfrm>
            <a:off x="4893574" y="2205932"/>
            <a:ext cx="714510" cy="621635"/>
            <a:chOff x="1491012" y="2278620"/>
            <a:chExt cx="714510" cy="621635"/>
          </a:xfrm>
        </p:grpSpPr>
        <p:grpSp>
          <p:nvGrpSpPr>
            <p:cNvPr id="41" name="그룹 105"/>
            <p:cNvGrpSpPr/>
            <p:nvPr/>
          </p:nvGrpSpPr>
          <p:grpSpPr>
            <a:xfrm>
              <a:off x="1491012" y="2278620"/>
              <a:ext cx="537521" cy="389975"/>
              <a:chOff x="328962" y="1961912"/>
              <a:chExt cx="537521" cy="389975"/>
            </a:xfrm>
          </p:grpSpPr>
          <p:sp>
            <p:nvSpPr>
              <p:cNvPr id="43" name="직사각형 16"/>
              <p:cNvSpPr/>
              <p:nvPr/>
            </p:nvSpPr>
            <p:spPr>
              <a:xfrm>
                <a:off x="502908" y="2162962"/>
                <a:ext cx="363575" cy="1889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타원 108"/>
              <p:cNvSpPr/>
              <p:nvPr/>
            </p:nvSpPr>
            <p:spPr>
              <a:xfrm>
                <a:off x="328962" y="1961912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2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213" y="264294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그룹 110"/>
          <p:cNvGrpSpPr/>
          <p:nvPr/>
        </p:nvGrpSpPr>
        <p:grpSpPr>
          <a:xfrm>
            <a:off x="3072353" y="3147730"/>
            <a:ext cx="1413399" cy="611621"/>
            <a:chOff x="1672124" y="2234130"/>
            <a:chExt cx="1413399" cy="611621"/>
          </a:xfrm>
        </p:grpSpPr>
        <p:grpSp>
          <p:nvGrpSpPr>
            <p:cNvPr id="46" name="그룹 111"/>
            <p:cNvGrpSpPr/>
            <p:nvPr/>
          </p:nvGrpSpPr>
          <p:grpSpPr>
            <a:xfrm>
              <a:off x="1672124" y="2234130"/>
              <a:ext cx="1204017" cy="403271"/>
              <a:chOff x="510074" y="1917422"/>
              <a:chExt cx="1204017" cy="403271"/>
            </a:xfrm>
          </p:grpSpPr>
          <p:sp>
            <p:nvSpPr>
              <p:cNvPr id="48" name="직사각형 16"/>
              <p:cNvSpPr/>
              <p:nvPr/>
            </p:nvSpPr>
            <p:spPr>
              <a:xfrm>
                <a:off x="708289" y="2112875"/>
                <a:ext cx="1005802" cy="20781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타원 114"/>
              <p:cNvSpPr/>
              <p:nvPr/>
            </p:nvSpPr>
            <p:spPr>
              <a:xfrm>
                <a:off x="510074" y="1917422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7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8214" y="2588442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0" name="그룹 115"/>
          <p:cNvGrpSpPr/>
          <p:nvPr/>
        </p:nvGrpSpPr>
        <p:grpSpPr>
          <a:xfrm>
            <a:off x="3412649" y="3739304"/>
            <a:ext cx="831585" cy="627301"/>
            <a:chOff x="1505773" y="2272954"/>
            <a:chExt cx="831585" cy="627301"/>
          </a:xfrm>
        </p:grpSpPr>
        <p:grpSp>
          <p:nvGrpSpPr>
            <p:cNvPr id="51" name="그룹 116"/>
            <p:cNvGrpSpPr/>
            <p:nvPr/>
          </p:nvGrpSpPr>
          <p:grpSpPr>
            <a:xfrm>
              <a:off x="1505773" y="2272954"/>
              <a:ext cx="602151" cy="381973"/>
              <a:chOff x="343723" y="1956246"/>
              <a:chExt cx="602151" cy="381973"/>
            </a:xfrm>
          </p:grpSpPr>
          <p:sp>
            <p:nvSpPr>
              <p:cNvPr id="53" name="직사각형 16"/>
              <p:cNvSpPr/>
              <p:nvPr/>
            </p:nvSpPr>
            <p:spPr>
              <a:xfrm>
                <a:off x="555353" y="2166469"/>
                <a:ext cx="390521" cy="1717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타원 119"/>
              <p:cNvSpPr/>
              <p:nvPr/>
            </p:nvSpPr>
            <p:spPr>
              <a:xfrm>
                <a:off x="343723" y="1956246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</a:t>
                </a:r>
                <a:endPara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2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049" y="264294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5" name="그룹 125"/>
          <p:cNvGrpSpPr/>
          <p:nvPr/>
        </p:nvGrpSpPr>
        <p:grpSpPr>
          <a:xfrm>
            <a:off x="7970450" y="2394790"/>
            <a:ext cx="727246" cy="620168"/>
            <a:chOff x="1440182" y="2280087"/>
            <a:chExt cx="727246" cy="620168"/>
          </a:xfrm>
        </p:grpSpPr>
        <p:grpSp>
          <p:nvGrpSpPr>
            <p:cNvPr id="56" name="그룹 126"/>
            <p:cNvGrpSpPr/>
            <p:nvPr/>
          </p:nvGrpSpPr>
          <p:grpSpPr>
            <a:xfrm>
              <a:off x="1440182" y="2280087"/>
              <a:ext cx="598592" cy="397954"/>
              <a:chOff x="278132" y="1963379"/>
              <a:chExt cx="598592" cy="397954"/>
            </a:xfrm>
          </p:grpSpPr>
          <p:sp>
            <p:nvSpPr>
              <p:cNvPr id="58" name="직사각형 16"/>
              <p:cNvSpPr/>
              <p:nvPr/>
            </p:nvSpPr>
            <p:spPr>
              <a:xfrm>
                <a:off x="474894" y="2153515"/>
                <a:ext cx="401830" cy="20781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타원 129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</a:p>
            </p:txBody>
          </p:sp>
        </p:grpSp>
        <p:pic>
          <p:nvPicPr>
            <p:cNvPr id="57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119" y="264294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0" name="그룹 130"/>
          <p:cNvGrpSpPr/>
          <p:nvPr/>
        </p:nvGrpSpPr>
        <p:grpSpPr>
          <a:xfrm>
            <a:off x="7220061" y="3895943"/>
            <a:ext cx="677622" cy="620168"/>
            <a:chOff x="1440182" y="2280087"/>
            <a:chExt cx="677622" cy="620168"/>
          </a:xfrm>
        </p:grpSpPr>
        <p:grpSp>
          <p:nvGrpSpPr>
            <p:cNvPr id="61" name="그룹 131"/>
            <p:cNvGrpSpPr/>
            <p:nvPr/>
          </p:nvGrpSpPr>
          <p:grpSpPr>
            <a:xfrm>
              <a:off x="1440182" y="2280087"/>
              <a:ext cx="544788" cy="397954"/>
              <a:chOff x="278132" y="1963379"/>
              <a:chExt cx="544788" cy="397954"/>
            </a:xfrm>
          </p:grpSpPr>
          <p:sp>
            <p:nvSpPr>
              <p:cNvPr id="63" name="직사각형 16"/>
              <p:cNvSpPr/>
              <p:nvPr/>
            </p:nvSpPr>
            <p:spPr>
              <a:xfrm>
                <a:off x="474894" y="2153515"/>
                <a:ext cx="348026" cy="20781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타원 134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</a:t>
                </a:r>
              </a:p>
            </p:txBody>
          </p:sp>
        </p:grpSp>
        <p:pic>
          <p:nvPicPr>
            <p:cNvPr id="62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495" y="264294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5" name="그룹 135"/>
          <p:cNvGrpSpPr/>
          <p:nvPr/>
        </p:nvGrpSpPr>
        <p:grpSpPr>
          <a:xfrm>
            <a:off x="6419390" y="4237950"/>
            <a:ext cx="831390" cy="620168"/>
            <a:chOff x="1495800" y="2280087"/>
            <a:chExt cx="831390" cy="620168"/>
          </a:xfrm>
        </p:grpSpPr>
        <p:grpSp>
          <p:nvGrpSpPr>
            <p:cNvPr id="66" name="그룹 136"/>
            <p:cNvGrpSpPr/>
            <p:nvPr/>
          </p:nvGrpSpPr>
          <p:grpSpPr>
            <a:xfrm>
              <a:off x="1495800" y="2280087"/>
              <a:ext cx="620714" cy="388508"/>
              <a:chOff x="333750" y="1963379"/>
              <a:chExt cx="620714" cy="388508"/>
            </a:xfrm>
          </p:grpSpPr>
          <p:sp>
            <p:nvSpPr>
              <p:cNvPr id="68" name="직사각형 16"/>
              <p:cNvSpPr/>
              <p:nvPr/>
            </p:nvSpPr>
            <p:spPr>
              <a:xfrm>
                <a:off x="532532" y="2162962"/>
                <a:ext cx="421932" cy="1889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타원 139"/>
              <p:cNvSpPr/>
              <p:nvPr/>
            </p:nvSpPr>
            <p:spPr>
              <a:xfrm>
                <a:off x="333750" y="1963379"/>
                <a:ext cx="288000" cy="28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</a:p>
            </p:txBody>
          </p:sp>
        </p:grpSp>
        <p:pic>
          <p:nvPicPr>
            <p:cNvPr id="67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881" y="264294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0" name="TextBox 69"/>
          <p:cNvSpPr txBox="1"/>
          <p:nvPr/>
        </p:nvSpPr>
        <p:spPr>
          <a:xfrm>
            <a:off x="6422320" y="486731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8843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인증서 설치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Root </a:t>
            </a:r>
            <a:r>
              <a:rPr lang="ko-KR" altLang="en-US" dirty="0">
                <a:latin typeface="3ds" panose="02000503020000020004" pitchFamily="50" charset="0"/>
              </a:rPr>
              <a:t>인증서 설치 </a:t>
            </a:r>
            <a:r>
              <a:rPr lang="en-US" altLang="ko-KR" dirty="0">
                <a:latin typeface="3ds" panose="02000503020000020004" pitchFamily="50" charset="0"/>
              </a:rPr>
              <a:t>(for Firefox)</a:t>
            </a:r>
          </a:p>
        </p:txBody>
      </p:sp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90" y="1154149"/>
            <a:ext cx="2741853" cy="175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55" y="2990449"/>
            <a:ext cx="2507396" cy="191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03" y="631157"/>
            <a:ext cx="2452955" cy="175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23" y="941833"/>
            <a:ext cx="2229501" cy="171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935" y="2939958"/>
            <a:ext cx="2176201" cy="12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064" y="3023957"/>
            <a:ext cx="1913359" cy="136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4" name="그룹 194"/>
          <p:cNvGrpSpPr/>
          <p:nvPr/>
        </p:nvGrpSpPr>
        <p:grpSpPr>
          <a:xfrm>
            <a:off x="3313672" y="1221793"/>
            <a:ext cx="348100" cy="305858"/>
            <a:chOff x="278132" y="1963379"/>
            <a:chExt cx="464742" cy="408345"/>
          </a:xfrm>
        </p:grpSpPr>
        <p:sp>
          <p:nvSpPr>
            <p:cNvPr id="145" name="직사각형 16"/>
            <p:cNvSpPr/>
            <p:nvPr/>
          </p:nvSpPr>
          <p:spPr>
            <a:xfrm>
              <a:off x="474894" y="2143124"/>
              <a:ext cx="267980" cy="2286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46" name="타원 196"/>
            <p:cNvSpPr/>
            <p:nvPr/>
          </p:nvSpPr>
          <p:spPr>
            <a:xfrm>
              <a:off x="278132" y="1963379"/>
              <a:ext cx="288000" cy="288000"/>
            </a:xfrm>
            <a:prstGeom prst="ellipse">
              <a:avLst/>
            </a:prstGeom>
            <a:solidFill>
              <a:srgbClr val="00187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7" name="그룹 200"/>
          <p:cNvGrpSpPr/>
          <p:nvPr/>
        </p:nvGrpSpPr>
        <p:grpSpPr>
          <a:xfrm>
            <a:off x="2676666" y="2460755"/>
            <a:ext cx="560064" cy="557667"/>
            <a:chOff x="1440182" y="2280087"/>
            <a:chExt cx="747731" cy="744530"/>
          </a:xfrm>
        </p:grpSpPr>
        <p:grpSp>
          <p:nvGrpSpPr>
            <p:cNvPr id="148" name="그룹 201"/>
            <p:cNvGrpSpPr/>
            <p:nvPr/>
          </p:nvGrpSpPr>
          <p:grpSpPr>
            <a:xfrm>
              <a:off x="1440182" y="2280087"/>
              <a:ext cx="619077" cy="535407"/>
              <a:chOff x="278132" y="1963379"/>
              <a:chExt cx="619077" cy="535407"/>
            </a:xfrm>
          </p:grpSpPr>
          <p:sp>
            <p:nvSpPr>
              <p:cNvPr id="150" name="직사각형 16"/>
              <p:cNvSpPr/>
              <p:nvPr/>
            </p:nvSpPr>
            <p:spPr>
              <a:xfrm>
                <a:off x="474893" y="2143124"/>
                <a:ext cx="422316" cy="355662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51" name="타원 204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rgbClr val="00187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49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604" y="276730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2" name="그룹 210"/>
          <p:cNvGrpSpPr/>
          <p:nvPr/>
        </p:nvGrpSpPr>
        <p:grpSpPr>
          <a:xfrm>
            <a:off x="882785" y="4419974"/>
            <a:ext cx="348100" cy="305858"/>
            <a:chOff x="278132" y="1963379"/>
            <a:chExt cx="464742" cy="408345"/>
          </a:xfrm>
        </p:grpSpPr>
        <p:sp>
          <p:nvSpPr>
            <p:cNvPr id="153" name="직사각형 16"/>
            <p:cNvSpPr/>
            <p:nvPr/>
          </p:nvSpPr>
          <p:spPr>
            <a:xfrm>
              <a:off x="474894" y="2143124"/>
              <a:ext cx="267980" cy="2286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4" name="타원 212"/>
            <p:cNvSpPr/>
            <p:nvPr/>
          </p:nvSpPr>
          <p:spPr>
            <a:xfrm>
              <a:off x="278132" y="1963379"/>
              <a:ext cx="288000" cy="288000"/>
            </a:xfrm>
            <a:prstGeom prst="ellipse">
              <a:avLst/>
            </a:prstGeom>
            <a:solidFill>
              <a:srgbClr val="00187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55" name="그룹 6"/>
          <p:cNvGrpSpPr/>
          <p:nvPr/>
        </p:nvGrpSpPr>
        <p:grpSpPr>
          <a:xfrm>
            <a:off x="2869950" y="3565986"/>
            <a:ext cx="714582" cy="459224"/>
            <a:chOff x="3060830" y="4864466"/>
            <a:chExt cx="954024" cy="613101"/>
          </a:xfrm>
        </p:grpSpPr>
        <p:grpSp>
          <p:nvGrpSpPr>
            <p:cNvPr id="156" name="그룹 213"/>
            <p:cNvGrpSpPr/>
            <p:nvPr/>
          </p:nvGrpSpPr>
          <p:grpSpPr>
            <a:xfrm>
              <a:off x="3060830" y="4864466"/>
              <a:ext cx="825370" cy="408345"/>
              <a:chOff x="278132" y="1963379"/>
              <a:chExt cx="825370" cy="408345"/>
            </a:xfrm>
          </p:grpSpPr>
          <p:sp>
            <p:nvSpPr>
              <p:cNvPr id="158" name="직사각형 16"/>
              <p:cNvSpPr/>
              <p:nvPr/>
            </p:nvSpPr>
            <p:spPr>
              <a:xfrm>
                <a:off x="474894" y="2143124"/>
                <a:ext cx="628608" cy="2286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59" name="타원 215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rgbClr val="00187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57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545" y="522025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0" name="그룹 217"/>
          <p:cNvGrpSpPr/>
          <p:nvPr/>
        </p:nvGrpSpPr>
        <p:grpSpPr>
          <a:xfrm>
            <a:off x="1271845" y="4568539"/>
            <a:ext cx="905427" cy="459224"/>
            <a:chOff x="3060830" y="4864466"/>
            <a:chExt cx="1208818" cy="613101"/>
          </a:xfrm>
        </p:grpSpPr>
        <p:grpSp>
          <p:nvGrpSpPr>
            <p:cNvPr id="161" name="그룹 218"/>
            <p:cNvGrpSpPr/>
            <p:nvPr/>
          </p:nvGrpSpPr>
          <p:grpSpPr>
            <a:xfrm>
              <a:off x="3060830" y="4864466"/>
              <a:ext cx="1080164" cy="408345"/>
              <a:chOff x="278132" y="1963379"/>
              <a:chExt cx="1080164" cy="408345"/>
            </a:xfrm>
          </p:grpSpPr>
          <p:sp>
            <p:nvSpPr>
              <p:cNvPr id="163" name="직사각형 16"/>
              <p:cNvSpPr/>
              <p:nvPr/>
            </p:nvSpPr>
            <p:spPr>
              <a:xfrm>
                <a:off x="474894" y="2143124"/>
                <a:ext cx="883402" cy="2286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64" name="타원 221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rgbClr val="00187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62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339" y="522025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5" name="그룹 222"/>
          <p:cNvGrpSpPr/>
          <p:nvPr/>
        </p:nvGrpSpPr>
        <p:grpSpPr>
          <a:xfrm>
            <a:off x="6557679" y="1451177"/>
            <a:ext cx="614346" cy="459224"/>
            <a:chOff x="3060830" y="4864466"/>
            <a:chExt cx="820201" cy="613101"/>
          </a:xfrm>
        </p:grpSpPr>
        <p:grpSp>
          <p:nvGrpSpPr>
            <p:cNvPr id="166" name="그룹 223"/>
            <p:cNvGrpSpPr/>
            <p:nvPr/>
          </p:nvGrpSpPr>
          <p:grpSpPr>
            <a:xfrm>
              <a:off x="3060830" y="4864466"/>
              <a:ext cx="691547" cy="408345"/>
              <a:chOff x="278132" y="1963379"/>
              <a:chExt cx="691547" cy="408345"/>
            </a:xfrm>
          </p:grpSpPr>
          <p:sp>
            <p:nvSpPr>
              <p:cNvPr id="168" name="직사각형 16"/>
              <p:cNvSpPr/>
              <p:nvPr/>
            </p:nvSpPr>
            <p:spPr>
              <a:xfrm>
                <a:off x="474894" y="2143124"/>
                <a:ext cx="494785" cy="2286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69" name="타원 226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rgbClr val="00187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7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67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3722" y="522025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0" name="그룹 227"/>
          <p:cNvGrpSpPr/>
          <p:nvPr/>
        </p:nvGrpSpPr>
        <p:grpSpPr>
          <a:xfrm>
            <a:off x="4566067" y="1814438"/>
            <a:ext cx="614346" cy="459224"/>
            <a:chOff x="3060830" y="4864466"/>
            <a:chExt cx="820201" cy="613101"/>
          </a:xfrm>
        </p:grpSpPr>
        <p:grpSp>
          <p:nvGrpSpPr>
            <p:cNvPr id="171" name="그룹 228"/>
            <p:cNvGrpSpPr/>
            <p:nvPr/>
          </p:nvGrpSpPr>
          <p:grpSpPr>
            <a:xfrm>
              <a:off x="3060830" y="4864466"/>
              <a:ext cx="691547" cy="408345"/>
              <a:chOff x="278132" y="1963379"/>
              <a:chExt cx="691547" cy="408345"/>
            </a:xfrm>
          </p:grpSpPr>
          <p:sp>
            <p:nvSpPr>
              <p:cNvPr id="173" name="직사각형 16"/>
              <p:cNvSpPr/>
              <p:nvPr/>
            </p:nvSpPr>
            <p:spPr>
              <a:xfrm>
                <a:off x="474894" y="2143124"/>
                <a:ext cx="494785" cy="2286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74" name="타원 231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rgbClr val="00187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72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3722" y="522025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5" name="그룹 233"/>
          <p:cNvGrpSpPr/>
          <p:nvPr/>
        </p:nvGrpSpPr>
        <p:grpSpPr>
          <a:xfrm>
            <a:off x="7385263" y="2313600"/>
            <a:ext cx="614346" cy="459224"/>
            <a:chOff x="3060830" y="4864466"/>
            <a:chExt cx="820201" cy="613101"/>
          </a:xfrm>
        </p:grpSpPr>
        <p:grpSp>
          <p:nvGrpSpPr>
            <p:cNvPr id="176" name="그룹 234"/>
            <p:cNvGrpSpPr/>
            <p:nvPr/>
          </p:nvGrpSpPr>
          <p:grpSpPr>
            <a:xfrm>
              <a:off x="3060830" y="4864466"/>
              <a:ext cx="691547" cy="408345"/>
              <a:chOff x="278132" y="1963379"/>
              <a:chExt cx="691547" cy="408345"/>
            </a:xfrm>
          </p:grpSpPr>
          <p:sp>
            <p:nvSpPr>
              <p:cNvPr id="178" name="직사각형 16"/>
              <p:cNvSpPr/>
              <p:nvPr/>
            </p:nvSpPr>
            <p:spPr>
              <a:xfrm>
                <a:off x="474894" y="2143124"/>
                <a:ext cx="494785" cy="2286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79" name="타원 237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rgbClr val="00187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8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77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3722" y="5220258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0" name="그룹 238"/>
          <p:cNvGrpSpPr/>
          <p:nvPr/>
        </p:nvGrpSpPr>
        <p:grpSpPr>
          <a:xfrm>
            <a:off x="4210847" y="3154232"/>
            <a:ext cx="397028" cy="588773"/>
            <a:chOff x="3060830" y="4864466"/>
            <a:chExt cx="530065" cy="786059"/>
          </a:xfrm>
        </p:grpSpPr>
        <p:grpSp>
          <p:nvGrpSpPr>
            <p:cNvPr id="181" name="그룹 239"/>
            <p:cNvGrpSpPr/>
            <p:nvPr/>
          </p:nvGrpSpPr>
          <p:grpSpPr>
            <a:xfrm>
              <a:off x="3060830" y="4864466"/>
              <a:ext cx="401411" cy="579069"/>
              <a:chOff x="278132" y="1963379"/>
              <a:chExt cx="401411" cy="579069"/>
            </a:xfrm>
          </p:grpSpPr>
          <p:sp>
            <p:nvSpPr>
              <p:cNvPr id="183" name="직사각형 16"/>
              <p:cNvSpPr/>
              <p:nvPr/>
            </p:nvSpPr>
            <p:spPr>
              <a:xfrm>
                <a:off x="474895" y="2143123"/>
                <a:ext cx="204648" cy="399325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84" name="타원 242"/>
              <p:cNvSpPr/>
              <p:nvPr/>
            </p:nvSpPr>
            <p:spPr>
              <a:xfrm>
                <a:off x="278132" y="1963379"/>
                <a:ext cx="288000" cy="288000"/>
              </a:xfrm>
              <a:prstGeom prst="ellipse">
                <a:avLst/>
              </a:prstGeom>
              <a:solidFill>
                <a:srgbClr val="00187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5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9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82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586" y="5393216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6" name="그룹 244"/>
          <p:cNvGrpSpPr/>
          <p:nvPr/>
        </p:nvGrpSpPr>
        <p:grpSpPr>
          <a:xfrm>
            <a:off x="5627842" y="3807748"/>
            <a:ext cx="517982" cy="305858"/>
            <a:chOff x="278132" y="1963379"/>
            <a:chExt cx="691547" cy="408345"/>
          </a:xfrm>
        </p:grpSpPr>
        <p:sp>
          <p:nvSpPr>
            <p:cNvPr id="189" name="직사각형 16"/>
            <p:cNvSpPr/>
            <p:nvPr/>
          </p:nvSpPr>
          <p:spPr>
            <a:xfrm>
              <a:off x="474894" y="2143124"/>
              <a:ext cx="494785" cy="2286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0" name="타원 247"/>
            <p:cNvSpPr/>
            <p:nvPr/>
          </p:nvSpPr>
          <p:spPr>
            <a:xfrm>
              <a:off x="278132" y="1963379"/>
              <a:ext cx="288000" cy="288000"/>
            </a:xfrm>
            <a:prstGeom prst="ellipse">
              <a:avLst/>
            </a:prstGeom>
            <a:solidFill>
              <a:srgbClr val="00187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87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459" y="4074243"/>
            <a:ext cx="192729" cy="19272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2" name="그룹 251"/>
          <p:cNvGrpSpPr/>
          <p:nvPr/>
        </p:nvGrpSpPr>
        <p:grpSpPr>
          <a:xfrm>
            <a:off x="6356727" y="3322191"/>
            <a:ext cx="562254" cy="305858"/>
            <a:chOff x="278132" y="1963379"/>
            <a:chExt cx="750654" cy="408345"/>
          </a:xfrm>
        </p:grpSpPr>
        <p:sp>
          <p:nvSpPr>
            <p:cNvPr id="195" name="직사각형 16"/>
            <p:cNvSpPr/>
            <p:nvPr/>
          </p:nvSpPr>
          <p:spPr>
            <a:xfrm>
              <a:off x="474894" y="2143124"/>
              <a:ext cx="553892" cy="2286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6" name="타원 255"/>
            <p:cNvSpPr/>
            <p:nvPr/>
          </p:nvSpPr>
          <p:spPr>
            <a:xfrm>
              <a:off x="278132" y="1963379"/>
              <a:ext cx="288000" cy="288000"/>
            </a:xfrm>
            <a:prstGeom prst="ellipse">
              <a:avLst/>
            </a:prstGeom>
            <a:solidFill>
              <a:srgbClr val="00187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algn="ctr" defTabSz="1031509"/>
              <a:r>
                <a:rPr lang="en-US" altLang="ko-KR" sz="11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  <a:endParaRPr lang="ko-KR" altLang="en-US" sz="11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9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16" y="3588686"/>
            <a:ext cx="192729" cy="19272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8" name="그룹 258"/>
          <p:cNvGrpSpPr/>
          <p:nvPr/>
        </p:nvGrpSpPr>
        <p:grpSpPr>
          <a:xfrm>
            <a:off x="7819569" y="4063775"/>
            <a:ext cx="465889" cy="305858"/>
            <a:chOff x="278132" y="1963379"/>
            <a:chExt cx="621999" cy="408345"/>
          </a:xfrm>
        </p:grpSpPr>
        <p:sp>
          <p:nvSpPr>
            <p:cNvPr id="201" name="직사각형 16"/>
            <p:cNvSpPr/>
            <p:nvPr/>
          </p:nvSpPr>
          <p:spPr>
            <a:xfrm>
              <a:off x="474894" y="2143124"/>
              <a:ext cx="425237" cy="2286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5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2" name="타원 262"/>
            <p:cNvSpPr/>
            <p:nvPr/>
          </p:nvSpPr>
          <p:spPr>
            <a:xfrm>
              <a:off x="278132" y="1963379"/>
              <a:ext cx="288000" cy="288000"/>
            </a:xfrm>
            <a:prstGeom prst="ellipse">
              <a:avLst/>
            </a:prstGeom>
            <a:solidFill>
              <a:srgbClr val="00187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algn="ctr" defTabSz="1031509"/>
              <a:r>
                <a:rPr lang="en-US" altLang="ko-KR" sz="11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endParaRPr lang="ko-KR" altLang="en-US" sz="11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9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93" y="4330270"/>
            <a:ext cx="192729" cy="19272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3138916" y="2233315"/>
            <a:ext cx="2866167" cy="67687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Windows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 인증서를 설치할 경우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IE, Chrome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은 자동으로 인증서가 등록되나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에러 발생 시 해당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장표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참고</a:t>
            </a:r>
          </a:p>
        </p:txBody>
      </p:sp>
    </p:spTree>
    <p:extLst>
      <p:ext uri="{BB962C8B-B14F-4D97-AF65-F5344CB8AC3E}">
        <p14:creationId xmlns:p14="http://schemas.microsoft.com/office/powerpoint/2010/main" val="34819405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R2022x Server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92527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4"/>
          <p:cNvPicPr>
            <a:picLocks noChangeAspect="1"/>
          </p:cNvPicPr>
          <p:nvPr/>
        </p:nvPicPr>
        <p:blipFill rotWithShape="1">
          <a:blip r:embed="rId2"/>
          <a:srcRect t="31440"/>
          <a:stretch/>
        </p:blipFill>
        <p:spPr>
          <a:xfrm>
            <a:off x="1595304" y="2166541"/>
            <a:ext cx="1339243" cy="319589"/>
          </a:xfrm>
          <a:prstGeom prst="rect">
            <a:avLst/>
          </a:prstGeom>
        </p:spPr>
      </p:pic>
      <p:pic>
        <p:nvPicPr>
          <p:cNvPr id="79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05" y="2008297"/>
            <a:ext cx="1625876" cy="162588"/>
          </a:xfrm>
          <a:prstGeom prst="rect">
            <a:avLst/>
          </a:prstGeom>
        </p:spPr>
      </p:pic>
      <p:pic>
        <p:nvPicPr>
          <p:cNvPr id="80" name="Picture 2" descr="adoptopenjdk에 대한 이미지 검색결과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49" y="4047684"/>
            <a:ext cx="1725008" cy="20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6" y="266056"/>
            <a:ext cx="8644331" cy="369332"/>
          </a:xfrm>
        </p:spPr>
        <p:txBody>
          <a:bodyPr/>
          <a:lstStyle/>
          <a:p>
            <a:r>
              <a:rPr lang="en-US" altLang="ko-KR" dirty="0"/>
              <a:t>3DEXPERIENCE platform R2022x Server Installation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3ds" panose="02000503020000020004" pitchFamily="50" charset="0"/>
              </a:rPr>
              <a:t>본 </a:t>
            </a:r>
            <a:r>
              <a:rPr lang="en-US" altLang="ko-KR" dirty="0">
                <a:latin typeface="3ds" panose="02000503020000020004" pitchFamily="50" charset="0"/>
              </a:rPr>
              <a:t>Chapter</a:t>
            </a:r>
            <a:r>
              <a:rPr lang="ko-KR" altLang="en-US" dirty="0">
                <a:latin typeface="3ds" panose="02000503020000020004" pitchFamily="50" charset="0"/>
              </a:rPr>
              <a:t>에서 </a:t>
            </a: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R2022x Server </a:t>
            </a:r>
            <a:r>
              <a:rPr lang="ko-KR" altLang="en-US" dirty="0">
                <a:latin typeface="3ds" panose="02000503020000020004" pitchFamily="50" charset="0"/>
              </a:rPr>
              <a:t>설치 및 설정 작업을 수행합니다</a:t>
            </a:r>
            <a:r>
              <a:rPr lang="en-US" altLang="ko-KR" dirty="0">
                <a:latin typeface="3ds" panose="02000503020000020004" pitchFamily="50" charset="0"/>
              </a:rPr>
              <a:t>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grpSp>
        <p:nvGrpSpPr>
          <p:cNvPr id="160" name="Group 159"/>
          <p:cNvGrpSpPr/>
          <p:nvPr/>
        </p:nvGrpSpPr>
        <p:grpSpPr>
          <a:xfrm>
            <a:off x="284853" y="1055653"/>
            <a:ext cx="8574294" cy="3525018"/>
            <a:chOff x="292276" y="1745445"/>
            <a:chExt cx="9546938" cy="3924886"/>
          </a:xfrm>
        </p:grpSpPr>
        <p:grpSp>
          <p:nvGrpSpPr>
            <p:cNvPr id="161" name="그룹 130"/>
            <p:cNvGrpSpPr/>
            <p:nvPr/>
          </p:nvGrpSpPr>
          <p:grpSpPr>
            <a:xfrm>
              <a:off x="1329498" y="2714302"/>
              <a:ext cx="8509716" cy="2956029"/>
              <a:chOff x="1329498" y="2714302"/>
              <a:chExt cx="8509716" cy="2956029"/>
            </a:xfrm>
          </p:grpSpPr>
          <p:sp>
            <p:nvSpPr>
              <p:cNvPr id="235" name="L 도형 130"/>
              <p:cNvSpPr/>
              <p:nvPr/>
            </p:nvSpPr>
            <p:spPr>
              <a:xfrm rot="5400000">
                <a:off x="4128739" y="-40143"/>
                <a:ext cx="2956029" cy="8464920"/>
              </a:xfrm>
              <a:prstGeom prst="corner">
                <a:avLst>
                  <a:gd name="adj1" fmla="val 98404"/>
                  <a:gd name="adj2" fmla="val 100000"/>
                </a:avLst>
              </a:prstGeom>
              <a:noFill/>
              <a:ln w="12700" cap="flat" cmpd="sng" algn="ctr">
                <a:solidFill>
                  <a:srgbClr val="1F497D">
                    <a:lumMod val="60000"/>
                    <a:lumOff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ＭＳ Ｐゴシック" pitchFamily="-112" charset="-128"/>
                </a:endParaRPr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1329498" y="5229758"/>
                <a:ext cx="1282612" cy="41122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WINDOWS</a:t>
                </a:r>
              </a:p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Server 2016 R2</a:t>
                </a:r>
              </a:p>
            </p:txBody>
          </p:sp>
        </p:grpSp>
        <p:grpSp>
          <p:nvGrpSpPr>
            <p:cNvPr id="162" name="그룹 139"/>
            <p:cNvGrpSpPr/>
            <p:nvPr/>
          </p:nvGrpSpPr>
          <p:grpSpPr>
            <a:xfrm>
              <a:off x="292276" y="5018416"/>
              <a:ext cx="4850265" cy="644347"/>
              <a:chOff x="292276" y="5018416"/>
              <a:chExt cx="4850265" cy="644347"/>
            </a:xfrm>
          </p:grpSpPr>
          <p:sp>
            <p:nvSpPr>
              <p:cNvPr id="233" name="직사각형 135"/>
              <p:cNvSpPr/>
              <p:nvPr/>
            </p:nvSpPr>
            <p:spPr>
              <a:xfrm>
                <a:off x="292276" y="5018416"/>
                <a:ext cx="1027908" cy="644347"/>
              </a:xfrm>
              <a:prstGeom prst="rect">
                <a:avLst/>
              </a:prstGeom>
              <a:gradFill rotWithShape="1">
                <a:gsLst>
                  <a:gs pos="0">
                    <a:srgbClr val="E1CD00">
                      <a:shade val="51000"/>
                      <a:satMod val="130000"/>
                    </a:srgbClr>
                  </a:gs>
                  <a:gs pos="80000">
                    <a:srgbClr val="E1CD00">
                      <a:shade val="93000"/>
                      <a:satMod val="130000"/>
                    </a:srgbClr>
                  </a:gs>
                  <a:gs pos="100000">
                    <a:srgbClr val="E1C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1C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DBMS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34" name="Organigramme : Disque magnétique 21"/>
              <p:cNvSpPr/>
              <p:nvPr/>
            </p:nvSpPr>
            <p:spPr bwMode="auto">
              <a:xfrm>
                <a:off x="4127949" y="5209202"/>
                <a:ext cx="1014592" cy="386401"/>
              </a:xfrm>
              <a:prstGeom prst="can">
                <a:avLst/>
              </a:prstGeom>
              <a:gradFill rotWithShape="1">
                <a:gsLst>
                  <a:gs pos="0">
                    <a:srgbClr val="E1CD00">
                      <a:shade val="51000"/>
                      <a:satMod val="130000"/>
                    </a:srgbClr>
                  </a:gs>
                  <a:gs pos="80000">
                    <a:srgbClr val="E1CD00">
                      <a:shade val="93000"/>
                      <a:satMod val="130000"/>
                    </a:srgbClr>
                  </a:gs>
                  <a:gs pos="100000">
                    <a:srgbClr val="E1C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1CD00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tIns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ORACLE</a:t>
                </a:r>
                <a:endPara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</p:grpSp>
        <p:grpSp>
          <p:nvGrpSpPr>
            <p:cNvPr id="163" name="그룹 141"/>
            <p:cNvGrpSpPr/>
            <p:nvPr/>
          </p:nvGrpSpPr>
          <p:grpSpPr>
            <a:xfrm>
              <a:off x="292276" y="1745445"/>
              <a:ext cx="8113658" cy="1025225"/>
              <a:chOff x="292276" y="1745445"/>
              <a:chExt cx="8113658" cy="1025225"/>
            </a:xfrm>
          </p:grpSpPr>
          <p:sp>
            <p:nvSpPr>
              <p:cNvPr id="220" name="직사각형 133"/>
              <p:cNvSpPr/>
              <p:nvPr/>
            </p:nvSpPr>
            <p:spPr>
              <a:xfrm>
                <a:off x="292276" y="1745445"/>
                <a:ext cx="1027907" cy="84896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USER</a:t>
                </a:r>
              </a:p>
            </p:txBody>
          </p:sp>
          <p:pic>
            <p:nvPicPr>
              <p:cNvPr id="221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3691006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2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100977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3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2871062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4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3281034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5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510949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6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740865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7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150837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8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920921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29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30893" y="1831128"/>
                <a:ext cx="312146" cy="239526"/>
              </a:xfrm>
              <a:prstGeom prst="rect">
                <a:avLst/>
              </a:prstGeom>
              <a:noFill/>
            </p:spPr>
          </p:pic>
          <p:pic>
            <p:nvPicPr>
              <p:cNvPr id="230" name="Picture 8" descr="http://www.mricons.com/store/png/853_1447_128_administrator_male_man_manager_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560810" y="1831128"/>
                <a:ext cx="312146" cy="239526"/>
              </a:xfrm>
              <a:prstGeom prst="rect">
                <a:avLst/>
              </a:prstGeom>
              <a:noFill/>
            </p:spPr>
          </p:pic>
          <p:sp>
            <p:nvSpPr>
              <p:cNvPr id="231" name="Rectangle à coins arrondis 67"/>
              <p:cNvSpPr/>
              <p:nvPr/>
            </p:nvSpPr>
            <p:spPr bwMode="auto">
              <a:xfrm>
                <a:off x="2087938" y="2155861"/>
                <a:ext cx="6317996" cy="38866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tIns="0" anchor="ctr" anchorCtr="0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Web Browser, Native App (CATIA V5, V6, etc.)</a:t>
                </a:r>
              </a:p>
            </p:txBody>
          </p:sp>
          <p:sp>
            <p:nvSpPr>
              <p:cNvPr id="232" name="Flèche vers le bas 77"/>
              <p:cNvSpPr/>
              <p:nvPr/>
            </p:nvSpPr>
            <p:spPr bwMode="auto">
              <a:xfrm>
                <a:off x="5076992" y="2477233"/>
                <a:ext cx="190280" cy="293437"/>
              </a:xfrm>
              <a:prstGeom prst="upDownArrow">
                <a:avLst/>
              </a:prstGeom>
              <a:solidFill>
                <a:srgbClr val="EEECE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40500" rIns="40500" bIns="0" rtlCol="0" anchor="ctr"/>
              <a:lstStyle/>
              <a:p>
                <a:pPr marL="132160" marR="0" lvl="0" indent="-132160" algn="ctr" defTabSz="68580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25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</a:endParaRPr>
              </a:p>
            </p:txBody>
          </p:sp>
        </p:grpSp>
        <p:grpSp>
          <p:nvGrpSpPr>
            <p:cNvPr id="164" name="그룹 134"/>
            <p:cNvGrpSpPr/>
            <p:nvPr/>
          </p:nvGrpSpPr>
          <p:grpSpPr>
            <a:xfrm>
              <a:off x="292276" y="2705595"/>
              <a:ext cx="6313888" cy="992091"/>
              <a:chOff x="292276" y="2705595"/>
              <a:chExt cx="6313888" cy="992091"/>
            </a:xfrm>
          </p:grpSpPr>
          <p:sp>
            <p:nvSpPr>
              <p:cNvPr id="215" name="직사각형 148"/>
              <p:cNvSpPr/>
              <p:nvPr/>
            </p:nvSpPr>
            <p:spPr>
              <a:xfrm>
                <a:off x="292276" y="2705595"/>
                <a:ext cx="1027906" cy="992091"/>
              </a:xfrm>
              <a:prstGeom prst="rect">
                <a:avLst/>
              </a:prstGeom>
              <a:gradFill rotWithShape="1">
                <a:gsLst>
                  <a:gs pos="0">
                    <a:srgbClr val="E87722">
                      <a:shade val="51000"/>
                      <a:satMod val="130000"/>
                    </a:srgbClr>
                  </a:gs>
                  <a:gs pos="80000">
                    <a:srgbClr val="E87722">
                      <a:shade val="93000"/>
                      <a:satMod val="130000"/>
                    </a:srgbClr>
                  </a:gs>
                  <a:gs pos="100000">
                    <a:srgbClr val="E87722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8772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WS</a:t>
                </a:r>
              </a:p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(Apache)</a:t>
                </a:r>
              </a:p>
            </p:txBody>
          </p:sp>
          <p:sp>
            <p:nvSpPr>
              <p:cNvPr id="216" name="직사각형 166"/>
              <p:cNvSpPr/>
              <p:nvPr/>
            </p:nvSpPr>
            <p:spPr>
              <a:xfrm>
                <a:off x="3771408" y="2805511"/>
                <a:ext cx="2834756" cy="486760"/>
              </a:xfrm>
              <a:prstGeom prst="rect">
                <a:avLst/>
              </a:prstGeom>
              <a:gradFill rotWithShape="1">
                <a:gsLst>
                  <a:gs pos="0">
                    <a:srgbClr val="E87722">
                      <a:shade val="51000"/>
                      <a:satMod val="130000"/>
                    </a:srgbClr>
                  </a:gs>
                  <a:gs pos="80000">
                    <a:srgbClr val="E87722">
                      <a:shade val="93000"/>
                      <a:satMod val="130000"/>
                    </a:srgbClr>
                  </a:gs>
                  <a:gs pos="100000">
                    <a:srgbClr val="E87722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8772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Apache HTTP Server</a:t>
                </a:r>
              </a:p>
            </p:txBody>
          </p:sp>
        </p:grpSp>
        <p:grpSp>
          <p:nvGrpSpPr>
            <p:cNvPr id="165" name="그룹 138"/>
            <p:cNvGrpSpPr/>
            <p:nvPr/>
          </p:nvGrpSpPr>
          <p:grpSpPr>
            <a:xfrm>
              <a:off x="292276" y="3070986"/>
              <a:ext cx="9232292" cy="1789290"/>
              <a:chOff x="292276" y="3070986"/>
              <a:chExt cx="9232292" cy="1789290"/>
            </a:xfrm>
          </p:grpSpPr>
          <p:sp>
            <p:nvSpPr>
              <p:cNvPr id="189" name="직사각형 134"/>
              <p:cNvSpPr/>
              <p:nvPr/>
            </p:nvSpPr>
            <p:spPr>
              <a:xfrm>
                <a:off x="292276" y="3849460"/>
                <a:ext cx="1027907" cy="1010816"/>
              </a:xfrm>
              <a:prstGeom prst="rect">
                <a:avLst/>
              </a:prstGeom>
              <a:gradFill rotWithShape="1">
                <a:gsLst>
                  <a:gs pos="0">
                    <a:srgbClr val="84BD00">
                      <a:shade val="51000"/>
                      <a:satMod val="130000"/>
                    </a:srgbClr>
                  </a:gs>
                  <a:gs pos="80000">
                    <a:srgbClr val="84BD00">
                      <a:shade val="93000"/>
                      <a:satMod val="130000"/>
                    </a:srgbClr>
                  </a:gs>
                  <a:gs pos="100000">
                    <a:srgbClr val="84BD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4BD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WAS</a:t>
                </a:r>
              </a:p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(TomEE+)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90" name="직사각형 51"/>
              <p:cNvSpPr/>
              <p:nvPr/>
            </p:nvSpPr>
            <p:spPr>
              <a:xfrm>
                <a:off x="8463277" y="3070986"/>
                <a:ext cx="1061291" cy="442205"/>
              </a:xfrm>
              <a:prstGeom prst="rect">
                <a:avLst/>
              </a:prstGeom>
              <a:gradFill rotWithShape="1">
                <a:gsLst>
                  <a:gs pos="0">
                    <a:srgbClr val="0077C8">
                      <a:tint val="50000"/>
                      <a:satMod val="300000"/>
                    </a:srgbClr>
                  </a:gs>
                  <a:gs pos="35000">
                    <a:srgbClr val="0077C8">
                      <a:tint val="37000"/>
                      <a:satMod val="300000"/>
                    </a:srgbClr>
                  </a:gs>
                  <a:gs pos="100000">
                    <a:srgbClr val="0077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77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2619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DSLS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grpSp>
            <p:nvGrpSpPr>
              <p:cNvPr id="191" name="그룹 27"/>
              <p:cNvGrpSpPr/>
              <p:nvPr/>
            </p:nvGrpSpPr>
            <p:grpSpPr>
              <a:xfrm>
                <a:off x="1413408" y="4123918"/>
                <a:ext cx="919460" cy="587981"/>
                <a:chOff x="1413408" y="4123918"/>
                <a:chExt cx="919460" cy="587981"/>
              </a:xfrm>
            </p:grpSpPr>
            <p:sp>
              <p:nvSpPr>
                <p:cNvPr id="213" name="직사각형 134"/>
                <p:cNvSpPr/>
                <p:nvPr/>
              </p:nvSpPr>
              <p:spPr>
                <a:xfrm>
                  <a:off x="1413408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4" name="직사각형 174"/>
                <p:cNvSpPr/>
                <p:nvPr/>
              </p:nvSpPr>
              <p:spPr>
                <a:xfrm>
                  <a:off x="1436986" y="4201908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3DPassport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2" name="그룹 102"/>
              <p:cNvGrpSpPr/>
              <p:nvPr/>
            </p:nvGrpSpPr>
            <p:grpSpPr>
              <a:xfrm>
                <a:off x="5398821" y="4123918"/>
                <a:ext cx="919460" cy="587981"/>
                <a:chOff x="6171904" y="4123918"/>
                <a:chExt cx="919460" cy="587981"/>
              </a:xfrm>
            </p:grpSpPr>
            <p:sp>
              <p:nvSpPr>
                <p:cNvPr id="211" name="직사각형 134"/>
                <p:cNvSpPr/>
                <p:nvPr/>
              </p:nvSpPr>
              <p:spPr>
                <a:xfrm>
                  <a:off x="6171904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2" name="직사각형 177"/>
                <p:cNvSpPr/>
                <p:nvPr/>
              </p:nvSpPr>
              <p:spPr>
                <a:xfrm>
                  <a:off x="6199634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3DSpace</a:t>
                  </a:r>
                </a:p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NoCAS</a:t>
                  </a:r>
                  <a:endPara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  <p:grpSp>
            <p:nvGrpSpPr>
              <p:cNvPr id="193" name="그룹 66"/>
              <p:cNvGrpSpPr/>
              <p:nvPr/>
            </p:nvGrpSpPr>
            <p:grpSpPr>
              <a:xfrm>
                <a:off x="2426690" y="4123918"/>
                <a:ext cx="919460" cy="587981"/>
                <a:chOff x="2426690" y="4123918"/>
                <a:chExt cx="919460" cy="587981"/>
              </a:xfrm>
            </p:grpSpPr>
            <p:sp>
              <p:nvSpPr>
                <p:cNvPr id="209" name="직사각형 134"/>
                <p:cNvSpPr/>
                <p:nvPr/>
              </p:nvSpPr>
              <p:spPr>
                <a:xfrm>
                  <a:off x="2426690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10" name="직사각형 170"/>
                <p:cNvSpPr/>
                <p:nvPr/>
              </p:nvSpPr>
              <p:spPr>
                <a:xfrm>
                  <a:off x="2454420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3DDashboard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4" name="그룹 67"/>
              <p:cNvGrpSpPr/>
              <p:nvPr/>
            </p:nvGrpSpPr>
            <p:grpSpPr>
              <a:xfrm>
                <a:off x="3456034" y="4123918"/>
                <a:ext cx="919460" cy="587981"/>
                <a:chOff x="3805167" y="4123918"/>
                <a:chExt cx="919460" cy="587981"/>
              </a:xfrm>
            </p:grpSpPr>
            <p:sp>
              <p:nvSpPr>
                <p:cNvPr id="207" name="직사각형 134"/>
                <p:cNvSpPr/>
                <p:nvPr/>
              </p:nvSpPr>
              <p:spPr>
                <a:xfrm>
                  <a:off x="3805167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8" name="직사각형 174"/>
                <p:cNvSpPr/>
                <p:nvPr/>
              </p:nvSpPr>
              <p:spPr>
                <a:xfrm>
                  <a:off x="3832897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3DSearch</a:t>
                  </a:r>
                </a:p>
              </p:txBody>
            </p:sp>
          </p:grpSp>
          <p:grpSp>
            <p:nvGrpSpPr>
              <p:cNvPr id="195" name="그룹 68"/>
              <p:cNvGrpSpPr/>
              <p:nvPr/>
            </p:nvGrpSpPr>
            <p:grpSpPr>
              <a:xfrm>
                <a:off x="4434474" y="4123918"/>
                <a:ext cx="919460" cy="587981"/>
                <a:chOff x="4983114" y="4123918"/>
                <a:chExt cx="919460" cy="587981"/>
              </a:xfrm>
            </p:grpSpPr>
            <p:sp>
              <p:nvSpPr>
                <p:cNvPr id="205" name="직사각형 134"/>
                <p:cNvSpPr/>
                <p:nvPr/>
              </p:nvSpPr>
              <p:spPr>
                <a:xfrm>
                  <a:off x="4983114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6" name="직사각형 177"/>
                <p:cNvSpPr/>
                <p:nvPr/>
              </p:nvSpPr>
              <p:spPr>
                <a:xfrm>
                  <a:off x="5010844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3DSpace CAS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96" name="그룹 135"/>
              <p:cNvGrpSpPr/>
              <p:nvPr/>
            </p:nvGrpSpPr>
            <p:grpSpPr>
              <a:xfrm>
                <a:off x="6397832" y="4123918"/>
                <a:ext cx="919460" cy="587981"/>
                <a:chOff x="6397832" y="4123918"/>
                <a:chExt cx="919460" cy="587981"/>
              </a:xfrm>
            </p:grpSpPr>
            <p:sp>
              <p:nvSpPr>
                <p:cNvPr id="203" name="직사각형 134"/>
                <p:cNvSpPr/>
                <p:nvPr/>
              </p:nvSpPr>
              <p:spPr>
                <a:xfrm>
                  <a:off x="6397832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4" name="직사각형 174"/>
                <p:cNvSpPr/>
                <p:nvPr/>
              </p:nvSpPr>
              <p:spPr>
                <a:xfrm>
                  <a:off x="6425562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3DComment</a:t>
                  </a:r>
                </a:p>
              </p:txBody>
            </p:sp>
          </p:grpSp>
          <p:grpSp>
            <p:nvGrpSpPr>
              <p:cNvPr id="197" name="그룹 136"/>
              <p:cNvGrpSpPr/>
              <p:nvPr/>
            </p:nvGrpSpPr>
            <p:grpSpPr>
              <a:xfrm>
                <a:off x="7371401" y="4123918"/>
                <a:ext cx="919460" cy="587981"/>
                <a:chOff x="7371401" y="4123918"/>
                <a:chExt cx="919460" cy="587981"/>
              </a:xfrm>
            </p:grpSpPr>
            <p:sp>
              <p:nvSpPr>
                <p:cNvPr id="201" name="직사각형 134"/>
                <p:cNvSpPr/>
                <p:nvPr/>
              </p:nvSpPr>
              <p:spPr>
                <a:xfrm>
                  <a:off x="7371401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2" name="직사각형 174"/>
                <p:cNvSpPr/>
                <p:nvPr/>
              </p:nvSpPr>
              <p:spPr>
                <a:xfrm>
                  <a:off x="7399131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3DSwYm</a:t>
                  </a:r>
                </a:p>
              </p:txBody>
            </p:sp>
          </p:grpSp>
          <p:grpSp>
            <p:nvGrpSpPr>
              <p:cNvPr id="198" name="그룹 137"/>
              <p:cNvGrpSpPr/>
              <p:nvPr/>
            </p:nvGrpSpPr>
            <p:grpSpPr>
              <a:xfrm>
                <a:off x="8360453" y="4123918"/>
                <a:ext cx="919460" cy="587981"/>
                <a:chOff x="8360453" y="4123918"/>
                <a:chExt cx="919460" cy="587981"/>
              </a:xfrm>
            </p:grpSpPr>
            <p:sp>
              <p:nvSpPr>
                <p:cNvPr id="199" name="직사각형 134"/>
                <p:cNvSpPr/>
                <p:nvPr/>
              </p:nvSpPr>
              <p:spPr>
                <a:xfrm>
                  <a:off x="8360453" y="4123918"/>
                  <a:ext cx="919460" cy="587981"/>
                </a:xfrm>
                <a:prstGeom prst="rect">
                  <a:avLst/>
                </a:prstGeom>
                <a:gradFill rotWithShape="1">
                  <a:gsLst>
                    <a:gs pos="0">
                      <a:srgbClr val="84BD00">
                        <a:shade val="51000"/>
                        <a:satMod val="130000"/>
                      </a:srgbClr>
                    </a:gs>
                    <a:gs pos="80000">
                      <a:srgbClr val="84BD00">
                        <a:shade val="93000"/>
                        <a:satMod val="130000"/>
                      </a:srgbClr>
                    </a:gs>
                    <a:gs pos="100000">
                      <a:srgbClr val="84BD00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4BD00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0" name="직사각형 174"/>
                <p:cNvSpPr/>
                <p:nvPr/>
              </p:nvSpPr>
              <p:spPr>
                <a:xfrm>
                  <a:off x="8388183" y="4194276"/>
                  <a:ext cx="864000" cy="43200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77C8">
                        <a:tint val="50000"/>
                        <a:satMod val="300000"/>
                      </a:srgbClr>
                    </a:gs>
                    <a:gs pos="35000">
                      <a:srgbClr val="0077C8">
                        <a:tint val="37000"/>
                        <a:satMod val="300000"/>
                      </a:srgbClr>
                    </a:gs>
                    <a:gs pos="100000">
                      <a:srgbClr val="0077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77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72619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3DNotification</a:t>
                  </a:r>
                </a:p>
              </p:txBody>
            </p:sp>
          </p:grpSp>
        </p:grpSp>
        <p:grpSp>
          <p:nvGrpSpPr>
            <p:cNvPr id="166" name="그룹 140"/>
            <p:cNvGrpSpPr/>
            <p:nvPr/>
          </p:nvGrpSpPr>
          <p:grpSpPr>
            <a:xfrm>
              <a:off x="1868985" y="2489268"/>
              <a:ext cx="6951198" cy="2719935"/>
              <a:chOff x="1868985" y="2489268"/>
              <a:chExt cx="6951198" cy="2719935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4966820" y="2489268"/>
                <a:ext cx="1488432" cy="2693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2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HTTPS / SSL</a:t>
                </a:r>
              </a:p>
            </p:txBody>
          </p:sp>
          <p:cxnSp>
            <p:nvCxnSpPr>
              <p:cNvPr id="172" name="꺾인 연결선 149"/>
              <p:cNvCxnSpPr>
                <a:stCxn id="214" idx="2"/>
                <a:endCxn id="234" idx="1"/>
              </p:cNvCxnSpPr>
              <p:nvPr/>
            </p:nvCxnSpPr>
            <p:spPr>
              <a:xfrm rot="16200000" flipH="1">
                <a:off x="2964468" y="3538425"/>
                <a:ext cx="575294" cy="276625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3" name="꺾인 연결선 150"/>
              <p:cNvCxnSpPr>
                <a:stCxn id="206" idx="2"/>
                <a:endCxn id="234" idx="1"/>
              </p:cNvCxnSpPr>
              <p:nvPr/>
            </p:nvCxnSpPr>
            <p:spPr>
              <a:xfrm rot="5400000">
                <a:off x="4473262" y="4788260"/>
                <a:ext cx="582926" cy="25895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4" name="꺾인 연결선 151"/>
              <p:cNvCxnSpPr>
                <a:stCxn id="210" idx="2"/>
                <a:endCxn id="234" idx="1"/>
              </p:cNvCxnSpPr>
              <p:nvPr/>
            </p:nvCxnSpPr>
            <p:spPr>
              <a:xfrm rot="16200000" flipH="1">
                <a:off x="3469369" y="4043326"/>
                <a:ext cx="582926" cy="174882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5" name="꺾인 연결선 152"/>
              <p:cNvCxnSpPr>
                <a:stCxn id="212" idx="2"/>
                <a:endCxn id="234" idx="1"/>
              </p:cNvCxnSpPr>
              <p:nvPr/>
            </p:nvCxnSpPr>
            <p:spPr>
              <a:xfrm rot="5400000">
                <a:off x="4955435" y="4306086"/>
                <a:ext cx="582926" cy="122330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76" name="꺾인 연결선 162"/>
              <p:cNvCxnSpPr>
                <a:stCxn id="216" idx="2"/>
                <a:endCxn id="214" idx="0"/>
              </p:cNvCxnSpPr>
              <p:nvPr/>
            </p:nvCxnSpPr>
            <p:spPr>
              <a:xfrm rot="5400000">
                <a:off x="3074068" y="2087189"/>
                <a:ext cx="909637" cy="3319800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7" name="꺾인 연결선 163"/>
              <p:cNvCxnSpPr>
                <a:stCxn id="216" idx="2"/>
                <a:endCxn id="206" idx="0"/>
              </p:cNvCxnSpPr>
              <p:nvPr/>
            </p:nvCxnSpPr>
            <p:spPr>
              <a:xfrm rot="5400000">
                <a:off x="4590493" y="3595982"/>
                <a:ext cx="902005" cy="294582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8" name="꺾인 연결선 164"/>
              <p:cNvCxnSpPr>
                <a:stCxn id="216" idx="2"/>
                <a:endCxn id="210" idx="0"/>
              </p:cNvCxnSpPr>
              <p:nvPr/>
            </p:nvCxnSpPr>
            <p:spPr>
              <a:xfrm rot="5400000">
                <a:off x="3586601" y="2592090"/>
                <a:ext cx="902005" cy="230236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9" name="꺾인 연결선 165"/>
              <p:cNvCxnSpPr>
                <a:stCxn id="216" idx="2"/>
                <a:endCxn id="212" idx="0"/>
              </p:cNvCxnSpPr>
              <p:nvPr/>
            </p:nvCxnSpPr>
            <p:spPr>
              <a:xfrm rot="16200000" flipH="1">
                <a:off x="5072666" y="3408390"/>
                <a:ext cx="902005" cy="66976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0" name="꺾인 연결선 164"/>
              <p:cNvCxnSpPr>
                <a:stCxn id="216" idx="2"/>
                <a:endCxn id="204" idx="0"/>
              </p:cNvCxnSpPr>
              <p:nvPr/>
            </p:nvCxnSpPr>
            <p:spPr>
              <a:xfrm rot="16200000" flipH="1">
                <a:off x="5572172" y="2908885"/>
                <a:ext cx="902005" cy="166877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1" name="꺾인 연결선 151"/>
              <p:cNvCxnSpPr>
                <a:stCxn id="208" idx="2"/>
                <a:endCxn id="234" idx="1"/>
              </p:cNvCxnSpPr>
              <p:nvPr/>
            </p:nvCxnSpPr>
            <p:spPr>
              <a:xfrm rot="16200000" flipH="1">
                <a:off x="3984041" y="4557998"/>
                <a:ext cx="582926" cy="719481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2" name="꺾인 연결선 151"/>
              <p:cNvCxnSpPr>
                <a:stCxn id="216" idx="2"/>
                <a:endCxn id="208" idx="0"/>
              </p:cNvCxnSpPr>
              <p:nvPr/>
            </p:nvCxnSpPr>
            <p:spPr>
              <a:xfrm rot="5400000">
                <a:off x="4101273" y="3106762"/>
                <a:ext cx="902005" cy="1273022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sp>
            <p:nvSpPr>
              <p:cNvPr id="183" name="TextBox 182"/>
              <p:cNvSpPr txBox="1"/>
              <p:nvPr/>
            </p:nvSpPr>
            <p:spPr>
              <a:xfrm>
                <a:off x="3309346" y="3174267"/>
                <a:ext cx="1211738" cy="90483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ko-KR"/>
                </a:defPPr>
                <a:lvl1pPr algn="r">
                  <a:defRPr sz="1000" b="1" kern="0">
                    <a:solidFill>
                      <a:srgbClr val="EEECE1">
                        <a:lumMod val="10000"/>
                      </a:srgbClr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2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Reverse Proxy</a:t>
                </a:r>
              </a:p>
            </p:txBody>
          </p:sp>
          <p:cxnSp>
            <p:nvCxnSpPr>
              <p:cNvPr id="184" name="꺾인 연결선 164"/>
              <p:cNvCxnSpPr>
                <a:stCxn id="216" idx="2"/>
                <a:endCxn id="202" idx="0"/>
              </p:cNvCxnSpPr>
              <p:nvPr/>
            </p:nvCxnSpPr>
            <p:spPr>
              <a:xfrm rot="16200000" flipH="1">
                <a:off x="6058956" y="2422100"/>
                <a:ext cx="902005" cy="264234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5" name="꺾인 연결선 164"/>
              <p:cNvCxnSpPr>
                <a:stCxn id="216" idx="2"/>
                <a:endCxn id="200" idx="0"/>
              </p:cNvCxnSpPr>
              <p:nvPr/>
            </p:nvCxnSpPr>
            <p:spPr>
              <a:xfrm rot="16200000" flipH="1">
                <a:off x="6553482" y="1927574"/>
                <a:ext cx="902005" cy="363139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6" name="꺾인 연결선 152"/>
              <p:cNvCxnSpPr>
                <a:stCxn id="204" idx="2"/>
                <a:endCxn id="234" idx="1"/>
              </p:cNvCxnSpPr>
              <p:nvPr/>
            </p:nvCxnSpPr>
            <p:spPr>
              <a:xfrm rot="5400000">
                <a:off x="5454941" y="3806581"/>
                <a:ext cx="582926" cy="222231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7" name="꺾인 연결선 152"/>
              <p:cNvCxnSpPr>
                <a:stCxn id="202" idx="2"/>
                <a:endCxn id="234" idx="1"/>
              </p:cNvCxnSpPr>
              <p:nvPr/>
            </p:nvCxnSpPr>
            <p:spPr>
              <a:xfrm rot="5400000">
                <a:off x="5941725" y="3319796"/>
                <a:ext cx="582926" cy="3195886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88" name="꺾인 연결선 152"/>
              <p:cNvCxnSpPr>
                <a:stCxn id="200" idx="2"/>
                <a:endCxn id="234" idx="1"/>
              </p:cNvCxnSpPr>
              <p:nvPr/>
            </p:nvCxnSpPr>
            <p:spPr>
              <a:xfrm rot="5400000">
                <a:off x="6436251" y="2825270"/>
                <a:ext cx="582926" cy="4184938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</p:grpSp>
      </p:grpSp>
      <p:sp>
        <p:nvSpPr>
          <p:cNvPr id="77" name="Rectangle 2"/>
          <p:cNvSpPr/>
          <p:nvPr/>
        </p:nvSpPr>
        <p:spPr>
          <a:xfrm>
            <a:off x="242678" y="2898334"/>
            <a:ext cx="8181993" cy="1008930"/>
          </a:xfrm>
          <a:prstGeom prst="rect">
            <a:avLst/>
          </a:prstGeom>
          <a:solidFill>
            <a:srgbClr val="FFCC00">
              <a:alpha val="50196"/>
            </a:srgbClr>
          </a:solidFill>
          <a:ln w="25400" cap="flat" cmpd="sng" algn="ctr">
            <a:solidFill>
              <a:srgbClr val="FFCC00"/>
            </a:solidFill>
            <a:prstDash val="solid"/>
          </a:ln>
          <a:effectLst/>
        </p:spPr>
        <p:txBody>
          <a:bodyPr lIns="107287" tIns="53643" rIns="107287" bIns="53643" rtlCol="0" anchor="ctr"/>
          <a:lstStyle/>
          <a:p>
            <a:pPr marL="0" marR="0" lvl="0" indent="0" algn="ctr" defTabSz="12102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81" name="그림 5"/>
          <p:cNvPicPr>
            <a:picLocks noChangeAspect="1"/>
          </p:cNvPicPr>
          <p:nvPr/>
        </p:nvPicPr>
        <p:blipFill rotWithShape="1">
          <a:blip r:embed="rId6"/>
          <a:srcRect l="2858" t="5787" b="-1"/>
          <a:stretch/>
        </p:blipFill>
        <p:spPr>
          <a:xfrm>
            <a:off x="4657279" y="4377283"/>
            <a:ext cx="1552594" cy="12600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75" y="4400318"/>
            <a:ext cx="2430767" cy="1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93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6" y="266056"/>
            <a:ext cx="8444071" cy="369332"/>
          </a:xfrm>
        </p:spPr>
        <p:txBody>
          <a:bodyPr/>
          <a:lstStyle/>
          <a:p>
            <a:r>
              <a:rPr lang="en-US" altLang="ko-KR" dirty="0"/>
              <a:t>3DEXPERIENCE platform R2022x Server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3DDashboard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Federated Search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3DSpaceIndex(Full Text Search)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3DSpace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3DIndex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EXALEAD </a:t>
            </a:r>
            <a:r>
              <a:rPr lang="en-US" altLang="ko-KR" dirty="0" err="1">
                <a:latin typeface="3ds" panose="02000503020000020004" pitchFamily="50" charset="0"/>
              </a:rPr>
              <a:t>CloudView</a:t>
            </a:r>
            <a:r>
              <a:rPr lang="en-US" altLang="ko-KR" dirty="0">
                <a:latin typeface="3ds" panose="02000503020000020004" pitchFamily="50" charset="0"/>
              </a:rPr>
              <a:t>(3DSwym FTS)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3DSwym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3DComment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3DNotification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>
              <a:lnSpc>
                <a:spcPct val="80000"/>
              </a:lnSpc>
            </a:pPr>
            <a:r>
              <a:rPr lang="en-US" altLang="ko-KR" dirty="0" err="1">
                <a:latin typeface="3ds" panose="02000503020000020004" pitchFamily="50" charset="0"/>
              </a:rPr>
              <a:t>WebApps</a:t>
            </a:r>
            <a:r>
              <a:rPr lang="en-US" altLang="ko-KR" dirty="0">
                <a:latin typeface="3ds" panose="02000503020000020004" pitchFamily="50" charset="0"/>
              </a:rPr>
              <a:t>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Fix Pack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Post Installation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8988" y="1808592"/>
            <a:ext cx="3598822" cy="677678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본 가이드에서는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Test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목적으로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3DPassport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설치 시에 사용되는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Embedded JDK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나머지 서비스에서 활용하며 각 </a:t>
            </a:r>
            <a:r>
              <a:rPr lang="ko-KR" altLang="en-US" sz="1000" dirty="0" err="1">
                <a:solidFill>
                  <a:srgbClr val="C00000"/>
                </a:solidFill>
                <a:latin typeface="3ds" panose="02000503020000020004" pitchFamily="50" charset="0"/>
              </a:rPr>
              <a:t>서비스별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Embedded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+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를 설치</a:t>
            </a:r>
            <a:endParaRPr lang="en-US" altLang="ko-KR" sz="1000" dirty="0">
              <a:solidFill>
                <a:srgbClr val="C00000"/>
              </a:solidFill>
              <a:latin typeface="3ds" panose="02000503020000020004" pitchFamily="50" charset="0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4506072" y="1073948"/>
            <a:ext cx="116750" cy="2146968"/>
          </a:xfrm>
          <a:prstGeom prst="rightBrace">
            <a:avLst>
              <a:gd name="adj1" fmla="val 8782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538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48986" y="2705809"/>
            <a:ext cx="3897003" cy="379057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OpenJDK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,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 </a:t>
            </a:r>
            <a:r>
              <a:rPr lang="en-US" altLang="ko-KR" sz="1000" dirty="0" err="1">
                <a:solidFill>
                  <a:srgbClr val="C00000"/>
                </a:solidFill>
                <a:latin typeface="3ds" panose="02000503020000020004" pitchFamily="50" charset="0"/>
              </a:rPr>
              <a:t>ApacheTomEE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+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활용 설치 가이드는 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Appendix </a:t>
            </a:r>
            <a:r>
              <a:rPr lang="ko-KR" altLang="en-US" sz="1000" dirty="0">
                <a:solidFill>
                  <a:srgbClr val="C00000"/>
                </a:solidFill>
                <a:latin typeface="3ds" panose="02000503020000020004" pitchFamily="50" charset="0"/>
              </a:rPr>
              <a:t>참고</a:t>
            </a: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7508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/>
              <a:t>3DEXPERIENCE Platform</a:t>
            </a:r>
            <a:br>
              <a:rPr lang="en-US" altLang="ko-KR" sz="2700" dirty="0"/>
            </a:br>
            <a:r>
              <a:rPr lang="en-US" altLang="ko-KR" sz="2700" dirty="0"/>
              <a:t>R2022</a:t>
            </a:r>
            <a:r>
              <a:rPr lang="en-US" altLang="ko-KR" sz="1800" dirty="0"/>
              <a:t>x</a:t>
            </a:r>
            <a:r>
              <a:rPr lang="en-US" altLang="ko-KR" sz="2700" dirty="0"/>
              <a:t> GA installation</a:t>
            </a:r>
            <a:endParaRPr lang="ko-KR" altLang="en-US" sz="27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11/18/2022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98962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6" y="266056"/>
            <a:ext cx="8444071" cy="369332"/>
          </a:xfrm>
        </p:spPr>
        <p:txBody>
          <a:bodyPr/>
          <a:lstStyle/>
          <a:p>
            <a:r>
              <a:rPr lang="en-US" altLang="ko-KR" b="1" dirty="0"/>
              <a:t>3D</a:t>
            </a:r>
            <a:r>
              <a:rPr lang="en-US" altLang="ko-KR" dirty="0"/>
              <a:t>EXPERIENCE platform Installation Overview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239" name="Content Placeholder 2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Installation 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Installing </a:t>
            </a: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Services One-by-One</a:t>
            </a:r>
          </a:p>
          <a:p>
            <a:pPr lvl="2">
              <a:lnSpc>
                <a:spcPct val="80000"/>
              </a:lnSpc>
            </a:pPr>
            <a:r>
              <a:rPr lang="ko-KR" altLang="en-US" dirty="0">
                <a:latin typeface="3ds" panose="02000503020000020004" pitchFamily="50" charset="0"/>
              </a:rPr>
              <a:t>본 가이드는 해당 방법으로 설치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Using the Global </a:t>
            </a: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 Installer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latin typeface="3ds" panose="02000503020000020004" pitchFamily="50" charset="0"/>
              </a:rPr>
              <a:t>Assembly Media Installer</a:t>
            </a:r>
            <a:r>
              <a:rPr lang="ko-KR" altLang="en-US" dirty="0">
                <a:latin typeface="3ds" panose="02000503020000020004" pitchFamily="50" charset="0"/>
              </a:rPr>
              <a:t>로 </a:t>
            </a:r>
            <a:r>
              <a:rPr lang="en-US" altLang="ko-KR" b="1" dirty="0">
                <a:latin typeface="3ds" panose="02000503020000020004" pitchFamily="50" charset="0"/>
              </a:rPr>
              <a:t>3D</a:t>
            </a:r>
            <a:r>
              <a:rPr lang="en-US" altLang="ko-KR" dirty="0">
                <a:latin typeface="3ds" panose="02000503020000020004" pitchFamily="50" charset="0"/>
              </a:rPr>
              <a:t>EXPERIENCE platform</a:t>
            </a:r>
            <a:r>
              <a:rPr lang="ko-KR" altLang="en-US" dirty="0">
                <a:latin typeface="3ds" panose="02000503020000020004" pitchFamily="50" charset="0"/>
              </a:rPr>
              <a:t>을 설치 </a:t>
            </a:r>
            <a:r>
              <a:rPr lang="en-US" altLang="ko-KR" dirty="0">
                <a:latin typeface="3ds" panose="02000503020000020004" pitchFamily="50" charset="0"/>
              </a:rPr>
              <a:t>(R2017x Guide </a:t>
            </a:r>
            <a:r>
              <a:rPr lang="ko-KR" altLang="en-US" dirty="0">
                <a:latin typeface="3ds" panose="02000503020000020004" pitchFamily="50" charset="0"/>
              </a:rPr>
              <a:t>참고</a:t>
            </a:r>
            <a:r>
              <a:rPr lang="en-US" altLang="ko-KR" dirty="0">
                <a:latin typeface="3ds" panose="02000503020000020004" pitchFamily="50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73" y="1900546"/>
            <a:ext cx="6205255" cy="2915177"/>
          </a:xfrm>
          <a:prstGeom prst="rect">
            <a:avLst/>
          </a:prstGeom>
        </p:spPr>
      </p:pic>
      <p:sp>
        <p:nvSpPr>
          <p:cNvPr id="8" name="직사각형 16"/>
          <p:cNvSpPr/>
          <p:nvPr/>
        </p:nvSpPr>
        <p:spPr>
          <a:xfrm>
            <a:off x="2930105" y="4075052"/>
            <a:ext cx="1423565" cy="63684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5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83305" y="4230295"/>
            <a:ext cx="1557832" cy="3048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rgbClr val="C00000"/>
                </a:solidFill>
                <a:latin typeface="3ds" panose="02000503020000020004" pitchFamily="50" charset="0"/>
              </a:rPr>
              <a:t>Mandatory Services</a:t>
            </a:r>
          </a:p>
        </p:txBody>
      </p:sp>
    </p:spTree>
    <p:extLst>
      <p:ext uri="{BB962C8B-B14F-4D97-AF65-F5344CB8AC3E}">
        <p14:creationId xmlns:p14="http://schemas.microsoft.com/office/powerpoint/2010/main" val="18809022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39" y="1111877"/>
            <a:ext cx="3585295" cy="2641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3dexperience platform installation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11/18/2022</a:t>
            </a:fld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3DPassport GA </a:t>
            </a:r>
            <a:r>
              <a:rPr lang="ko-KR" altLang="en-US" dirty="0">
                <a:latin typeface="3ds" panose="02000503020000020004" pitchFamily="50" charset="0"/>
              </a:rPr>
              <a:t>설치</a:t>
            </a:r>
            <a:endParaRPr lang="en-US" altLang="ko-KR" dirty="0">
              <a:latin typeface="3ds" panose="0200050302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9204" b="30699"/>
          <a:stretch/>
        </p:blipFill>
        <p:spPr>
          <a:xfrm>
            <a:off x="461820" y="1286970"/>
            <a:ext cx="3567243" cy="2291609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 rot="5400000">
            <a:off x="4098384" y="2341914"/>
            <a:ext cx="947231" cy="181720"/>
          </a:xfrm>
          <a:prstGeom prst="triangle">
            <a:avLst/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820" y="3644527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3DPassport setup.exe </a:t>
            </a:r>
            <a:r>
              <a:rPr lang="ko-KR" altLang="en-US" sz="1000" b="1" dirty="0">
                <a:latin typeface="3ds" panose="02000503020000020004" pitchFamily="50" charset="0"/>
              </a:rPr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5839" y="3787157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3ds" panose="02000503020000020004" pitchFamily="50" charset="0"/>
              </a:rPr>
              <a:t>Next </a:t>
            </a:r>
            <a:r>
              <a:rPr lang="ko-KR" altLang="en-US" sz="1000" b="1" dirty="0">
                <a:latin typeface="3ds" panose="02000503020000020004" pitchFamily="50" charset="0"/>
              </a:rPr>
              <a:t>버튼 클릭</a:t>
            </a:r>
          </a:p>
        </p:txBody>
      </p:sp>
      <p:grpSp>
        <p:nvGrpSpPr>
          <p:cNvPr id="36" name="Group 3"/>
          <p:cNvGrpSpPr/>
          <p:nvPr/>
        </p:nvGrpSpPr>
        <p:grpSpPr>
          <a:xfrm>
            <a:off x="1166855" y="2931721"/>
            <a:ext cx="1002202" cy="618449"/>
            <a:chOff x="3019398" y="4442850"/>
            <a:chExt cx="1002202" cy="618449"/>
          </a:xfrm>
        </p:grpSpPr>
        <p:sp>
          <p:nvSpPr>
            <p:cNvPr id="37" name="직사각형 16"/>
            <p:cNvSpPr/>
            <p:nvPr/>
          </p:nvSpPr>
          <p:spPr>
            <a:xfrm>
              <a:off x="3189658" y="4655040"/>
              <a:ext cx="661682" cy="151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8" name="타원 28"/>
            <p:cNvSpPr/>
            <p:nvPr/>
          </p:nvSpPr>
          <p:spPr>
            <a:xfrm>
              <a:off x="3019398" y="444285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29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0" name="Group 3"/>
          <p:cNvGrpSpPr/>
          <p:nvPr/>
        </p:nvGrpSpPr>
        <p:grpSpPr>
          <a:xfrm>
            <a:off x="7390844" y="3258196"/>
            <a:ext cx="929944" cy="632552"/>
            <a:chOff x="3030696" y="4428747"/>
            <a:chExt cx="929944" cy="632552"/>
          </a:xfrm>
        </p:grpSpPr>
        <p:sp>
          <p:nvSpPr>
            <p:cNvPr id="41" name="직사각형 16"/>
            <p:cNvSpPr/>
            <p:nvPr/>
          </p:nvSpPr>
          <p:spPr>
            <a:xfrm>
              <a:off x="3224217" y="4627919"/>
              <a:ext cx="546845" cy="256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2" name="타원 32"/>
            <p:cNvSpPr/>
            <p:nvPr/>
          </p:nvSpPr>
          <p:spPr>
            <a:xfrm>
              <a:off x="3030696" y="4428747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331" y="4803990"/>
              <a:ext cx="257309" cy="25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4768182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0B38E749-D71E-4441-BD0A-191D450358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C093F7B2433A4686363E44DC318470" ma:contentTypeVersion="12" ma:contentTypeDescription="새 문서를 만듭니다." ma:contentTypeScope="" ma:versionID="f91816f874ee699d42ce7fe05ffaa47c">
  <xsd:schema xmlns:xsd="http://www.w3.org/2001/XMLSchema" xmlns:xs="http://www.w3.org/2001/XMLSchema" xmlns:p="http://schemas.microsoft.com/office/2006/metadata/properties" xmlns:ns2="5ca1a6b8-755e-4e13-8877-67d52c2c36d4" xmlns:ns3="7fc7b5da-4b2f-419d-817d-686066761dd0" targetNamespace="http://schemas.microsoft.com/office/2006/metadata/properties" ma:root="true" ma:fieldsID="5a5df512d89a53fd0025c80cfe11c192" ns2:_="" ns3:_="">
    <xsd:import namespace="5ca1a6b8-755e-4e13-8877-67d52c2c36d4"/>
    <xsd:import namespace="7fc7b5da-4b2f-419d-817d-686066761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1a6b8-755e-4e13-8877-67d52c2c36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2c5c6cbc-1cf6-425a-85a2-fd167e342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7b5da-4b2f-419d-817d-686066761dd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ad17412-811b-42e4-b270-d21c47b9727c}" ma:internalName="TaxCatchAll" ma:showField="CatchAllData" ma:web="7fc7b5da-4b2f-419d-817d-686066761d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c7b5da-4b2f-419d-817d-686066761dd0" xsi:nil="true"/>
    <lcf76f155ced4ddcb4097134ff3c332f xmlns="5ca1a6b8-755e-4e13-8877-67d52c2c36d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C84EBB9-1307-4790-8B83-3499C5EE1635}"/>
</file>

<file path=customXml/itemProps2.xml><?xml version="1.0" encoding="utf-8"?>
<ds:datastoreItem xmlns:ds="http://schemas.openxmlformats.org/officeDocument/2006/customXml" ds:itemID="{83177F4B-2D7F-4174-8838-EFA5D7713D51}"/>
</file>

<file path=customXml/itemProps3.xml><?xml version="1.0" encoding="utf-8"?>
<ds:datastoreItem xmlns:ds="http://schemas.openxmlformats.org/officeDocument/2006/customXml" ds:itemID="{D57820FE-3705-43AF-A5C4-178FF87D7134}"/>
</file>

<file path=docProps/app.xml><?xml version="1.0" encoding="utf-8"?>
<Properties xmlns="http://schemas.openxmlformats.org/officeDocument/2006/extended-properties" xmlns:vt="http://schemas.openxmlformats.org/officeDocument/2006/docPropsVTypes">
  <Template>Dassault_Template_Shortversion</Template>
  <TotalTime>20313</TotalTime>
  <Words>20872</Words>
  <Application>Microsoft Office PowerPoint</Application>
  <PresentationFormat>화면 슬라이드 쇼(16:9)</PresentationFormat>
  <Paragraphs>4258</Paragraphs>
  <Slides>391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391</vt:i4>
      </vt:variant>
    </vt:vector>
  </HeadingPairs>
  <TitlesOfParts>
    <vt:vector size="405" baseType="lpstr">
      <vt:lpstr>3ds</vt:lpstr>
      <vt:lpstr>3ds Condensed</vt:lpstr>
      <vt:lpstr>3ds SemiBold</vt:lpstr>
      <vt:lpstr>Meiryo UI</vt:lpstr>
      <vt:lpstr>맑은 고딕</vt:lpstr>
      <vt:lpstr>함초롬돋움</vt:lpstr>
      <vt:lpstr>Arial</vt:lpstr>
      <vt:lpstr>Arial Narrow</vt:lpstr>
      <vt:lpstr>Calibri</vt:lpstr>
      <vt:lpstr>Courier New</vt:lpstr>
      <vt:lpstr>Wingdings</vt:lpstr>
      <vt:lpstr>Wingdings 3</vt:lpstr>
      <vt:lpstr>CORPORATE</vt:lpstr>
      <vt:lpstr>Packager Shell Object</vt:lpstr>
      <vt:lpstr>3DEXPERIENCE Platform R2022x 환경 구축 가이드</vt:lpstr>
      <vt:lpstr>가이드 보는 법</vt:lpstr>
      <vt:lpstr>가이드 보는 법</vt:lpstr>
      <vt:lpstr>가이드 보는 법</vt:lpstr>
      <vt:lpstr>Agenda</vt:lpstr>
      <vt:lpstr>Installation introduction &amp; summary</vt:lpstr>
      <vt:lpstr>Our legacy</vt:lpstr>
      <vt:lpstr>Business experience platform</vt:lpstr>
      <vt:lpstr>3Dexperience®</vt:lpstr>
      <vt:lpstr>The 3DEXPERIENCE® platform | A two-fold platform</vt:lpstr>
      <vt:lpstr>3DEXPERIENCE platform Services</vt:lpstr>
      <vt:lpstr>3DEXPERIENCE platform Services</vt:lpstr>
      <vt:lpstr>3DEXPERIENCE platform user experience</vt:lpstr>
      <vt:lpstr>Overall 3dexperience portfolio &amp; architecture</vt:lpstr>
      <vt:lpstr>3Dexperience platform</vt:lpstr>
      <vt:lpstr>3Dexperience platform – server side component</vt:lpstr>
      <vt:lpstr>3Dexperience platform – server side component</vt:lpstr>
      <vt:lpstr>Installation Steps for a Single Server</vt:lpstr>
      <vt:lpstr>DB Schema User &amp; Tablespace</vt:lpstr>
      <vt:lpstr>Installation Steps for a Single Server</vt:lpstr>
      <vt:lpstr>Folder Structure After the Installation</vt:lpstr>
      <vt:lpstr>Pre-requisites Server Environment</vt:lpstr>
      <vt:lpstr>3DEXPERIENCE platform - Information</vt:lpstr>
      <vt:lpstr>3DEXPERIENCE platform - Information</vt:lpstr>
      <vt:lpstr>3DEXPERIENCE platform - Information</vt:lpstr>
      <vt:lpstr>3DEXPERIENCE platform - Information</vt:lpstr>
      <vt:lpstr>3DEXPERIENCE platform - Information</vt:lpstr>
      <vt:lpstr>3DEXPERIENCE platform - Information</vt:lpstr>
      <vt:lpstr>OS &amp; Third-party installation</vt:lpstr>
      <vt:lpstr>OS &amp; Third-Party Installation</vt:lpstr>
      <vt:lpstr>OS Configuration</vt:lpstr>
      <vt:lpstr>OS 환경설정</vt:lpstr>
      <vt:lpstr>OS 환경설정</vt:lpstr>
      <vt:lpstr>OS 환경설정</vt:lpstr>
      <vt:lpstr>OS 환경설정</vt:lpstr>
      <vt:lpstr>OS 환경설정</vt:lpstr>
      <vt:lpstr>OS 환경설정</vt:lpstr>
      <vt:lpstr>OS 환경설정</vt:lpstr>
      <vt:lpstr>OS 환경설정</vt:lpstr>
      <vt:lpstr>OS 환경설정</vt:lpstr>
      <vt:lpstr>OS 환경설정</vt:lpstr>
      <vt:lpstr>OS 환경설정</vt:lpstr>
      <vt:lpstr>OS 환경설정</vt:lpstr>
      <vt:lpstr>OS 환경설정</vt:lpstr>
      <vt:lpstr>OS 환경설정</vt:lpstr>
      <vt:lpstr>OS 환경설정</vt:lpstr>
      <vt:lpstr>OS 환경설정</vt:lpstr>
      <vt:lpstr>Java Installation</vt:lpstr>
      <vt:lpstr>Java 설치 Overview</vt:lpstr>
      <vt:lpstr>Database Installation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설치</vt:lpstr>
      <vt:lpstr>Database Schema 생성</vt:lpstr>
      <vt:lpstr>참고 – Password 유효기간 해제</vt:lpstr>
      <vt:lpstr>참고 - Password 유효기간 해제</vt:lpstr>
      <vt:lpstr>참고</vt:lpstr>
      <vt:lpstr>Ws Installation &amp; Configuration</vt:lpstr>
      <vt:lpstr>WS 설치 및 설정</vt:lpstr>
      <vt:lpstr>Database 설치</vt:lpstr>
      <vt:lpstr>WS 다운로드 및 설정</vt:lpstr>
      <vt:lpstr>WS overview</vt:lpstr>
      <vt:lpstr>WS 설치</vt:lpstr>
      <vt:lpstr>WS 설치</vt:lpstr>
      <vt:lpstr>WS 설치</vt:lpstr>
      <vt:lpstr>WS 설치</vt:lpstr>
      <vt:lpstr>WS 설치</vt:lpstr>
      <vt:lpstr>Apache Httpd 설정</vt:lpstr>
      <vt:lpstr>Apache Httpd 설정</vt:lpstr>
      <vt:lpstr>Apache Httpd 설정</vt:lpstr>
      <vt:lpstr>Apache Httpd 설정</vt:lpstr>
      <vt:lpstr>VC_redist.x64.exe 설치 Error</vt:lpstr>
      <vt:lpstr>Apache Httpd 설정</vt:lpstr>
      <vt:lpstr>인증서 생성</vt:lpstr>
      <vt:lpstr>인증서 생성</vt:lpstr>
      <vt:lpstr>인증서 생성</vt:lpstr>
      <vt:lpstr>인증서 생성</vt:lpstr>
      <vt:lpstr>인증서 설치</vt:lpstr>
      <vt:lpstr>인증서 설치</vt:lpstr>
      <vt:lpstr>R2022x Server installation</vt:lpstr>
      <vt:lpstr>3DEXPERIENCE platform R2022x Server Installation</vt:lpstr>
      <vt:lpstr>3DEXPERIENCE platform R2022x Server Installation</vt:lpstr>
      <vt:lpstr>3DEXPERIENCE Platform R2022x GA installation</vt:lpstr>
      <vt:lpstr>3DEXPERIENCE platform Installation Overview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License server mapping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WebApps GA installation</vt:lpstr>
      <vt:lpstr>WebApps installation Order</vt:lpstr>
      <vt:lpstr>WebApps installation - 참고</vt:lpstr>
      <vt:lpstr>WebApps installation - 참고</vt:lpstr>
      <vt:lpstr>WebApps installation error - 참고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Webapps ga installation</vt:lpstr>
      <vt:lpstr>3DEXPERIENCE Platform R2022x FP installation</vt:lpstr>
      <vt:lpstr>Fix pack 설치 전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3dexperience platform FP installation</vt:lpstr>
      <vt:lpstr>WebApps FP installation</vt:lpstr>
      <vt:lpstr>WebApps FP installation - 참고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Webapps FP installation</vt:lpstr>
      <vt:lpstr>Post Installation</vt:lpstr>
      <vt:lpstr>Post Installation</vt:lpstr>
      <vt:lpstr>3DSpace CAS, NoCAS Memory 설정</vt:lpstr>
      <vt:lpstr>Post Installation</vt:lpstr>
      <vt:lpstr>Post Installation</vt:lpstr>
      <vt:lpstr>Post Installation</vt:lpstr>
      <vt:lpstr>Post Installation</vt:lpstr>
      <vt:lpstr>Post Installation</vt:lpstr>
      <vt:lpstr>Post Installation</vt:lpstr>
      <vt:lpstr>Post Installation</vt:lpstr>
      <vt:lpstr>Post Installation</vt:lpstr>
      <vt:lpstr>Post Installation</vt:lpstr>
      <vt:lpstr>Post Installation</vt:lpstr>
      <vt:lpstr>Post Installation</vt:lpstr>
      <vt:lpstr>Post Installation</vt:lpstr>
      <vt:lpstr>Post Installation</vt:lpstr>
      <vt:lpstr>각 서비스 Startup type 설정</vt:lpstr>
      <vt:lpstr>Post Installation</vt:lpstr>
      <vt:lpstr>Post Installation</vt:lpstr>
      <vt:lpstr>Post Installation</vt:lpstr>
      <vt:lpstr>Post Installation</vt:lpstr>
      <vt:lpstr>Post Installation</vt:lpstr>
      <vt:lpstr>Post Installation</vt:lpstr>
      <vt:lpstr>Post Installation</vt:lpstr>
      <vt:lpstr>Post Installation</vt:lpstr>
      <vt:lpstr>참고 – GLS 설치</vt:lpstr>
      <vt:lpstr>참고 – 3DEXPERIENCE 각 서비스 바로가기</vt:lpstr>
      <vt:lpstr>Reconfiguration Tool</vt:lpstr>
      <vt:lpstr>3DPassport Password 변경</vt:lpstr>
      <vt:lpstr>참고 – 서비스 실행/종료 Command</vt:lpstr>
      <vt:lpstr>참고 – 검색 Issue</vt:lpstr>
      <vt:lpstr>R2022x Client installation</vt:lpstr>
      <vt:lpstr>3DEXPERIENCE platform R2022x Client Installation</vt:lpstr>
      <vt:lpstr>3DEXPERIENCE platform R2022x Client Installation</vt:lpstr>
      <vt:lpstr>Overview &amp; Prerequisite</vt:lpstr>
      <vt:lpstr>Overview &amp; Prerequisite</vt:lpstr>
      <vt:lpstr>Overview &amp; Prerequisite</vt:lpstr>
      <vt:lpstr>Native Application Installation</vt:lpstr>
      <vt:lpstr>Native Application Installation</vt:lpstr>
      <vt:lpstr>Native Application Installation</vt:lpstr>
      <vt:lpstr>Native Application Installation</vt:lpstr>
      <vt:lpstr>Native Application Installation</vt:lpstr>
      <vt:lpstr>Native Application Installation</vt:lpstr>
      <vt:lpstr>Native Application Installation</vt:lpstr>
      <vt:lpstr>Native Application Installation</vt:lpstr>
      <vt:lpstr>Native Application Installation</vt:lpstr>
      <vt:lpstr>Native Application Installation</vt:lpstr>
      <vt:lpstr>CATIA V5-6R2022 Installation</vt:lpstr>
      <vt:lpstr>Overview &amp; Prerequisite</vt:lpstr>
      <vt:lpstr>Overview &amp; Prerequisite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CATIA V5-6R2022 Installation</vt:lpstr>
      <vt:lpstr>Appendix</vt:lpstr>
      <vt:lpstr>Appendix</vt:lpstr>
      <vt:lpstr>OpenJDK Installation</vt:lpstr>
      <vt:lpstr>OpenJDK 다운로드</vt:lpstr>
      <vt:lpstr>OpenJDK 설치</vt:lpstr>
      <vt:lpstr>OpenJDK 설치</vt:lpstr>
      <vt:lpstr>OpenJDK 설치</vt:lpstr>
      <vt:lpstr>환경변수 설정</vt:lpstr>
      <vt:lpstr>Apache Tomee+ Installation</vt:lpstr>
      <vt:lpstr>Apache tomee+ 설치 및 설정</vt:lpstr>
      <vt:lpstr>Apache TomEE+ 설치 및 설정</vt:lpstr>
      <vt:lpstr>Apache TomEE+ 설치 및 설정</vt:lpstr>
      <vt:lpstr>Apache TomEE+ 설치 및 설정</vt:lpstr>
      <vt:lpstr>Apache TomEE+ 설치 및 설정</vt:lpstr>
      <vt:lpstr>Apache TomEE+ 설치 및 설정</vt:lpstr>
      <vt:lpstr>Apache TomEE+ 설치 및 설정</vt:lpstr>
      <vt:lpstr>Apache TomEE+ 설치 및 설정</vt:lpstr>
      <vt:lpstr>Apache TomEE+ 설치 및 설정</vt:lpstr>
      <vt:lpstr>Apache TomEE+ 설치 및 설정</vt:lpstr>
      <vt:lpstr>Apache TomEE+ 설치 및 설정</vt:lpstr>
      <vt:lpstr>Apache TomEE+ 설치 및 설정</vt:lpstr>
      <vt:lpstr>Apache TomEE+ 설치 및 설정</vt:lpstr>
      <vt:lpstr>Apache TomEE+ 설치 및 설정</vt:lpstr>
      <vt:lpstr>Apache TomEE+ 설치 및 설정</vt:lpstr>
      <vt:lpstr>Apache Tomee+ post Installation</vt:lpstr>
      <vt:lpstr>Apache TomEE+ post installation</vt:lpstr>
      <vt:lpstr>Apache TomEE+ post installation</vt:lpstr>
      <vt:lpstr>3DSpace CAS &amp; NoCAS Deploy</vt:lpstr>
      <vt:lpstr>Installation example -3DPassport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3dexperience platform installation</vt:lpstr>
      <vt:lpstr>PowerPoint 프레젠테이션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3DEXPERIENCE Platform R2022x 환경 구축 가이드</dc:title>
  <dc:creator>KIM Jihyeok</dc:creator>
  <cp:lastModifiedBy>하 현성</cp:lastModifiedBy>
  <cp:revision>445</cp:revision>
  <cp:lastPrinted>2013-06-27T08:50:33Z</cp:lastPrinted>
  <dcterms:created xsi:type="dcterms:W3CDTF">2022-05-06T00:51:52Z</dcterms:created>
  <dcterms:modified xsi:type="dcterms:W3CDTF">2022-11-18T01:57:56Z</dcterms:modified>
  <cp:version>2021.11.18.1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1.0</vt:lpwstr>
  </property>
  <property fmtid="{D5CDD505-2E9C-101B-9397-08002B2CF9AE}" pid="3" name="ContentTypeId">
    <vt:lpwstr>0x01010026C093F7B2433A4686363E44DC318470</vt:lpwstr>
  </property>
</Properties>
</file>